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</p:sldIdLst>
  <p:sldSz cy="5143500" cx="9144000"/>
  <p:notesSz cx="6858000" cy="9144000"/>
  <p:embeddedFontLst>
    <p:embeddedFont>
      <p:font typeface="Lato"/>
      <p:regular r:id="rId42"/>
      <p:bold r:id="rId43"/>
      <p:italic r:id="rId44"/>
      <p:boldItalic r:id="rId4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20" Type="http://schemas.openxmlformats.org/officeDocument/2006/relationships/slide" Target="slides/slide15.xml"/><Relationship Id="rId42" Type="http://schemas.openxmlformats.org/officeDocument/2006/relationships/font" Target="fonts/Lato-regular.fntdata"/><Relationship Id="rId41" Type="http://schemas.openxmlformats.org/officeDocument/2006/relationships/slide" Target="slides/slide36.xml"/><Relationship Id="rId22" Type="http://schemas.openxmlformats.org/officeDocument/2006/relationships/slide" Target="slides/slide17.xml"/><Relationship Id="rId44" Type="http://schemas.openxmlformats.org/officeDocument/2006/relationships/font" Target="fonts/Lato-italic.fntdata"/><Relationship Id="rId21" Type="http://schemas.openxmlformats.org/officeDocument/2006/relationships/slide" Target="slides/slide16.xml"/><Relationship Id="rId43" Type="http://schemas.openxmlformats.org/officeDocument/2006/relationships/font" Target="fonts/Lato-bold.fntdata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45" Type="http://schemas.openxmlformats.org/officeDocument/2006/relationships/font" Target="fonts/Lato-bold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slide" Target="slides/slide32.xml"/><Relationship Id="rId14" Type="http://schemas.openxmlformats.org/officeDocument/2006/relationships/slide" Target="slides/slide9.xml"/><Relationship Id="rId36" Type="http://schemas.openxmlformats.org/officeDocument/2006/relationships/slide" Target="slides/slide31.xml"/><Relationship Id="rId17" Type="http://schemas.openxmlformats.org/officeDocument/2006/relationships/slide" Target="slides/slide12.xml"/><Relationship Id="rId39" Type="http://schemas.openxmlformats.org/officeDocument/2006/relationships/slide" Target="slides/slide34.xml"/><Relationship Id="rId16" Type="http://schemas.openxmlformats.org/officeDocument/2006/relationships/slide" Target="slides/slide11.xml"/><Relationship Id="rId38" Type="http://schemas.openxmlformats.org/officeDocument/2006/relationships/slide" Target="slides/slide33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20fec70bd6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20fec70bd6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20fec70bd6d_0_2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20fec70bd6d_0_2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20fec70bd6d_0_6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20fec70bd6d_0_6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20fec70bd6d_0_2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20fec70bd6d_0_2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20fec70bd6d_0_2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20fec70bd6d_0_2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20fec70bd6d_0_3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Google Shape;239;g20fec70bd6d_0_3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20fec70bd6d_0_1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Google Shape;253;g20fec70bd6d_0_1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20fec70bd6d_0_3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" name="Google Shape;269;g20fec70bd6d_0_3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20fec70bd6d_0_3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5" name="Google Shape;285;g20fec70bd6d_0_3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20fec70bd6d_0_7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8" name="Google Shape;298;g20fec70bd6d_0_7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20fec70bd6d_0_4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2" name="Google Shape;312;g20fec70bd6d_0_4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20fec70bd6d_0_1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20fec70bd6d_0_1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20fec70bd6d_0_3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4" name="Google Shape;324;g20fec70bd6d_0_3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g20fec70bd6d_0_4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8" name="Google Shape;338;g20fec70bd6d_0_4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g20fec70bd6d_0_3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4" name="Google Shape;344;g20fec70bd6d_0_3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g20fec70bd6d_0_2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8" name="Google Shape;358;g20fec70bd6d_0_2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g20fec70bd6d_0_4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4" name="Google Shape;364;g20fec70bd6d_0_4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g20fec70bd6d_0_7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6" name="Google Shape;376;g20fec70bd6d_0_7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g20fec70bd6d_0_7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" name="Google Shape;391;g20fec70bd6d_0_7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g20fec70bd6d_0_4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1" name="Google Shape;411;g20fec70bd6d_0_4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g20fec70bd6d_0_4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7" name="Google Shape;417;g20fec70bd6d_0_4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g20fec70bd6d_0_5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4" name="Google Shape;424;g20fec70bd6d_0_5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20fec70bd6d_0_5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20fec70bd6d_0_5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9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g20fec70bd6d_0_5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1" name="Google Shape;431;g20fec70bd6d_0_5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g20fec70bd6d_0_5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3" name="Google Shape;453;g20fec70bd6d_0_5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7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g20fec70bd6d_0_5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9" name="Google Shape;459;g20fec70bd6d_0_5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5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g20fec70bd6d_0_5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7" name="Google Shape;467;g20fec70bd6d_0_5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2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g20fec70bd6d_0_5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4" name="Google Shape;474;g20fec70bd6d_0_5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9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g20fec70bd6d_0_5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1" name="Google Shape;481;g20fec70bd6d_0_5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7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g20fec70bd6d_0_5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9" name="Google Shape;489;g20fec70bd6d_0_5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20fec70bd6d_0_1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20fec70bd6d_0_1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0fec70bd6d_0_6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20fec70bd6d_0_6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20fec70bd6d_0_6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20fec70bd6d_0_6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20fec70bd6d_0_6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20fec70bd6d_0_6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20fec70bd6d_0_7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20fec70bd6d_0_7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20fec70bd6d_0_1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20fec70bd6d_0_1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png"/><Relationship Id="rId4" Type="http://schemas.openxmlformats.org/officeDocument/2006/relationships/image" Target="../media/image3.png"/><Relationship Id="rId5" Type="http://schemas.openxmlformats.org/officeDocument/2006/relationships/image" Target="../media/image1.png"/><Relationship Id="rId6" Type="http://schemas.openxmlformats.org/officeDocument/2006/relationships/image" Target="../media/image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.png"/><Relationship Id="rId4" Type="http://schemas.openxmlformats.org/officeDocument/2006/relationships/image" Target="../media/image3.png"/><Relationship Id="rId10" Type="http://schemas.openxmlformats.org/officeDocument/2006/relationships/hyperlink" Target="https://arxiv.org/abs/1312.6034" TargetMode="External"/><Relationship Id="rId9" Type="http://schemas.openxmlformats.org/officeDocument/2006/relationships/hyperlink" Target="http://www.jmlr.org/papers/volume11/baehrens10a/baehrens10a.pdf" TargetMode="External"/><Relationship Id="rId5" Type="http://schemas.openxmlformats.org/officeDocument/2006/relationships/image" Target="../media/image1.png"/><Relationship Id="rId6" Type="http://schemas.openxmlformats.org/officeDocument/2006/relationships/image" Target="../media/image6.png"/><Relationship Id="rId7" Type="http://schemas.openxmlformats.org/officeDocument/2006/relationships/image" Target="../media/image32.png"/><Relationship Id="rId8" Type="http://schemas.openxmlformats.org/officeDocument/2006/relationships/image" Target="../media/image2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9.png"/><Relationship Id="rId4" Type="http://schemas.openxmlformats.org/officeDocument/2006/relationships/image" Target="../media/image3.png"/><Relationship Id="rId5" Type="http://schemas.openxmlformats.org/officeDocument/2006/relationships/image" Target="../media/image1.png"/><Relationship Id="rId6" Type="http://schemas.openxmlformats.org/officeDocument/2006/relationships/image" Target="../media/image6.png"/><Relationship Id="rId7" Type="http://schemas.openxmlformats.org/officeDocument/2006/relationships/image" Target="../media/image1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9.png"/><Relationship Id="rId4" Type="http://schemas.openxmlformats.org/officeDocument/2006/relationships/image" Target="../media/image3.png"/><Relationship Id="rId5" Type="http://schemas.openxmlformats.org/officeDocument/2006/relationships/image" Target="../media/image1.png"/><Relationship Id="rId6" Type="http://schemas.openxmlformats.org/officeDocument/2006/relationships/image" Target="../media/image6.png"/><Relationship Id="rId7" Type="http://schemas.openxmlformats.org/officeDocument/2006/relationships/image" Target="../media/image11.png"/><Relationship Id="rId8" Type="http://schemas.openxmlformats.org/officeDocument/2006/relationships/hyperlink" Target="https://arxiv.org/abs/1703.01365" TargetMode="Externa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9.png"/><Relationship Id="rId4" Type="http://schemas.openxmlformats.org/officeDocument/2006/relationships/image" Target="../media/image3.png"/><Relationship Id="rId5" Type="http://schemas.openxmlformats.org/officeDocument/2006/relationships/image" Target="../media/image1.png"/><Relationship Id="rId6" Type="http://schemas.openxmlformats.org/officeDocument/2006/relationships/image" Target="../media/image6.png"/><Relationship Id="rId7" Type="http://schemas.openxmlformats.org/officeDocument/2006/relationships/hyperlink" Target="https://arxiv.org/abs/1703.01365" TargetMode="External"/><Relationship Id="rId8" Type="http://schemas.openxmlformats.org/officeDocument/2006/relationships/image" Target="../media/image14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9.png"/><Relationship Id="rId4" Type="http://schemas.openxmlformats.org/officeDocument/2006/relationships/image" Target="../media/image3.png"/><Relationship Id="rId5" Type="http://schemas.openxmlformats.org/officeDocument/2006/relationships/image" Target="../media/image1.png"/><Relationship Id="rId6" Type="http://schemas.openxmlformats.org/officeDocument/2006/relationships/image" Target="../media/image6.png"/><Relationship Id="rId7" Type="http://schemas.openxmlformats.org/officeDocument/2006/relationships/image" Target="../media/image17.png"/><Relationship Id="rId8" Type="http://schemas.openxmlformats.org/officeDocument/2006/relationships/image" Target="../media/image4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9.png"/><Relationship Id="rId4" Type="http://schemas.openxmlformats.org/officeDocument/2006/relationships/image" Target="../media/image3.png"/><Relationship Id="rId5" Type="http://schemas.openxmlformats.org/officeDocument/2006/relationships/image" Target="../media/image1.png"/><Relationship Id="rId6" Type="http://schemas.openxmlformats.org/officeDocument/2006/relationships/image" Target="../media/image6.png"/><Relationship Id="rId7" Type="http://schemas.openxmlformats.org/officeDocument/2006/relationships/image" Target="../media/image39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9.png"/><Relationship Id="rId4" Type="http://schemas.openxmlformats.org/officeDocument/2006/relationships/image" Target="../media/image3.png"/><Relationship Id="rId5" Type="http://schemas.openxmlformats.org/officeDocument/2006/relationships/image" Target="../media/image1.png"/><Relationship Id="rId6" Type="http://schemas.openxmlformats.org/officeDocument/2006/relationships/image" Target="../media/image6.png"/><Relationship Id="rId7" Type="http://schemas.openxmlformats.org/officeDocument/2006/relationships/image" Target="../media/image14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9.png"/><Relationship Id="rId4" Type="http://schemas.openxmlformats.org/officeDocument/2006/relationships/image" Target="../media/image3.png"/><Relationship Id="rId5" Type="http://schemas.openxmlformats.org/officeDocument/2006/relationships/image" Target="../media/image1.png"/><Relationship Id="rId6" Type="http://schemas.openxmlformats.org/officeDocument/2006/relationships/image" Target="../media/image6.png"/><Relationship Id="rId7" Type="http://schemas.openxmlformats.org/officeDocument/2006/relationships/image" Target="../media/image14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9.png"/><Relationship Id="rId4" Type="http://schemas.openxmlformats.org/officeDocument/2006/relationships/image" Target="../media/image3.png"/><Relationship Id="rId5" Type="http://schemas.openxmlformats.org/officeDocument/2006/relationships/image" Target="../media/image1.png"/><Relationship Id="rId6" Type="http://schemas.openxmlformats.org/officeDocument/2006/relationships/image" Target="../media/image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9.png"/><Relationship Id="rId4" Type="http://schemas.openxmlformats.org/officeDocument/2006/relationships/image" Target="../media/image3.png"/><Relationship Id="rId5" Type="http://schemas.openxmlformats.org/officeDocument/2006/relationships/image" Target="../media/image1.png"/><Relationship Id="rId6" Type="http://schemas.openxmlformats.org/officeDocument/2006/relationships/image" Target="../media/image6.png"/><Relationship Id="rId7" Type="http://schemas.openxmlformats.org/officeDocument/2006/relationships/image" Target="../media/image4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hyperlink" Target="https://arxiv.org/pdf/2003.07631.pdf" TargetMode="Externa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9.png"/><Relationship Id="rId4" Type="http://schemas.openxmlformats.org/officeDocument/2006/relationships/image" Target="../media/image3.png"/><Relationship Id="rId5" Type="http://schemas.openxmlformats.org/officeDocument/2006/relationships/image" Target="../media/image1.png"/><Relationship Id="rId6" Type="http://schemas.openxmlformats.org/officeDocument/2006/relationships/image" Target="../media/image6.png"/><Relationship Id="rId7" Type="http://schemas.openxmlformats.org/officeDocument/2006/relationships/image" Target="../media/image4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.png"/><Relationship Id="rId4" Type="http://schemas.openxmlformats.org/officeDocument/2006/relationships/image" Target="../media/image9.png"/><Relationship Id="rId5" Type="http://schemas.openxmlformats.org/officeDocument/2006/relationships/image" Target="../media/image3.png"/><Relationship Id="rId6" Type="http://schemas.openxmlformats.org/officeDocument/2006/relationships/image" Target="../media/image23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.png"/><Relationship Id="rId4" Type="http://schemas.openxmlformats.org/officeDocument/2006/relationships/image" Target="../media/image9.png"/><Relationship Id="rId5" Type="http://schemas.openxmlformats.org/officeDocument/2006/relationships/image" Target="../media/image3.png"/><Relationship Id="rId6" Type="http://schemas.openxmlformats.org/officeDocument/2006/relationships/image" Target="../media/image23.png"/><Relationship Id="rId7" Type="http://schemas.openxmlformats.org/officeDocument/2006/relationships/image" Target="../media/image20.png"/><Relationship Id="rId8" Type="http://schemas.openxmlformats.org/officeDocument/2006/relationships/image" Target="../media/image28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.png"/><Relationship Id="rId4" Type="http://schemas.openxmlformats.org/officeDocument/2006/relationships/image" Target="../media/image9.png"/><Relationship Id="rId10" Type="http://schemas.openxmlformats.org/officeDocument/2006/relationships/image" Target="../media/image28.png"/><Relationship Id="rId9" Type="http://schemas.openxmlformats.org/officeDocument/2006/relationships/image" Target="../media/image20.png"/><Relationship Id="rId5" Type="http://schemas.openxmlformats.org/officeDocument/2006/relationships/image" Target="../media/image3.png"/><Relationship Id="rId6" Type="http://schemas.openxmlformats.org/officeDocument/2006/relationships/image" Target="../media/image23.png"/><Relationship Id="rId7" Type="http://schemas.openxmlformats.org/officeDocument/2006/relationships/image" Target="../media/image27.png"/><Relationship Id="rId8" Type="http://schemas.openxmlformats.org/officeDocument/2006/relationships/image" Target="../media/image4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43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42.png"/><Relationship Id="rId4" Type="http://schemas.openxmlformats.org/officeDocument/2006/relationships/hyperlink" Target="https://arxiv.org/pdf/1912.09818.pdf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Relationship Id="rId4" Type="http://schemas.openxmlformats.org/officeDocument/2006/relationships/image" Target="../media/image3.png"/><Relationship Id="rId5" Type="http://schemas.openxmlformats.org/officeDocument/2006/relationships/image" Target="../media/image1.png"/><Relationship Id="rId6" Type="http://schemas.openxmlformats.org/officeDocument/2006/relationships/image" Target="../media/image6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30.png"/><Relationship Id="rId5" Type="http://schemas.openxmlformats.org/officeDocument/2006/relationships/image" Target="../media/image1.png"/><Relationship Id="rId6" Type="http://schemas.openxmlformats.org/officeDocument/2006/relationships/image" Target="../media/image6.png"/><Relationship Id="rId7" Type="http://schemas.openxmlformats.org/officeDocument/2006/relationships/image" Target="../media/image4.png"/><Relationship Id="rId8" Type="http://schemas.openxmlformats.org/officeDocument/2006/relationships/image" Target="../media/image29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35.png"/><Relationship Id="rId4" Type="http://schemas.openxmlformats.org/officeDocument/2006/relationships/image" Target="../media/image31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34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33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37.png"/><Relationship Id="rId4" Type="http://schemas.openxmlformats.org/officeDocument/2006/relationships/image" Target="../media/image38.png"/><Relationship Id="rId5" Type="http://schemas.openxmlformats.org/officeDocument/2006/relationships/image" Target="../media/image36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6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Relationship Id="rId4" Type="http://schemas.openxmlformats.org/officeDocument/2006/relationships/image" Target="../media/image3.png"/><Relationship Id="rId5" Type="http://schemas.openxmlformats.org/officeDocument/2006/relationships/image" Target="../media/image1.png"/><Relationship Id="rId6" Type="http://schemas.openxmlformats.org/officeDocument/2006/relationships/image" Target="../media/image6.png"/><Relationship Id="rId7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Relationship Id="rId4" Type="http://schemas.openxmlformats.org/officeDocument/2006/relationships/image" Target="../media/image3.png"/><Relationship Id="rId5" Type="http://schemas.openxmlformats.org/officeDocument/2006/relationships/image" Target="../media/image7.png"/><Relationship Id="rId6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png"/><Relationship Id="rId4" Type="http://schemas.openxmlformats.org/officeDocument/2006/relationships/image" Target="../media/image3.png"/><Relationship Id="rId5" Type="http://schemas.openxmlformats.org/officeDocument/2006/relationships/image" Target="../media/image7.png"/><Relationship Id="rId6" Type="http://schemas.openxmlformats.org/officeDocument/2006/relationships/image" Target="../media/image5.png"/><Relationship Id="rId7" Type="http://schemas.openxmlformats.org/officeDocument/2006/relationships/image" Target="../media/image1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Relationship Id="rId4" Type="http://schemas.openxmlformats.org/officeDocument/2006/relationships/image" Target="../media/image3.png"/><Relationship Id="rId5" Type="http://schemas.openxmlformats.org/officeDocument/2006/relationships/image" Target="../media/image7.png"/><Relationship Id="rId6" Type="http://schemas.openxmlformats.org/officeDocument/2006/relationships/image" Target="../media/image5.png"/><Relationship Id="rId7" Type="http://schemas.openxmlformats.org/officeDocument/2006/relationships/image" Target="../media/image1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png"/><Relationship Id="rId4" Type="http://schemas.openxmlformats.org/officeDocument/2006/relationships/image" Target="../media/image3.png"/><Relationship Id="rId5" Type="http://schemas.openxmlformats.org/officeDocument/2006/relationships/image" Target="../media/image1.png"/><Relationship Id="rId6" Type="http://schemas.openxmlformats.org/officeDocument/2006/relationships/image" Target="../media/image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6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3.png"/><Relationship Id="rId7" Type="http://schemas.openxmlformats.org/officeDocument/2006/relationships/image" Target="../media/image1.png"/><Relationship Id="rId8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title"/>
          </p:nvPr>
        </p:nvSpPr>
        <p:spPr>
          <a:xfrm>
            <a:off x="311700" y="1864250"/>
            <a:ext cx="8520600" cy="120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200">
                <a:latin typeface="Lato"/>
                <a:ea typeface="Lato"/>
                <a:cs typeface="Lato"/>
                <a:sym typeface="Lato"/>
              </a:rPr>
              <a:t>Sanity Checks for Saliency Maps</a:t>
            </a:r>
            <a:r>
              <a:rPr b="1" lang="en" sz="4800">
                <a:latin typeface="Lato"/>
                <a:ea typeface="Lato"/>
                <a:cs typeface="Lato"/>
                <a:sym typeface="Lato"/>
              </a:rPr>
              <a:t> </a:t>
            </a:r>
            <a:endParaRPr b="1" sz="480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2"/>
          <p:cNvSpPr txBox="1"/>
          <p:nvPr>
            <p:ph type="title"/>
          </p:nvPr>
        </p:nvSpPr>
        <p:spPr>
          <a:xfrm>
            <a:off x="0" y="0"/>
            <a:ext cx="9144000" cy="78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Input-Gradient / Saliency / Gradient</a:t>
            </a:r>
            <a:endParaRPr b="1" sz="40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78" name="Google Shape;178;p22"/>
          <p:cNvSpPr txBox="1"/>
          <p:nvPr/>
        </p:nvSpPr>
        <p:spPr>
          <a:xfrm>
            <a:off x="941325" y="809750"/>
            <a:ext cx="999600" cy="37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Cambria"/>
                <a:ea typeface="Cambria"/>
                <a:cs typeface="Cambria"/>
                <a:sym typeface="Cambria"/>
              </a:rPr>
              <a:t>Input</a:t>
            </a:r>
            <a:endParaRPr b="1"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179" name="Google Shape;179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5400001">
            <a:off x="2507101" y="1474712"/>
            <a:ext cx="332875" cy="490750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22"/>
          <p:cNvSpPr txBox="1"/>
          <p:nvPr/>
        </p:nvSpPr>
        <p:spPr>
          <a:xfrm>
            <a:off x="3547913" y="684450"/>
            <a:ext cx="1394700" cy="37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Lato"/>
                <a:ea typeface="Lato"/>
                <a:cs typeface="Lato"/>
                <a:sym typeface="Lato"/>
              </a:rPr>
              <a:t>Model</a:t>
            </a:r>
            <a:endParaRPr b="1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81" name="Google Shape;181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49753" y="997003"/>
            <a:ext cx="1725125" cy="13977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5400001">
            <a:off x="5513588" y="1437387"/>
            <a:ext cx="332875" cy="490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22"/>
          <p:cNvPicPr preferRelativeResize="0"/>
          <p:nvPr/>
        </p:nvPicPr>
        <p:blipFill rotWithShape="1">
          <a:blip r:embed="rId5">
            <a:alphaModFix/>
          </a:blip>
          <a:srcRect b="0" l="4274" r="5732" t="0"/>
          <a:stretch/>
        </p:blipFill>
        <p:spPr>
          <a:xfrm>
            <a:off x="390800" y="865500"/>
            <a:ext cx="1552525" cy="1709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121325" y="916869"/>
            <a:ext cx="2743174" cy="15317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3"/>
          <p:cNvSpPr txBox="1"/>
          <p:nvPr/>
        </p:nvSpPr>
        <p:spPr>
          <a:xfrm>
            <a:off x="941325" y="809750"/>
            <a:ext cx="999600" cy="37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Cambria"/>
                <a:ea typeface="Cambria"/>
                <a:cs typeface="Cambria"/>
                <a:sym typeface="Cambria"/>
              </a:rPr>
              <a:t>Input</a:t>
            </a:r>
            <a:endParaRPr b="1"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190" name="Google Shape;190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5400001">
            <a:off x="2507101" y="1474712"/>
            <a:ext cx="332875" cy="490750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23"/>
          <p:cNvSpPr txBox="1"/>
          <p:nvPr/>
        </p:nvSpPr>
        <p:spPr>
          <a:xfrm>
            <a:off x="3547913" y="684450"/>
            <a:ext cx="1394700" cy="37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Lato"/>
                <a:ea typeface="Lato"/>
                <a:cs typeface="Lato"/>
                <a:sym typeface="Lato"/>
              </a:rPr>
              <a:t>Model</a:t>
            </a:r>
            <a:endParaRPr b="1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92" name="Google Shape;192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49753" y="997003"/>
            <a:ext cx="1725125" cy="13977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5400001">
            <a:off x="5513588" y="1437387"/>
            <a:ext cx="332875" cy="490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23"/>
          <p:cNvPicPr preferRelativeResize="0"/>
          <p:nvPr/>
        </p:nvPicPr>
        <p:blipFill rotWithShape="1">
          <a:blip r:embed="rId5">
            <a:alphaModFix/>
          </a:blip>
          <a:srcRect b="0" l="4274" r="5732" t="0"/>
          <a:stretch/>
        </p:blipFill>
        <p:spPr>
          <a:xfrm>
            <a:off x="390800" y="865500"/>
            <a:ext cx="1552525" cy="1709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2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121325" y="916869"/>
            <a:ext cx="2743174" cy="15317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2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236350" y="3208350"/>
            <a:ext cx="2459671" cy="716600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23"/>
          <p:cNvSpPr txBox="1"/>
          <p:nvPr/>
        </p:nvSpPr>
        <p:spPr>
          <a:xfrm>
            <a:off x="1594140" y="2779863"/>
            <a:ext cx="1817100" cy="37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Input-Gradient</a:t>
            </a:r>
            <a:endParaRPr b="1" sz="1800">
              <a:solidFill>
                <a:srgbClr val="FF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198" name="Google Shape;198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10800000">
            <a:off x="2378902" y="3912876"/>
            <a:ext cx="247588" cy="633800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23"/>
          <p:cNvSpPr txBox="1"/>
          <p:nvPr/>
        </p:nvSpPr>
        <p:spPr>
          <a:xfrm>
            <a:off x="2207693" y="4457325"/>
            <a:ext cx="827100" cy="37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Logit</a:t>
            </a:r>
            <a:endParaRPr b="1" sz="1800">
              <a:solidFill>
                <a:srgbClr val="FF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200" name="Google Shape;200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5400000">
            <a:off x="4377507" y="3292842"/>
            <a:ext cx="247650" cy="63364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2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097854" y="3150675"/>
            <a:ext cx="1494622" cy="716596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23"/>
          <p:cNvSpPr txBox="1"/>
          <p:nvPr/>
        </p:nvSpPr>
        <p:spPr>
          <a:xfrm>
            <a:off x="4688374" y="3924950"/>
            <a:ext cx="3669000" cy="37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Same dimension as the input.</a:t>
            </a:r>
            <a:endParaRPr b="1" sz="1800">
              <a:solidFill>
                <a:srgbClr val="FF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203" name="Google Shape;203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10800000">
            <a:off x="1883901" y="3912875"/>
            <a:ext cx="247588" cy="915250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23"/>
          <p:cNvSpPr txBox="1"/>
          <p:nvPr/>
        </p:nvSpPr>
        <p:spPr>
          <a:xfrm>
            <a:off x="1594148" y="4700200"/>
            <a:ext cx="827100" cy="37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latin typeface="Cambria"/>
                <a:ea typeface="Cambria"/>
                <a:cs typeface="Cambria"/>
                <a:sym typeface="Cambria"/>
              </a:rPr>
              <a:t>Input</a:t>
            </a:r>
            <a:endParaRPr b="1" sz="18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05" name="Google Shape;205;p23"/>
          <p:cNvSpPr txBox="1"/>
          <p:nvPr/>
        </p:nvSpPr>
        <p:spPr>
          <a:xfrm>
            <a:off x="4572000" y="4661225"/>
            <a:ext cx="4549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u="sng">
                <a:solidFill>
                  <a:srgbClr val="0563C1"/>
                </a:solidFill>
                <a:latin typeface="Cambria"/>
                <a:ea typeface="Cambria"/>
                <a:cs typeface="Cambria"/>
                <a:sym typeface="Cambria"/>
                <a:hlinkClick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Baehrens et. al. 2010</a:t>
            </a:r>
            <a:r>
              <a:rPr b="1" lang="en">
                <a:latin typeface="Cambria"/>
                <a:ea typeface="Cambria"/>
                <a:cs typeface="Cambria"/>
                <a:sym typeface="Cambria"/>
              </a:rPr>
              <a:t>; </a:t>
            </a:r>
            <a:r>
              <a:rPr b="1" lang="en" u="sng">
                <a:solidFill>
                  <a:srgbClr val="0563C1"/>
                </a:solidFill>
                <a:latin typeface="Cambria"/>
                <a:ea typeface="Cambria"/>
                <a:cs typeface="Cambria"/>
                <a:sym typeface="Cambria"/>
                <a:hlinkClick r:id="rId10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Simonyan et. al. 2014</a:t>
            </a:r>
            <a:endParaRPr b="1">
              <a:solidFill>
                <a:srgbClr val="1F497D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06" name="Google Shape;206;p23"/>
          <p:cNvSpPr txBox="1"/>
          <p:nvPr>
            <p:ph type="title"/>
          </p:nvPr>
        </p:nvSpPr>
        <p:spPr>
          <a:xfrm>
            <a:off x="0" y="0"/>
            <a:ext cx="9144000" cy="78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Input-Gradient / Saliency / Gradient</a:t>
            </a:r>
            <a:endParaRPr b="1" sz="40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24"/>
          <p:cNvSpPr txBox="1"/>
          <p:nvPr/>
        </p:nvSpPr>
        <p:spPr>
          <a:xfrm>
            <a:off x="941325" y="809750"/>
            <a:ext cx="999600" cy="37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Cambria"/>
                <a:ea typeface="Cambria"/>
                <a:cs typeface="Cambria"/>
                <a:sym typeface="Cambria"/>
              </a:rPr>
              <a:t>Input</a:t>
            </a:r>
            <a:endParaRPr b="1"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212" name="Google Shape;212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5400001">
            <a:off x="2507101" y="1474712"/>
            <a:ext cx="332875" cy="490750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24"/>
          <p:cNvSpPr txBox="1"/>
          <p:nvPr/>
        </p:nvSpPr>
        <p:spPr>
          <a:xfrm>
            <a:off x="3547913" y="684450"/>
            <a:ext cx="1394700" cy="37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Lato"/>
                <a:ea typeface="Lato"/>
                <a:cs typeface="Lato"/>
                <a:sym typeface="Lato"/>
              </a:rPr>
              <a:t>Model</a:t>
            </a:r>
            <a:endParaRPr b="1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14" name="Google Shape;214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49753" y="997003"/>
            <a:ext cx="1725125" cy="139778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5400001">
            <a:off x="5513588" y="1437387"/>
            <a:ext cx="332875" cy="490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24"/>
          <p:cNvPicPr preferRelativeResize="0"/>
          <p:nvPr/>
        </p:nvPicPr>
        <p:blipFill rotWithShape="1">
          <a:blip r:embed="rId5">
            <a:alphaModFix/>
          </a:blip>
          <a:srcRect b="0" l="4274" r="5732" t="0"/>
          <a:stretch/>
        </p:blipFill>
        <p:spPr>
          <a:xfrm>
            <a:off x="390800" y="865500"/>
            <a:ext cx="1552525" cy="1709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2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121325" y="916869"/>
            <a:ext cx="2743174" cy="15317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p24"/>
          <p:cNvPicPr preferRelativeResize="0"/>
          <p:nvPr/>
        </p:nvPicPr>
        <p:blipFill rotWithShape="1">
          <a:blip r:embed="rId7">
            <a:alphaModFix/>
          </a:blip>
          <a:srcRect b="0" l="0" r="86662" t="0"/>
          <a:stretch/>
        </p:blipFill>
        <p:spPr>
          <a:xfrm>
            <a:off x="3416200" y="2910125"/>
            <a:ext cx="1934350" cy="1957050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24"/>
          <p:cNvSpPr txBox="1"/>
          <p:nvPr>
            <p:ph type="title"/>
          </p:nvPr>
        </p:nvSpPr>
        <p:spPr>
          <a:xfrm>
            <a:off x="0" y="0"/>
            <a:ext cx="9144000" cy="78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Input-Gradient / Saliency / Gradient</a:t>
            </a:r>
            <a:endParaRPr b="1" sz="40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25"/>
          <p:cNvSpPr txBox="1"/>
          <p:nvPr>
            <p:ph type="title"/>
          </p:nvPr>
        </p:nvSpPr>
        <p:spPr>
          <a:xfrm>
            <a:off x="0" y="0"/>
            <a:ext cx="9144000" cy="78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Integrated Gradients</a:t>
            </a:r>
            <a:endParaRPr b="1" sz="40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25" name="Google Shape;225;p25"/>
          <p:cNvSpPr txBox="1"/>
          <p:nvPr/>
        </p:nvSpPr>
        <p:spPr>
          <a:xfrm>
            <a:off x="941325" y="809750"/>
            <a:ext cx="999600" cy="37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Cambria"/>
                <a:ea typeface="Cambria"/>
                <a:cs typeface="Cambria"/>
                <a:sym typeface="Cambria"/>
              </a:rPr>
              <a:t>Input</a:t>
            </a:r>
            <a:endParaRPr b="1"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226" name="Google Shape;226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5400001">
            <a:off x="2507101" y="1474712"/>
            <a:ext cx="332875" cy="490750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p25"/>
          <p:cNvSpPr txBox="1"/>
          <p:nvPr/>
        </p:nvSpPr>
        <p:spPr>
          <a:xfrm>
            <a:off x="3547913" y="684450"/>
            <a:ext cx="1394700" cy="37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Lato"/>
                <a:ea typeface="Lato"/>
                <a:cs typeface="Lato"/>
                <a:sym typeface="Lato"/>
              </a:rPr>
              <a:t>Model</a:t>
            </a:r>
            <a:endParaRPr b="1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28" name="Google Shape;228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49753" y="997003"/>
            <a:ext cx="1725125" cy="139778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5400001">
            <a:off x="5513588" y="1437387"/>
            <a:ext cx="332875" cy="490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25"/>
          <p:cNvPicPr preferRelativeResize="0"/>
          <p:nvPr/>
        </p:nvPicPr>
        <p:blipFill rotWithShape="1">
          <a:blip r:embed="rId5">
            <a:alphaModFix/>
          </a:blip>
          <a:srcRect b="0" l="4274" r="5732" t="0"/>
          <a:stretch/>
        </p:blipFill>
        <p:spPr>
          <a:xfrm>
            <a:off x="390800" y="865500"/>
            <a:ext cx="1552525" cy="1709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2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121325" y="916869"/>
            <a:ext cx="2743174" cy="15317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10800000">
            <a:off x="1486863" y="3556063"/>
            <a:ext cx="247650" cy="633800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p25"/>
          <p:cNvSpPr txBox="1"/>
          <p:nvPr/>
        </p:nvSpPr>
        <p:spPr>
          <a:xfrm>
            <a:off x="838225" y="4113675"/>
            <a:ext cx="1838400" cy="37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Baseline input</a:t>
            </a:r>
            <a:endParaRPr b="1" sz="1800">
              <a:solidFill>
                <a:srgbClr val="FF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234" name="Google Shape;234;p2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990625" y="3077050"/>
            <a:ext cx="4173943" cy="668425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Google Shape;235;p25"/>
          <p:cNvSpPr txBox="1"/>
          <p:nvPr/>
        </p:nvSpPr>
        <p:spPr>
          <a:xfrm>
            <a:off x="5219800" y="3207325"/>
            <a:ext cx="3837300" cy="37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latin typeface="Cambria"/>
                <a:ea typeface="Cambria"/>
                <a:cs typeface="Cambria"/>
                <a:sym typeface="Cambria"/>
              </a:rPr>
              <a:t>Path integral: ‘sum’ of interpolated gradients</a:t>
            </a:r>
            <a:endParaRPr b="1" sz="18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36" name="Google Shape;236;p25"/>
          <p:cNvSpPr txBox="1"/>
          <p:nvPr/>
        </p:nvSpPr>
        <p:spPr>
          <a:xfrm>
            <a:off x="6381400" y="4579900"/>
            <a:ext cx="2483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u="sng">
                <a:solidFill>
                  <a:srgbClr val="0563C1"/>
                </a:solidFill>
                <a:latin typeface="Cambria"/>
                <a:ea typeface="Cambria"/>
                <a:cs typeface="Cambria"/>
                <a:sym typeface="Cambria"/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Sundararajan et. al. 2017</a:t>
            </a:r>
            <a:endParaRPr b="1">
              <a:solidFill>
                <a:srgbClr val="1F497D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26"/>
          <p:cNvSpPr txBox="1"/>
          <p:nvPr>
            <p:ph type="title"/>
          </p:nvPr>
        </p:nvSpPr>
        <p:spPr>
          <a:xfrm>
            <a:off x="0" y="0"/>
            <a:ext cx="9144000" cy="78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Integrated Gradients</a:t>
            </a:r>
            <a:endParaRPr b="1" sz="40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42" name="Google Shape;242;p26"/>
          <p:cNvSpPr txBox="1"/>
          <p:nvPr/>
        </p:nvSpPr>
        <p:spPr>
          <a:xfrm>
            <a:off x="941325" y="809750"/>
            <a:ext cx="999600" cy="37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Cambria"/>
                <a:ea typeface="Cambria"/>
                <a:cs typeface="Cambria"/>
                <a:sym typeface="Cambria"/>
              </a:rPr>
              <a:t>Input</a:t>
            </a:r>
            <a:endParaRPr b="1"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243" name="Google Shape;243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5400001">
            <a:off x="2507101" y="1474712"/>
            <a:ext cx="332875" cy="490750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Google Shape;244;p26"/>
          <p:cNvSpPr txBox="1"/>
          <p:nvPr/>
        </p:nvSpPr>
        <p:spPr>
          <a:xfrm>
            <a:off x="3547913" y="684450"/>
            <a:ext cx="1394700" cy="37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Lato"/>
                <a:ea typeface="Lato"/>
                <a:cs typeface="Lato"/>
                <a:sym typeface="Lato"/>
              </a:rPr>
              <a:t>Model</a:t>
            </a:r>
            <a:endParaRPr b="1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45" name="Google Shape;245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49753" y="997003"/>
            <a:ext cx="1725125" cy="139778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5400001">
            <a:off x="5513588" y="1437387"/>
            <a:ext cx="332875" cy="490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Google Shape;247;p26"/>
          <p:cNvPicPr preferRelativeResize="0"/>
          <p:nvPr/>
        </p:nvPicPr>
        <p:blipFill rotWithShape="1">
          <a:blip r:embed="rId5">
            <a:alphaModFix/>
          </a:blip>
          <a:srcRect b="0" l="4274" r="5732" t="0"/>
          <a:stretch/>
        </p:blipFill>
        <p:spPr>
          <a:xfrm>
            <a:off x="390800" y="865500"/>
            <a:ext cx="1552525" cy="1709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Google Shape;248;p2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121325" y="916869"/>
            <a:ext cx="2743174" cy="1531794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Google Shape;249;p26"/>
          <p:cNvSpPr txBox="1"/>
          <p:nvPr/>
        </p:nvSpPr>
        <p:spPr>
          <a:xfrm>
            <a:off x="6381400" y="4579900"/>
            <a:ext cx="2483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u="sng">
                <a:solidFill>
                  <a:srgbClr val="0563C1"/>
                </a:solidFill>
                <a:latin typeface="Cambria"/>
                <a:ea typeface="Cambria"/>
                <a:cs typeface="Cambria"/>
                <a:sym typeface="Cambria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Sundararajan et. al. 2017</a:t>
            </a:r>
            <a:endParaRPr b="1">
              <a:solidFill>
                <a:srgbClr val="1F497D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250" name="Google Shape;250;p26"/>
          <p:cNvPicPr preferRelativeResize="0"/>
          <p:nvPr/>
        </p:nvPicPr>
        <p:blipFill rotWithShape="1">
          <a:blip r:embed="rId8">
            <a:alphaModFix/>
          </a:blip>
          <a:srcRect b="0" l="71620" r="14834" t="0"/>
          <a:stretch/>
        </p:blipFill>
        <p:spPr>
          <a:xfrm>
            <a:off x="3309262" y="2978125"/>
            <a:ext cx="1872025" cy="1864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27"/>
          <p:cNvSpPr txBox="1"/>
          <p:nvPr>
            <p:ph type="title"/>
          </p:nvPr>
        </p:nvSpPr>
        <p:spPr>
          <a:xfrm>
            <a:off x="0" y="0"/>
            <a:ext cx="9144000" cy="78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SmoothGrad</a:t>
            </a:r>
            <a:endParaRPr b="1" sz="40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56" name="Google Shape;256;p27"/>
          <p:cNvSpPr txBox="1"/>
          <p:nvPr/>
        </p:nvSpPr>
        <p:spPr>
          <a:xfrm>
            <a:off x="941325" y="809750"/>
            <a:ext cx="999600" cy="37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Cambria"/>
                <a:ea typeface="Cambria"/>
                <a:cs typeface="Cambria"/>
                <a:sym typeface="Cambria"/>
              </a:rPr>
              <a:t>Input</a:t>
            </a:r>
            <a:endParaRPr b="1"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257" name="Google Shape;257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5400001">
            <a:off x="2507101" y="1474712"/>
            <a:ext cx="332875" cy="490750"/>
          </a:xfrm>
          <a:prstGeom prst="rect">
            <a:avLst/>
          </a:prstGeom>
          <a:noFill/>
          <a:ln>
            <a:noFill/>
          </a:ln>
        </p:spPr>
      </p:pic>
      <p:sp>
        <p:nvSpPr>
          <p:cNvPr id="258" name="Google Shape;258;p27"/>
          <p:cNvSpPr txBox="1"/>
          <p:nvPr/>
        </p:nvSpPr>
        <p:spPr>
          <a:xfrm>
            <a:off x="3547913" y="684450"/>
            <a:ext cx="1394700" cy="37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Lato"/>
                <a:ea typeface="Lato"/>
                <a:cs typeface="Lato"/>
                <a:sym typeface="Lato"/>
              </a:rPr>
              <a:t>Model</a:t>
            </a:r>
            <a:endParaRPr b="1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59" name="Google Shape;259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49753" y="997003"/>
            <a:ext cx="1725125" cy="1397783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" name="Google Shape;260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5400001">
            <a:off x="5513588" y="1437387"/>
            <a:ext cx="332875" cy="490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Google Shape;261;p27"/>
          <p:cNvPicPr preferRelativeResize="0"/>
          <p:nvPr/>
        </p:nvPicPr>
        <p:blipFill rotWithShape="1">
          <a:blip r:embed="rId5">
            <a:alphaModFix/>
          </a:blip>
          <a:srcRect b="0" l="4274" r="5732" t="0"/>
          <a:stretch/>
        </p:blipFill>
        <p:spPr>
          <a:xfrm>
            <a:off x="390800" y="865500"/>
            <a:ext cx="1552525" cy="1709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" name="Google Shape;262;p2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121325" y="916869"/>
            <a:ext cx="2743174" cy="15317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3" name="Google Shape;263;p2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16276" y="3362100"/>
            <a:ext cx="2849725" cy="869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" name="Google Shape;264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10800000">
            <a:off x="2674353" y="3919613"/>
            <a:ext cx="247588" cy="633800"/>
          </a:xfrm>
          <a:prstGeom prst="rect">
            <a:avLst/>
          </a:prstGeom>
          <a:noFill/>
          <a:ln>
            <a:noFill/>
          </a:ln>
        </p:spPr>
      </p:pic>
      <p:sp>
        <p:nvSpPr>
          <p:cNvPr id="265" name="Google Shape;265;p27"/>
          <p:cNvSpPr txBox="1"/>
          <p:nvPr/>
        </p:nvSpPr>
        <p:spPr>
          <a:xfrm>
            <a:off x="1652373" y="4612025"/>
            <a:ext cx="1837800" cy="37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Gaussian noise</a:t>
            </a:r>
            <a:endParaRPr b="1" sz="1800">
              <a:solidFill>
                <a:srgbClr val="FF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266" name="Google Shape;266;p27"/>
          <p:cNvPicPr preferRelativeResize="0"/>
          <p:nvPr/>
        </p:nvPicPr>
        <p:blipFill rotWithShape="1">
          <a:blip r:embed="rId8">
            <a:alphaModFix/>
          </a:blip>
          <a:srcRect b="45130" l="46688" r="42571" t="24928"/>
          <a:stretch/>
        </p:blipFill>
        <p:spPr>
          <a:xfrm>
            <a:off x="3485525" y="2931350"/>
            <a:ext cx="1837800" cy="1776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28"/>
          <p:cNvSpPr txBox="1"/>
          <p:nvPr>
            <p:ph type="title"/>
          </p:nvPr>
        </p:nvSpPr>
        <p:spPr>
          <a:xfrm>
            <a:off x="0" y="0"/>
            <a:ext cx="9144000" cy="78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Guided Backprop: “Modified Backprop”</a:t>
            </a:r>
            <a:endParaRPr b="1" sz="40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72" name="Google Shape;272;p28"/>
          <p:cNvSpPr txBox="1"/>
          <p:nvPr/>
        </p:nvSpPr>
        <p:spPr>
          <a:xfrm>
            <a:off x="941325" y="809750"/>
            <a:ext cx="999600" cy="37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Cambria"/>
                <a:ea typeface="Cambria"/>
                <a:cs typeface="Cambria"/>
                <a:sym typeface="Cambria"/>
              </a:rPr>
              <a:t>Input</a:t>
            </a:r>
            <a:endParaRPr b="1"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273" name="Google Shape;273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5400001">
            <a:off x="2507101" y="1474712"/>
            <a:ext cx="332875" cy="490750"/>
          </a:xfrm>
          <a:prstGeom prst="rect">
            <a:avLst/>
          </a:prstGeom>
          <a:noFill/>
          <a:ln>
            <a:noFill/>
          </a:ln>
        </p:spPr>
      </p:pic>
      <p:sp>
        <p:nvSpPr>
          <p:cNvPr id="274" name="Google Shape;274;p28"/>
          <p:cNvSpPr txBox="1"/>
          <p:nvPr/>
        </p:nvSpPr>
        <p:spPr>
          <a:xfrm>
            <a:off x="3547913" y="684450"/>
            <a:ext cx="1394700" cy="37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Lato"/>
                <a:ea typeface="Lato"/>
                <a:cs typeface="Lato"/>
                <a:sym typeface="Lato"/>
              </a:rPr>
              <a:t>Model</a:t>
            </a:r>
            <a:endParaRPr b="1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75" name="Google Shape;275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49753" y="997003"/>
            <a:ext cx="1725125" cy="1397783"/>
          </a:xfrm>
          <a:prstGeom prst="rect">
            <a:avLst/>
          </a:prstGeom>
          <a:noFill/>
          <a:ln>
            <a:noFill/>
          </a:ln>
        </p:spPr>
      </p:pic>
      <p:pic>
        <p:nvPicPr>
          <p:cNvPr id="276" name="Google Shape;276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5400001">
            <a:off x="5513588" y="1437387"/>
            <a:ext cx="332875" cy="490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7" name="Google Shape;277;p28"/>
          <p:cNvPicPr preferRelativeResize="0"/>
          <p:nvPr/>
        </p:nvPicPr>
        <p:blipFill rotWithShape="1">
          <a:blip r:embed="rId5">
            <a:alphaModFix/>
          </a:blip>
          <a:srcRect b="0" l="4274" r="5732" t="0"/>
          <a:stretch/>
        </p:blipFill>
        <p:spPr>
          <a:xfrm>
            <a:off x="390800" y="865500"/>
            <a:ext cx="1552525" cy="1709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8" name="Google Shape;278;p2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121325" y="916869"/>
            <a:ext cx="2743174" cy="15317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9" name="Google Shape;279;p28"/>
          <p:cNvPicPr preferRelativeResize="0"/>
          <p:nvPr/>
        </p:nvPicPr>
        <p:blipFill rotWithShape="1">
          <a:blip r:embed="rId7">
            <a:alphaModFix/>
          </a:blip>
          <a:srcRect b="51399" l="0" r="0" t="0"/>
          <a:stretch/>
        </p:blipFill>
        <p:spPr>
          <a:xfrm>
            <a:off x="490375" y="2702525"/>
            <a:ext cx="8281900" cy="1504793"/>
          </a:xfrm>
          <a:prstGeom prst="rect">
            <a:avLst/>
          </a:prstGeom>
          <a:noFill/>
          <a:ln>
            <a:noFill/>
          </a:ln>
        </p:spPr>
      </p:pic>
      <p:sp>
        <p:nvSpPr>
          <p:cNvPr id="280" name="Google Shape;280;p28"/>
          <p:cNvSpPr txBox="1"/>
          <p:nvPr/>
        </p:nvSpPr>
        <p:spPr>
          <a:xfrm>
            <a:off x="532409" y="2736073"/>
            <a:ext cx="674700" cy="492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281" name="Google Shape;281;p28"/>
          <p:cNvPicPr preferRelativeResize="0"/>
          <p:nvPr/>
        </p:nvPicPr>
        <p:blipFill rotWithShape="1">
          <a:blip r:embed="rId7">
            <a:alphaModFix/>
          </a:blip>
          <a:srcRect b="0" l="0" r="0" t="75723"/>
          <a:stretch/>
        </p:blipFill>
        <p:spPr>
          <a:xfrm>
            <a:off x="490375" y="4163080"/>
            <a:ext cx="8281900" cy="751671"/>
          </a:xfrm>
          <a:prstGeom prst="rect">
            <a:avLst/>
          </a:prstGeom>
          <a:noFill/>
          <a:ln>
            <a:noFill/>
          </a:ln>
        </p:spPr>
      </p:pic>
      <p:sp>
        <p:nvSpPr>
          <p:cNvPr id="282" name="Google Shape;282;p28"/>
          <p:cNvSpPr txBox="1"/>
          <p:nvPr/>
        </p:nvSpPr>
        <p:spPr>
          <a:xfrm>
            <a:off x="5328750" y="4151850"/>
            <a:ext cx="1667400" cy="610200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29"/>
          <p:cNvSpPr txBox="1"/>
          <p:nvPr>
            <p:ph type="title"/>
          </p:nvPr>
        </p:nvSpPr>
        <p:spPr>
          <a:xfrm>
            <a:off x="0" y="0"/>
            <a:ext cx="9144000" cy="78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Guided Backprop</a:t>
            </a:r>
            <a:endParaRPr b="1" sz="40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88" name="Google Shape;288;p29"/>
          <p:cNvSpPr txBox="1"/>
          <p:nvPr/>
        </p:nvSpPr>
        <p:spPr>
          <a:xfrm>
            <a:off x="941325" y="809750"/>
            <a:ext cx="999600" cy="37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Cambria"/>
                <a:ea typeface="Cambria"/>
                <a:cs typeface="Cambria"/>
                <a:sym typeface="Cambria"/>
              </a:rPr>
              <a:t>Input</a:t>
            </a:r>
            <a:endParaRPr b="1"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289" name="Google Shape;289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5400001">
            <a:off x="2507101" y="1474712"/>
            <a:ext cx="332875" cy="490750"/>
          </a:xfrm>
          <a:prstGeom prst="rect">
            <a:avLst/>
          </a:prstGeom>
          <a:noFill/>
          <a:ln>
            <a:noFill/>
          </a:ln>
        </p:spPr>
      </p:pic>
      <p:sp>
        <p:nvSpPr>
          <p:cNvPr id="290" name="Google Shape;290;p29"/>
          <p:cNvSpPr txBox="1"/>
          <p:nvPr/>
        </p:nvSpPr>
        <p:spPr>
          <a:xfrm>
            <a:off x="3547913" y="684450"/>
            <a:ext cx="1394700" cy="37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Lato"/>
                <a:ea typeface="Lato"/>
                <a:cs typeface="Lato"/>
                <a:sym typeface="Lato"/>
              </a:rPr>
              <a:t>Model</a:t>
            </a:r>
            <a:endParaRPr b="1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91" name="Google Shape;291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49753" y="997003"/>
            <a:ext cx="1725125" cy="1397783"/>
          </a:xfrm>
          <a:prstGeom prst="rect">
            <a:avLst/>
          </a:prstGeom>
          <a:noFill/>
          <a:ln>
            <a:noFill/>
          </a:ln>
        </p:spPr>
      </p:pic>
      <p:pic>
        <p:nvPicPr>
          <p:cNvPr id="292" name="Google Shape;292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5400001">
            <a:off x="5513588" y="1437387"/>
            <a:ext cx="332875" cy="490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3" name="Google Shape;293;p29"/>
          <p:cNvPicPr preferRelativeResize="0"/>
          <p:nvPr/>
        </p:nvPicPr>
        <p:blipFill rotWithShape="1">
          <a:blip r:embed="rId5">
            <a:alphaModFix/>
          </a:blip>
          <a:srcRect b="0" l="4274" r="5732" t="0"/>
          <a:stretch/>
        </p:blipFill>
        <p:spPr>
          <a:xfrm>
            <a:off x="390800" y="865500"/>
            <a:ext cx="1552525" cy="1709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4" name="Google Shape;294;p2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121325" y="916869"/>
            <a:ext cx="2743174" cy="15317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5" name="Google Shape;295;p29"/>
          <p:cNvPicPr preferRelativeResize="0"/>
          <p:nvPr/>
        </p:nvPicPr>
        <p:blipFill rotWithShape="1">
          <a:blip r:embed="rId7">
            <a:alphaModFix/>
          </a:blip>
          <a:srcRect b="0" l="28525" r="57468" t="0"/>
          <a:stretch/>
        </p:blipFill>
        <p:spPr>
          <a:xfrm>
            <a:off x="3420000" y="2649105"/>
            <a:ext cx="2304001" cy="22192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30"/>
          <p:cNvSpPr txBox="1"/>
          <p:nvPr>
            <p:ph type="title"/>
          </p:nvPr>
        </p:nvSpPr>
        <p:spPr>
          <a:xfrm>
            <a:off x="0" y="0"/>
            <a:ext cx="9144000" cy="78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Guided Backprop</a:t>
            </a:r>
            <a:endParaRPr b="1" sz="40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01" name="Google Shape;301;p30"/>
          <p:cNvSpPr txBox="1"/>
          <p:nvPr/>
        </p:nvSpPr>
        <p:spPr>
          <a:xfrm>
            <a:off x="941325" y="809750"/>
            <a:ext cx="999600" cy="37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Cambria"/>
                <a:ea typeface="Cambria"/>
                <a:cs typeface="Cambria"/>
                <a:sym typeface="Cambria"/>
              </a:rPr>
              <a:t>Input</a:t>
            </a:r>
            <a:endParaRPr b="1"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302" name="Google Shape;302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5400001">
            <a:off x="2507101" y="1474712"/>
            <a:ext cx="332875" cy="490750"/>
          </a:xfrm>
          <a:prstGeom prst="rect">
            <a:avLst/>
          </a:prstGeom>
          <a:noFill/>
          <a:ln>
            <a:noFill/>
          </a:ln>
        </p:spPr>
      </p:pic>
      <p:sp>
        <p:nvSpPr>
          <p:cNvPr id="303" name="Google Shape;303;p30"/>
          <p:cNvSpPr txBox="1"/>
          <p:nvPr/>
        </p:nvSpPr>
        <p:spPr>
          <a:xfrm>
            <a:off x="3547913" y="684450"/>
            <a:ext cx="1394700" cy="37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Lato"/>
                <a:ea typeface="Lato"/>
                <a:cs typeface="Lato"/>
                <a:sym typeface="Lato"/>
              </a:rPr>
              <a:t>Model</a:t>
            </a:r>
            <a:endParaRPr b="1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304" name="Google Shape;304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49753" y="997003"/>
            <a:ext cx="1725125" cy="1397783"/>
          </a:xfrm>
          <a:prstGeom prst="rect">
            <a:avLst/>
          </a:prstGeom>
          <a:noFill/>
          <a:ln>
            <a:noFill/>
          </a:ln>
        </p:spPr>
      </p:pic>
      <p:pic>
        <p:nvPicPr>
          <p:cNvPr id="305" name="Google Shape;305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5400001">
            <a:off x="5513588" y="1437387"/>
            <a:ext cx="332875" cy="490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6" name="Google Shape;306;p30"/>
          <p:cNvPicPr preferRelativeResize="0"/>
          <p:nvPr/>
        </p:nvPicPr>
        <p:blipFill rotWithShape="1">
          <a:blip r:embed="rId5">
            <a:alphaModFix/>
          </a:blip>
          <a:srcRect b="0" l="4274" r="5732" t="0"/>
          <a:stretch/>
        </p:blipFill>
        <p:spPr>
          <a:xfrm>
            <a:off x="390800" y="865500"/>
            <a:ext cx="1552525" cy="1709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" name="Google Shape;307;p3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121325" y="916869"/>
            <a:ext cx="2743174" cy="153179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8" name="Google Shape;308;p30"/>
          <p:cNvPicPr preferRelativeResize="0"/>
          <p:nvPr/>
        </p:nvPicPr>
        <p:blipFill rotWithShape="1">
          <a:blip r:embed="rId7">
            <a:alphaModFix/>
          </a:blip>
          <a:srcRect b="0" l="28525" r="57468" t="0"/>
          <a:stretch/>
        </p:blipFill>
        <p:spPr>
          <a:xfrm>
            <a:off x="3420000" y="2649105"/>
            <a:ext cx="2304001" cy="22192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09" name="Google Shape;309;p30"/>
          <p:cNvPicPr preferRelativeResize="0"/>
          <p:nvPr/>
        </p:nvPicPr>
        <p:blipFill rotWithShape="1">
          <a:blip r:embed="rId7">
            <a:alphaModFix/>
          </a:blip>
          <a:srcRect b="0" l="0" r="86082" t="0"/>
          <a:stretch/>
        </p:blipFill>
        <p:spPr>
          <a:xfrm>
            <a:off x="5925388" y="2642025"/>
            <a:ext cx="2304024" cy="2233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31"/>
          <p:cNvSpPr txBox="1"/>
          <p:nvPr>
            <p:ph type="title"/>
          </p:nvPr>
        </p:nvSpPr>
        <p:spPr>
          <a:xfrm>
            <a:off x="0" y="0"/>
            <a:ext cx="9144000" cy="78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Recap</a:t>
            </a:r>
            <a:endParaRPr b="1" sz="4000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15" name="Google Shape;315;p31"/>
          <p:cNvSpPr txBox="1"/>
          <p:nvPr/>
        </p:nvSpPr>
        <p:spPr>
          <a:xfrm>
            <a:off x="941325" y="809750"/>
            <a:ext cx="999600" cy="37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Cambria"/>
                <a:ea typeface="Cambria"/>
                <a:cs typeface="Cambria"/>
                <a:sym typeface="Cambria"/>
              </a:rPr>
              <a:t>Input</a:t>
            </a:r>
            <a:endParaRPr b="1"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316" name="Google Shape;316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5400001">
            <a:off x="2507101" y="1474712"/>
            <a:ext cx="332875" cy="490750"/>
          </a:xfrm>
          <a:prstGeom prst="rect">
            <a:avLst/>
          </a:prstGeom>
          <a:noFill/>
          <a:ln>
            <a:noFill/>
          </a:ln>
        </p:spPr>
      </p:pic>
      <p:sp>
        <p:nvSpPr>
          <p:cNvPr id="317" name="Google Shape;317;p31"/>
          <p:cNvSpPr txBox="1"/>
          <p:nvPr/>
        </p:nvSpPr>
        <p:spPr>
          <a:xfrm>
            <a:off x="3547913" y="684450"/>
            <a:ext cx="1394700" cy="37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Lato"/>
                <a:ea typeface="Lato"/>
                <a:cs typeface="Lato"/>
                <a:sym typeface="Lato"/>
              </a:rPr>
              <a:t>Model</a:t>
            </a:r>
            <a:endParaRPr b="1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318" name="Google Shape;318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49753" y="997003"/>
            <a:ext cx="1725125" cy="1397783"/>
          </a:xfrm>
          <a:prstGeom prst="rect">
            <a:avLst/>
          </a:prstGeom>
          <a:noFill/>
          <a:ln>
            <a:noFill/>
          </a:ln>
        </p:spPr>
      </p:pic>
      <p:pic>
        <p:nvPicPr>
          <p:cNvPr id="319" name="Google Shape;319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5400001">
            <a:off x="5513588" y="1437387"/>
            <a:ext cx="332875" cy="490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0" name="Google Shape;320;p31"/>
          <p:cNvPicPr preferRelativeResize="0"/>
          <p:nvPr/>
        </p:nvPicPr>
        <p:blipFill rotWithShape="1">
          <a:blip r:embed="rId5">
            <a:alphaModFix/>
          </a:blip>
          <a:srcRect b="0" l="4274" r="5732" t="0"/>
          <a:stretch/>
        </p:blipFill>
        <p:spPr>
          <a:xfrm>
            <a:off x="390800" y="865500"/>
            <a:ext cx="1552525" cy="1709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1" name="Google Shape;321;p3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121325" y="916869"/>
            <a:ext cx="2743174" cy="15317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/>
          <p:nvPr>
            <p:ph type="title"/>
          </p:nvPr>
        </p:nvSpPr>
        <p:spPr>
          <a:xfrm>
            <a:off x="0" y="0"/>
            <a:ext cx="9144000" cy="78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Overview</a:t>
            </a:r>
            <a:endParaRPr b="1" sz="40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0" name="Google Shape;60;p14"/>
          <p:cNvSpPr txBox="1"/>
          <p:nvPr>
            <p:ph idx="1" type="body"/>
          </p:nvPr>
        </p:nvSpPr>
        <p:spPr>
          <a:xfrm>
            <a:off x="155850" y="1022525"/>
            <a:ext cx="8832300" cy="412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Font typeface="Lato"/>
              <a:buChar char="●"/>
            </a:pPr>
            <a:r>
              <a:rPr lang="en" sz="3000">
                <a:latin typeface="Lato"/>
                <a:ea typeface="Lato"/>
                <a:cs typeface="Lato"/>
                <a:sym typeface="Lato"/>
              </a:rPr>
              <a:t>Feature Attribution / Saliency Maps Setup</a:t>
            </a:r>
            <a:endParaRPr sz="3000">
              <a:latin typeface="Lato"/>
              <a:ea typeface="Lato"/>
              <a:cs typeface="Lato"/>
              <a:sym typeface="Lato"/>
            </a:endParaRPr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Font typeface="Lato"/>
              <a:buChar char="●"/>
            </a:pPr>
            <a:r>
              <a:rPr lang="en" sz="3000">
                <a:latin typeface="Lato"/>
                <a:ea typeface="Lato"/>
                <a:cs typeface="Lato"/>
                <a:sym typeface="Lato"/>
              </a:rPr>
              <a:t>Overview of Sanity Checks for Saliency Maps</a:t>
            </a:r>
            <a:endParaRPr sz="3000">
              <a:latin typeface="Lato"/>
              <a:ea typeface="Lato"/>
              <a:cs typeface="Lato"/>
              <a:sym typeface="Lato"/>
            </a:endParaRPr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Font typeface="Lato"/>
              <a:buChar char="●"/>
            </a:pPr>
            <a:r>
              <a:rPr lang="en" sz="3000">
                <a:latin typeface="Lato"/>
                <a:ea typeface="Lato"/>
                <a:cs typeface="Lato"/>
                <a:sym typeface="Lato"/>
              </a:rPr>
              <a:t>Follow-up work</a:t>
            </a:r>
            <a:endParaRPr sz="3000">
              <a:latin typeface="Lato"/>
              <a:ea typeface="Lato"/>
              <a:cs typeface="Lato"/>
              <a:sym typeface="Lato"/>
            </a:endParaRPr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Font typeface="Lato"/>
              <a:buChar char="●"/>
            </a:pPr>
            <a:r>
              <a:rPr lang="en" sz="3000">
                <a:latin typeface="Lato"/>
                <a:ea typeface="Lato"/>
                <a:cs typeface="Lato"/>
                <a:sym typeface="Lato"/>
              </a:rPr>
              <a:t>Parting thoughts / Q&amp;A</a:t>
            </a:r>
            <a:endParaRPr sz="300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32"/>
          <p:cNvSpPr txBox="1"/>
          <p:nvPr>
            <p:ph type="title"/>
          </p:nvPr>
        </p:nvSpPr>
        <p:spPr>
          <a:xfrm>
            <a:off x="0" y="0"/>
            <a:ext cx="9144000" cy="78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Recap</a:t>
            </a:r>
            <a:endParaRPr b="1" sz="4000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27" name="Google Shape;327;p32"/>
          <p:cNvSpPr txBox="1"/>
          <p:nvPr/>
        </p:nvSpPr>
        <p:spPr>
          <a:xfrm>
            <a:off x="941325" y="809750"/>
            <a:ext cx="999600" cy="37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Cambria"/>
                <a:ea typeface="Cambria"/>
                <a:cs typeface="Cambria"/>
                <a:sym typeface="Cambria"/>
              </a:rPr>
              <a:t>Input</a:t>
            </a:r>
            <a:endParaRPr b="1"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328" name="Google Shape;328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5400001">
            <a:off x="2507101" y="1474712"/>
            <a:ext cx="332875" cy="490750"/>
          </a:xfrm>
          <a:prstGeom prst="rect">
            <a:avLst/>
          </a:prstGeom>
          <a:noFill/>
          <a:ln>
            <a:noFill/>
          </a:ln>
        </p:spPr>
      </p:pic>
      <p:sp>
        <p:nvSpPr>
          <p:cNvPr id="329" name="Google Shape;329;p32"/>
          <p:cNvSpPr txBox="1"/>
          <p:nvPr/>
        </p:nvSpPr>
        <p:spPr>
          <a:xfrm>
            <a:off x="3547913" y="684450"/>
            <a:ext cx="1394700" cy="37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Lato"/>
                <a:ea typeface="Lato"/>
                <a:cs typeface="Lato"/>
                <a:sym typeface="Lato"/>
              </a:rPr>
              <a:t>Model</a:t>
            </a:r>
            <a:endParaRPr b="1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330" name="Google Shape;330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49753" y="997003"/>
            <a:ext cx="1725125" cy="1397783"/>
          </a:xfrm>
          <a:prstGeom prst="rect">
            <a:avLst/>
          </a:prstGeom>
          <a:noFill/>
          <a:ln>
            <a:noFill/>
          </a:ln>
        </p:spPr>
      </p:pic>
      <p:pic>
        <p:nvPicPr>
          <p:cNvPr id="331" name="Google Shape;331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5400001">
            <a:off x="5513588" y="1437387"/>
            <a:ext cx="332875" cy="490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2" name="Google Shape;332;p32"/>
          <p:cNvPicPr preferRelativeResize="0"/>
          <p:nvPr/>
        </p:nvPicPr>
        <p:blipFill rotWithShape="1">
          <a:blip r:embed="rId5">
            <a:alphaModFix/>
          </a:blip>
          <a:srcRect b="0" l="4274" r="5732" t="0"/>
          <a:stretch/>
        </p:blipFill>
        <p:spPr>
          <a:xfrm>
            <a:off x="390800" y="865500"/>
            <a:ext cx="1552525" cy="1709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3" name="Google Shape;333;p3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121325" y="916869"/>
            <a:ext cx="2743174" cy="1531794"/>
          </a:xfrm>
          <a:prstGeom prst="rect">
            <a:avLst/>
          </a:prstGeom>
          <a:noFill/>
          <a:ln>
            <a:noFill/>
          </a:ln>
        </p:spPr>
      </p:pic>
      <p:pic>
        <p:nvPicPr>
          <p:cNvPr id="334" name="Google Shape;334;p32"/>
          <p:cNvPicPr preferRelativeResize="0"/>
          <p:nvPr/>
        </p:nvPicPr>
        <p:blipFill rotWithShape="1">
          <a:blip r:embed="rId7">
            <a:alphaModFix/>
          </a:blip>
          <a:srcRect b="45128" l="14719" r="0" t="13166"/>
          <a:stretch/>
        </p:blipFill>
        <p:spPr>
          <a:xfrm>
            <a:off x="510425" y="2650850"/>
            <a:ext cx="8354074" cy="1243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5" name="Google Shape;335;p32"/>
          <p:cNvPicPr preferRelativeResize="0"/>
          <p:nvPr/>
        </p:nvPicPr>
        <p:blipFill rotWithShape="1">
          <a:blip r:embed="rId7">
            <a:alphaModFix/>
          </a:blip>
          <a:srcRect b="0" l="13320" r="11122" t="56375"/>
          <a:stretch/>
        </p:blipFill>
        <p:spPr>
          <a:xfrm>
            <a:off x="1276967" y="3938247"/>
            <a:ext cx="6859036" cy="12052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33"/>
          <p:cNvSpPr txBox="1"/>
          <p:nvPr>
            <p:ph type="title"/>
          </p:nvPr>
        </p:nvSpPr>
        <p:spPr>
          <a:xfrm>
            <a:off x="0" y="0"/>
            <a:ext cx="9144000" cy="78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Recap</a:t>
            </a:r>
            <a:endParaRPr b="1" sz="4000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41" name="Google Shape;341;p33"/>
          <p:cNvSpPr txBox="1"/>
          <p:nvPr/>
        </p:nvSpPr>
        <p:spPr>
          <a:xfrm>
            <a:off x="54475" y="789300"/>
            <a:ext cx="9089400" cy="408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556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•"/>
            </a:pPr>
            <a:r>
              <a:rPr b="1" lang="en" sz="20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Class Activation Mapping </a:t>
            </a:r>
            <a:r>
              <a:rPr lang="en" sz="20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(Zhou et. al. 2016).</a:t>
            </a:r>
            <a:endParaRPr sz="200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-3556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•"/>
            </a:pPr>
            <a:r>
              <a:rPr b="1" lang="en" sz="20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Meaningful Perturbation</a:t>
            </a:r>
            <a:r>
              <a:rPr lang="en" sz="20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(Fong et. al. 2017). </a:t>
            </a:r>
            <a:endParaRPr sz="200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-3556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•"/>
            </a:pPr>
            <a:r>
              <a:rPr b="1" lang="en" sz="20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RISE</a:t>
            </a:r>
            <a:r>
              <a:rPr lang="en" sz="20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 (Petsuik et. al. 2018). </a:t>
            </a:r>
            <a:endParaRPr sz="200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-3556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•"/>
            </a:pPr>
            <a:r>
              <a:rPr b="1" lang="en" sz="20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Extremal Perturbations</a:t>
            </a:r>
            <a:r>
              <a:rPr lang="en" sz="20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(Fong &amp; Patrick 2019).</a:t>
            </a:r>
            <a:endParaRPr sz="200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-3556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•"/>
            </a:pPr>
            <a:r>
              <a:rPr b="1" lang="en" sz="20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DeepLift</a:t>
            </a:r>
            <a:r>
              <a:rPr lang="en" sz="20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(Shrikumar et. al. 2018).</a:t>
            </a:r>
            <a:endParaRPr sz="200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-3556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•"/>
            </a:pPr>
            <a:r>
              <a:rPr b="1" lang="en" sz="20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Expected Gradients</a:t>
            </a:r>
            <a:r>
              <a:rPr lang="en" sz="20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(Erion et. al. 2019)</a:t>
            </a:r>
            <a:endParaRPr sz="200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-3556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•"/>
            </a:pPr>
            <a:r>
              <a:rPr b="1" lang="en" sz="20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Excitation Backprop </a:t>
            </a:r>
            <a:r>
              <a:rPr lang="en" sz="20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(Zhang et. al. 2016)</a:t>
            </a:r>
            <a:endParaRPr sz="200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-3556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•"/>
            </a:pPr>
            <a:r>
              <a:rPr b="1" lang="en" sz="20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GradCAM </a:t>
            </a:r>
            <a:r>
              <a:rPr lang="en" sz="20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(Selvaraju et. al. 2016)</a:t>
            </a:r>
            <a:endParaRPr sz="200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-3556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•"/>
            </a:pPr>
            <a:r>
              <a:rPr b="1" lang="en" sz="20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Guided GradCAM </a:t>
            </a:r>
            <a:r>
              <a:rPr lang="en" sz="20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(Selvaraju et. al. 2016)</a:t>
            </a:r>
            <a:endParaRPr sz="200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-3556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•"/>
            </a:pPr>
            <a:r>
              <a:rPr b="1" lang="en" sz="20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Occlusion </a:t>
            </a:r>
            <a:r>
              <a:rPr lang="en" sz="20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(Zeiler et. al. 2014).</a:t>
            </a:r>
            <a:endParaRPr sz="200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-3556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•"/>
            </a:pPr>
            <a:r>
              <a:rPr b="1" lang="en" sz="20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Prediction Difference Analysis </a:t>
            </a:r>
            <a:r>
              <a:rPr lang="en" sz="20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(Gu. et. al. 2019).</a:t>
            </a:r>
            <a:endParaRPr sz="200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-3556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•"/>
            </a:pPr>
            <a:r>
              <a:rPr b="1" lang="en" sz="20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Internal Influence</a:t>
            </a:r>
            <a:r>
              <a:rPr lang="en" sz="20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(Leino et. al. 2018).</a:t>
            </a:r>
            <a:endParaRPr sz="210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600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See for additional methods</a:t>
            </a:r>
            <a:r>
              <a:rPr lang="en" sz="260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:  </a:t>
            </a:r>
            <a:r>
              <a:rPr lang="en" sz="2600" u="sng">
                <a:solidFill>
                  <a:srgbClr val="0563C1"/>
                </a:solidFill>
                <a:latin typeface="Cambria"/>
                <a:ea typeface="Cambria"/>
                <a:cs typeface="Cambria"/>
                <a:sym typeface="Cambria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Samek &amp; Montavon et. al. 2020</a:t>
            </a:r>
            <a:r>
              <a:rPr lang="en" sz="260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endParaRPr sz="2600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300">
              <a:solidFill>
                <a:srgbClr val="0000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900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34"/>
          <p:cNvSpPr txBox="1"/>
          <p:nvPr>
            <p:ph type="title"/>
          </p:nvPr>
        </p:nvSpPr>
        <p:spPr>
          <a:xfrm>
            <a:off x="0" y="0"/>
            <a:ext cx="9144000" cy="78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Recap: </a:t>
            </a:r>
            <a:r>
              <a:rPr b="1" lang="en" sz="4000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which method should you use?</a:t>
            </a:r>
            <a:endParaRPr b="1" sz="4000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47" name="Google Shape;347;p34"/>
          <p:cNvSpPr txBox="1"/>
          <p:nvPr/>
        </p:nvSpPr>
        <p:spPr>
          <a:xfrm>
            <a:off x="941325" y="809750"/>
            <a:ext cx="999600" cy="37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Cambria"/>
                <a:ea typeface="Cambria"/>
                <a:cs typeface="Cambria"/>
                <a:sym typeface="Cambria"/>
              </a:rPr>
              <a:t>Input</a:t>
            </a:r>
            <a:endParaRPr b="1"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348" name="Google Shape;348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5400001">
            <a:off x="2507101" y="1474712"/>
            <a:ext cx="332875" cy="490750"/>
          </a:xfrm>
          <a:prstGeom prst="rect">
            <a:avLst/>
          </a:prstGeom>
          <a:noFill/>
          <a:ln>
            <a:noFill/>
          </a:ln>
        </p:spPr>
      </p:pic>
      <p:sp>
        <p:nvSpPr>
          <p:cNvPr id="349" name="Google Shape;349;p34"/>
          <p:cNvSpPr txBox="1"/>
          <p:nvPr/>
        </p:nvSpPr>
        <p:spPr>
          <a:xfrm>
            <a:off x="3547913" y="684450"/>
            <a:ext cx="1394700" cy="37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Lato"/>
                <a:ea typeface="Lato"/>
                <a:cs typeface="Lato"/>
                <a:sym typeface="Lato"/>
              </a:rPr>
              <a:t>Model</a:t>
            </a:r>
            <a:endParaRPr b="1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350" name="Google Shape;350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49753" y="997003"/>
            <a:ext cx="1725125" cy="1397783"/>
          </a:xfrm>
          <a:prstGeom prst="rect">
            <a:avLst/>
          </a:prstGeom>
          <a:noFill/>
          <a:ln>
            <a:noFill/>
          </a:ln>
        </p:spPr>
      </p:pic>
      <p:pic>
        <p:nvPicPr>
          <p:cNvPr id="351" name="Google Shape;351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5400001">
            <a:off x="5513588" y="1437387"/>
            <a:ext cx="332875" cy="490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2" name="Google Shape;352;p34"/>
          <p:cNvPicPr preferRelativeResize="0"/>
          <p:nvPr/>
        </p:nvPicPr>
        <p:blipFill rotWithShape="1">
          <a:blip r:embed="rId5">
            <a:alphaModFix/>
          </a:blip>
          <a:srcRect b="0" l="4274" r="5732" t="0"/>
          <a:stretch/>
        </p:blipFill>
        <p:spPr>
          <a:xfrm>
            <a:off x="390800" y="865500"/>
            <a:ext cx="1552525" cy="1709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3" name="Google Shape;353;p3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121325" y="916869"/>
            <a:ext cx="2743174" cy="1531794"/>
          </a:xfrm>
          <a:prstGeom prst="rect">
            <a:avLst/>
          </a:prstGeom>
          <a:noFill/>
          <a:ln>
            <a:noFill/>
          </a:ln>
        </p:spPr>
      </p:pic>
      <p:pic>
        <p:nvPicPr>
          <p:cNvPr id="354" name="Google Shape;354;p34"/>
          <p:cNvPicPr preferRelativeResize="0"/>
          <p:nvPr/>
        </p:nvPicPr>
        <p:blipFill rotWithShape="1">
          <a:blip r:embed="rId7">
            <a:alphaModFix/>
          </a:blip>
          <a:srcRect b="45128" l="14719" r="0" t="13166"/>
          <a:stretch/>
        </p:blipFill>
        <p:spPr>
          <a:xfrm>
            <a:off x="510425" y="2650850"/>
            <a:ext cx="8354074" cy="1243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5" name="Google Shape;355;p34"/>
          <p:cNvPicPr preferRelativeResize="0"/>
          <p:nvPr/>
        </p:nvPicPr>
        <p:blipFill rotWithShape="1">
          <a:blip r:embed="rId7">
            <a:alphaModFix/>
          </a:blip>
          <a:srcRect b="0" l="13320" r="11122" t="56375"/>
          <a:stretch/>
        </p:blipFill>
        <p:spPr>
          <a:xfrm>
            <a:off x="1276967" y="3938247"/>
            <a:ext cx="6859036" cy="12052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35"/>
          <p:cNvSpPr txBox="1"/>
          <p:nvPr>
            <p:ph type="title"/>
          </p:nvPr>
        </p:nvSpPr>
        <p:spPr>
          <a:xfrm>
            <a:off x="0" y="0"/>
            <a:ext cx="9144000" cy="78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‘Sanity Checks’</a:t>
            </a:r>
            <a:endParaRPr b="1" sz="40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61" name="Google Shape;361;p35"/>
          <p:cNvSpPr txBox="1"/>
          <p:nvPr>
            <p:ph idx="1" type="body"/>
          </p:nvPr>
        </p:nvSpPr>
        <p:spPr>
          <a:xfrm>
            <a:off x="155850" y="849975"/>
            <a:ext cx="8889000" cy="42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Lato"/>
                <a:ea typeface="Lato"/>
                <a:cs typeface="Lato"/>
                <a:sym typeface="Lato"/>
              </a:rPr>
              <a:t>Intuitive ‘principles’ that an attribution method should satisfy.</a:t>
            </a:r>
            <a:endParaRPr sz="3000">
              <a:latin typeface="Lato"/>
              <a:ea typeface="Lato"/>
              <a:cs typeface="Lato"/>
              <a:sym typeface="Lato"/>
            </a:endParaRPr>
          </a:p>
          <a:p>
            <a:pPr indent="-390525" lvl="0" marL="457200" rtl="0" algn="l">
              <a:spcBef>
                <a:spcPts val="1200"/>
              </a:spcBef>
              <a:spcAft>
                <a:spcPts val="0"/>
              </a:spcAft>
              <a:buSzPct val="100000"/>
              <a:buFont typeface="Lato"/>
              <a:buChar char="●"/>
            </a:pPr>
            <a:r>
              <a:rPr b="1" lang="en" sz="3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‘Model’ Faithfulness</a:t>
            </a:r>
            <a:r>
              <a:rPr lang="en" sz="3000">
                <a:latin typeface="Lato"/>
                <a:ea typeface="Lato"/>
                <a:cs typeface="Lato"/>
                <a:sym typeface="Lato"/>
              </a:rPr>
              <a:t>: is the ‘explanation’ sensitive to model parameters?</a:t>
            </a:r>
            <a:endParaRPr sz="3000">
              <a:latin typeface="Lato"/>
              <a:ea typeface="Lato"/>
              <a:cs typeface="Lato"/>
              <a:sym typeface="Lato"/>
            </a:endParaRPr>
          </a:p>
          <a:p>
            <a:pPr indent="-369631" lvl="1" marL="914400" rtl="0" algn="l">
              <a:spcBef>
                <a:spcPts val="0"/>
              </a:spcBef>
              <a:spcAft>
                <a:spcPts val="0"/>
              </a:spcAft>
              <a:buSzPct val="100000"/>
              <a:buFont typeface="Lato"/>
              <a:buChar char="○"/>
            </a:pPr>
            <a:r>
              <a:rPr lang="en" sz="2612">
                <a:latin typeface="Lato"/>
                <a:ea typeface="Lato"/>
                <a:cs typeface="Lato"/>
                <a:sym typeface="Lato"/>
              </a:rPr>
              <a:t>Test: change the model weights and measure corresponding change in explanation.</a:t>
            </a:r>
            <a:endParaRPr sz="2612">
              <a:latin typeface="Lato"/>
              <a:ea typeface="Lato"/>
              <a:cs typeface="Lato"/>
              <a:sym typeface="Lato"/>
            </a:endParaRPr>
          </a:p>
          <a:p>
            <a:pPr indent="-369631" lvl="1" marL="914400" rtl="0" algn="l">
              <a:spcBef>
                <a:spcPts val="0"/>
              </a:spcBef>
              <a:spcAft>
                <a:spcPts val="0"/>
              </a:spcAft>
              <a:buSzPct val="100000"/>
              <a:buFont typeface="Lato"/>
              <a:buChar char="○"/>
            </a:pPr>
            <a:r>
              <a:rPr lang="en" sz="2612">
                <a:latin typeface="Lato"/>
                <a:ea typeface="Lato"/>
                <a:cs typeface="Lato"/>
                <a:sym typeface="Lato"/>
              </a:rPr>
              <a:t>Operationalize by reinitialization of model weights.</a:t>
            </a:r>
            <a:endParaRPr sz="2612">
              <a:latin typeface="Lato"/>
              <a:ea typeface="Lato"/>
              <a:cs typeface="Lato"/>
              <a:sym typeface="Lato"/>
            </a:endParaRPr>
          </a:p>
          <a:p>
            <a:pPr indent="-390525" lvl="0" marL="457200" rtl="0" algn="l">
              <a:spcBef>
                <a:spcPts val="0"/>
              </a:spcBef>
              <a:spcAft>
                <a:spcPts val="0"/>
              </a:spcAft>
              <a:buSzPct val="100000"/>
              <a:buFont typeface="Lato"/>
              <a:buChar char="●"/>
            </a:pPr>
            <a:r>
              <a:rPr b="1" lang="en" sz="3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Data Faithfulness</a:t>
            </a:r>
            <a:r>
              <a:rPr lang="en" sz="3000">
                <a:latin typeface="Lato"/>
                <a:ea typeface="Lato"/>
                <a:cs typeface="Lato"/>
                <a:sym typeface="Lato"/>
              </a:rPr>
              <a:t>: is the attribution sensitive to training data?</a:t>
            </a:r>
            <a:endParaRPr sz="3000">
              <a:latin typeface="Lato"/>
              <a:ea typeface="Lato"/>
              <a:cs typeface="Lato"/>
              <a:sym typeface="Lato"/>
            </a:endParaRPr>
          </a:p>
          <a:p>
            <a:pPr indent="-357545" lvl="1" marL="914400" rtl="0" algn="l">
              <a:spcBef>
                <a:spcPts val="0"/>
              </a:spcBef>
              <a:spcAft>
                <a:spcPts val="0"/>
              </a:spcAft>
              <a:buSzPct val="100000"/>
              <a:buFont typeface="Lato"/>
              <a:buChar char="○"/>
            </a:pPr>
            <a:r>
              <a:rPr lang="en" sz="2388">
                <a:latin typeface="Lato"/>
                <a:ea typeface="Lato"/>
                <a:cs typeface="Lato"/>
                <a:sym typeface="Lato"/>
              </a:rPr>
              <a:t>Test: change training label and measure corresponding change in explanation.</a:t>
            </a:r>
            <a:endParaRPr sz="2388">
              <a:latin typeface="Lato"/>
              <a:ea typeface="Lato"/>
              <a:cs typeface="Lato"/>
              <a:sym typeface="Lato"/>
            </a:endParaRPr>
          </a:p>
          <a:p>
            <a:pPr indent="-357545" lvl="1" marL="914400" rtl="0" algn="l">
              <a:spcBef>
                <a:spcPts val="0"/>
              </a:spcBef>
              <a:spcAft>
                <a:spcPts val="0"/>
              </a:spcAft>
              <a:buSzPct val="100000"/>
              <a:buFont typeface="Lato"/>
              <a:buChar char="○"/>
            </a:pPr>
            <a:r>
              <a:rPr lang="en" sz="2388">
                <a:latin typeface="Lato"/>
                <a:ea typeface="Lato"/>
                <a:cs typeface="Lato"/>
                <a:sym typeface="Lato"/>
              </a:rPr>
              <a:t>Operationalize by randomization labelling in training data.</a:t>
            </a:r>
            <a:endParaRPr sz="2388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36"/>
          <p:cNvSpPr txBox="1"/>
          <p:nvPr>
            <p:ph type="title"/>
          </p:nvPr>
        </p:nvSpPr>
        <p:spPr>
          <a:xfrm>
            <a:off x="0" y="0"/>
            <a:ext cx="9144000" cy="78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Sensitivity to model parameters</a:t>
            </a:r>
            <a:endParaRPr b="1" sz="40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67" name="Google Shape;367;p36"/>
          <p:cNvSpPr txBox="1"/>
          <p:nvPr/>
        </p:nvSpPr>
        <p:spPr>
          <a:xfrm>
            <a:off x="0" y="703800"/>
            <a:ext cx="9144000" cy="70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Cambria"/>
                <a:ea typeface="Cambria"/>
                <a:cs typeface="Cambria"/>
                <a:sym typeface="Cambria"/>
              </a:rPr>
              <a:t>I</a:t>
            </a:r>
            <a:r>
              <a:rPr lang="en" sz="2200">
                <a:latin typeface="Cambria"/>
                <a:ea typeface="Cambria"/>
                <a:cs typeface="Cambria"/>
                <a:sym typeface="Cambria"/>
              </a:rPr>
              <a:t>f the parameter settings change of model changes the saliency map should change.</a:t>
            </a:r>
            <a:endParaRPr b="1" sz="2200">
              <a:solidFill>
                <a:srgbClr val="0000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368" name="Google Shape;368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" y="2418163"/>
            <a:ext cx="1238796" cy="1227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9" name="Google Shape;369;p3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5400001">
            <a:off x="1444049" y="2835929"/>
            <a:ext cx="429800" cy="633641"/>
          </a:xfrm>
          <a:prstGeom prst="rect">
            <a:avLst/>
          </a:prstGeom>
          <a:noFill/>
          <a:ln>
            <a:noFill/>
          </a:ln>
        </p:spPr>
      </p:pic>
      <p:sp>
        <p:nvSpPr>
          <p:cNvPr id="370" name="Google Shape;370;p36"/>
          <p:cNvSpPr txBox="1"/>
          <p:nvPr/>
        </p:nvSpPr>
        <p:spPr>
          <a:xfrm>
            <a:off x="1926711" y="1441650"/>
            <a:ext cx="1961400" cy="37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Cambria"/>
                <a:ea typeface="Cambria"/>
                <a:cs typeface="Cambria"/>
                <a:sym typeface="Cambria"/>
              </a:rPr>
              <a:t>Model  1</a:t>
            </a:r>
            <a:endParaRPr b="1"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371" name="Google Shape;371;p3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214901" y="1822650"/>
            <a:ext cx="1385128" cy="1122329"/>
          </a:xfrm>
          <a:prstGeom prst="rect">
            <a:avLst/>
          </a:prstGeom>
          <a:noFill/>
          <a:ln>
            <a:noFill/>
          </a:ln>
        </p:spPr>
      </p:pic>
      <p:pic>
        <p:nvPicPr>
          <p:cNvPr id="372" name="Google Shape;372;p3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214914" y="3645500"/>
            <a:ext cx="1385128" cy="1122320"/>
          </a:xfrm>
          <a:prstGeom prst="rect">
            <a:avLst/>
          </a:prstGeom>
          <a:noFill/>
          <a:ln>
            <a:noFill/>
          </a:ln>
        </p:spPr>
      </p:pic>
      <p:sp>
        <p:nvSpPr>
          <p:cNvPr id="373" name="Google Shape;373;p36"/>
          <p:cNvSpPr txBox="1"/>
          <p:nvPr/>
        </p:nvSpPr>
        <p:spPr>
          <a:xfrm>
            <a:off x="1926711" y="3274700"/>
            <a:ext cx="1961400" cy="37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Cambria"/>
                <a:ea typeface="Cambria"/>
                <a:cs typeface="Cambria"/>
                <a:sym typeface="Cambria"/>
              </a:rPr>
              <a:t>Model 2</a:t>
            </a:r>
            <a:endParaRPr b="1"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37"/>
          <p:cNvSpPr txBox="1"/>
          <p:nvPr>
            <p:ph type="title"/>
          </p:nvPr>
        </p:nvSpPr>
        <p:spPr>
          <a:xfrm>
            <a:off x="0" y="0"/>
            <a:ext cx="9144000" cy="78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Sensitivity to model parameters</a:t>
            </a:r>
            <a:endParaRPr b="1" sz="40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79" name="Google Shape;379;p37"/>
          <p:cNvSpPr txBox="1"/>
          <p:nvPr/>
        </p:nvSpPr>
        <p:spPr>
          <a:xfrm>
            <a:off x="0" y="703800"/>
            <a:ext cx="9144000" cy="70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Cambria"/>
                <a:ea typeface="Cambria"/>
                <a:cs typeface="Cambria"/>
                <a:sym typeface="Cambria"/>
              </a:rPr>
              <a:t>If the parameter settings change of model changes the saliency map should change.</a:t>
            </a:r>
            <a:endParaRPr b="1" sz="2200">
              <a:solidFill>
                <a:srgbClr val="0000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380" name="Google Shape;380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" y="2418163"/>
            <a:ext cx="1238796" cy="1227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81" name="Google Shape;381;p3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5400001">
            <a:off x="1444049" y="2835929"/>
            <a:ext cx="429800" cy="633641"/>
          </a:xfrm>
          <a:prstGeom prst="rect">
            <a:avLst/>
          </a:prstGeom>
          <a:noFill/>
          <a:ln>
            <a:noFill/>
          </a:ln>
        </p:spPr>
      </p:pic>
      <p:pic>
        <p:nvPicPr>
          <p:cNvPr id="382" name="Google Shape;382;p3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5400001">
            <a:off x="3990026" y="2835929"/>
            <a:ext cx="429800" cy="633641"/>
          </a:xfrm>
          <a:prstGeom prst="rect">
            <a:avLst/>
          </a:prstGeom>
          <a:noFill/>
          <a:ln>
            <a:noFill/>
          </a:ln>
        </p:spPr>
      </p:pic>
      <p:sp>
        <p:nvSpPr>
          <p:cNvPr id="383" name="Google Shape;383;p37"/>
          <p:cNvSpPr txBox="1"/>
          <p:nvPr/>
        </p:nvSpPr>
        <p:spPr>
          <a:xfrm>
            <a:off x="1926711" y="1441650"/>
            <a:ext cx="1961400" cy="37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Cambria"/>
                <a:ea typeface="Cambria"/>
                <a:cs typeface="Cambria"/>
                <a:sym typeface="Cambria"/>
              </a:rPr>
              <a:t>Model  1</a:t>
            </a:r>
            <a:endParaRPr b="1"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384" name="Google Shape;384;p3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214901" y="1822650"/>
            <a:ext cx="1385128" cy="1122329"/>
          </a:xfrm>
          <a:prstGeom prst="rect">
            <a:avLst/>
          </a:prstGeom>
          <a:noFill/>
          <a:ln>
            <a:noFill/>
          </a:ln>
        </p:spPr>
      </p:pic>
      <p:pic>
        <p:nvPicPr>
          <p:cNvPr id="385" name="Google Shape;385;p3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214914" y="3645500"/>
            <a:ext cx="1385128" cy="1122320"/>
          </a:xfrm>
          <a:prstGeom prst="rect">
            <a:avLst/>
          </a:prstGeom>
          <a:noFill/>
          <a:ln>
            <a:noFill/>
          </a:ln>
        </p:spPr>
      </p:pic>
      <p:sp>
        <p:nvSpPr>
          <p:cNvPr id="386" name="Google Shape;386;p37"/>
          <p:cNvSpPr txBox="1"/>
          <p:nvPr/>
        </p:nvSpPr>
        <p:spPr>
          <a:xfrm>
            <a:off x="1926711" y="3274700"/>
            <a:ext cx="1961400" cy="37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Cambria"/>
                <a:ea typeface="Cambria"/>
                <a:cs typeface="Cambria"/>
                <a:sym typeface="Cambria"/>
              </a:rPr>
              <a:t>Model 2</a:t>
            </a:r>
            <a:endParaRPr b="1"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387" name="Google Shape;387;p3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701338" y="1642425"/>
            <a:ext cx="2094136" cy="1167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88" name="Google Shape;388;p3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692025" y="3385817"/>
            <a:ext cx="2094125" cy="11644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38"/>
          <p:cNvSpPr txBox="1"/>
          <p:nvPr>
            <p:ph type="title"/>
          </p:nvPr>
        </p:nvSpPr>
        <p:spPr>
          <a:xfrm>
            <a:off x="0" y="0"/>
            <a:ext cx="9144000" cy="78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Sensitivity to model parameters</a:t>
            </a:r>
            <a:endParaRPr b="1" sz="40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94" name="Google Shape;394;p38"/>
          <p:cNvSpPr txBox="1"/>
          <p:nvPr/>
        </p:nvSpPr>
        <p:spPr>
          <a:xfrm>
            <a:off x="0" y="703800"/>
            <a:ext cx="9144000" cy="70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Cambria"/>
                <a:ea typeface="Cambria"/>
                <a:cs typeface="Cambria"/>
                <a:sym typeface="Cambria"/>
              </a:rPr>
              <a:t>If the parameter settings change of model changes the saliency map should change.</a:t>
            </a:r>
            <a:endParaRPr b="1" sz="2200">
              <a:solidFill>
                <a:srgbClr val="0000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395" name="Google Shape;395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" y="2418163"/>
            <a:ext cx="1238796" cy="1227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96" name="Google Shape;396;p3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5400001">
            <a:off x="1444049" y="2835929"/>
            <a:ext cx="429800" cy="633641"/>
          </a:xfrm>
          <a:prstGeom prst="rect">
            <a:avLst/>
          </a:prstGeom>
          <a:noFill/>
          <a:ln>
            <a:noFill/>
          </a:ln>
        </p:spPr>
      </p:pic>
      <p:pic>
        <p:nvPicPr>
          <p:cNvPr id="397" name="Google Shape;397;p3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5400001">
            <a:off x="3990026" y="2835929"/>
            <a:ext cx="429800" cy="633641"/>
          </a:xfrm>
          <a:prstGeom prst="rect">
            <a:avLst/>
          </a:prstGeom>
          <a:noFill/>
          <a:ln>
            <a:noFill/>
          </a:ln>
        </p:spPr>
      </p:pic>
      <p:sp>
        <p:nvSpPr>
          <p:cNvPr id="398" name="Google Shape;398;p38"/>
          <p:cNvSpPr txBox="1"/>
          <p:nvPr/>
        </p:nvSpPr>
        <p:spPr>
          <a:xfrm>
            <a:off x="1926711" y="1441650"/>
            <a:ext cx="1961400" cy="37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Cambria"/>
                <a:ea typeface="Cambria"/>
                <a:cs typeface="Cambria"/>
                <a:sym typeface="Cambria"/>
              </a:rPr>
              <a:t>Model  1</a:t>
            </a:r>
            <a:endParaRPr b="1"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399" name="Google Shape;399;p3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214901" y="1822650"/>
            <a:ext cx="1385128" cy="1122329"/>
          </a:xfrm>
          <a:prstGeom prst="rect">
            <a:avLst/>
          </a:prstGeom>
          <a:noFill/>
          <a:ln>
            <a:noFill/>
          </a:ln>
        </p:spPr>
      </p:pic>
      <p:pic>
        <p:nvPicPr>
          <p:cNvPr id="400" name="Google Shape;400;p3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214914" y="3645500"/>
            <a:ext cx="1385128" cy="1122320"/>
          </a:xfrm>
          <a:prstGeom prst="rect">
            <a:avLst/>
          </a:prstGeom>
          <a:noFill/>
          <a:ln>
            <a:noFill/>
          </a:ln>
        </p:spPr>
      </p:pic>
      <p:sp>
        <p:nvSpPr>
          <p:cNvPr id="401" name="Google Shape;401;p38"/>
          <p:cNvSpPr txBox="1"/>
          <p:nvPr/>
        </p:nvSpPr>
        <p:spPr>
          <a:xfrm>
            <a:off x="1926711" y="3274700"/>
            <a:ext cx="1961400" cy="37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Cambria"/>
                <a:ea typeface="Cambria"/>
                <a:cs typeface="Cambria"/>
                <a:sym typeface="Cambria"/>
              </a:rPr>
              <a:t>Model 2</a:t>
            </a:r>
            <a:endParaRPr b="1"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402" name="Google Shape;402;p3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5400000">
            <a:off x="7819513" y="2822562"/>
            <a:ext cx="466158" cy="660385"/>
          </a:xfrm>
          <a:prstGeom prst="rect">
            <a:avLst/>
          </a:prstGeom>
          <a:noFill/>
          <a:ln>
            <a:noFill/>
          </a:ln>
        </p:spPr>
      </p:pic>
      <p:sp>
        <p:nvSpPr>
          <p:cNvPr id="403" name="Google Shape;403;p38"/>
          <p:cNvSpPr txBox="1"/>
          <p:nvPr/>
        </p:nvSpPr>
        <p:spPr>
          <a:xfrm>
            <a:off x="6940040" y="1350375"/>
            <a:ext cx="2151600" cy="37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Cambria"/>
                <a:ea typeface="Cambria"/>
                <a:cs typeface="Cambria"/>
                <a:sym typeface="Cambria"/>
              </a:rPr>
              <a:t>Saliency Map 1</a:t>
            </a:r>
            <a:endParaRPr b="1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04" name="Google Shape;404;p38"/>
          <p:cNvSpPr txBox="1"/>
          <p:nvPr/>
        </p:nvSpPr>
        <p:spPr>
          <a:xfrm>
            <a:off x="7359887" y="3487450"/>
            <a:ext cx="1498200" cy="37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Cambria"/>
                <a:ea typeface="Cambria"/>
                <a:cs typeface="Cambria"/>
                <a:sym typeface="Cambria"/>
              </a:rPr>
              <a:t>Saliency Map 2</a:t>
            </a:r>
            <a:endParaRPr b="1"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405" name="Google Shape;405;p38"/>
          <p:cNvPicPr preferRelativeResize="0"/>
          <p:nvPr/>
        </p:nvPicPr>
        <p:blipFill rotWithShape="1">
          <a:blip r:embed="rId8">
            <a:alphaModFix/>
          </a:blip>
          <a:srcRect b="45129" l="46688" r="42571" t="23850"/>
          <a:stretch/>
        </p:blipFill>
        <p:spPr>
          <a:xfrm>
            <a:off x="7512611" y="1694600"/>
            <a:ext cx="1037775" cy="1039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06" name="Google Shape;406;p38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701338" y="1642425"/>
            <a:ext cx="2094136" cy="1167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07" name="Google Shape;407;p38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4758188" y="3380467"/>
            <a:ext cx="2094125" cy="1164483"/>
          </a:xfrm>
          <a:prstGeom prst="rect">
            <a:avLst/>
          </a:prstGeom>
          <a:noFill/>
          <a:ln>
            <a:noFill/>
          </a:ln>
        </p:spPr>
      </p:pic>
      <p:pic>
        <p:nvPicPr>
          <p:cNvPr id="408" name="Google Shape;408;p38"/>
          <p:cNvPicPr preferRelativeResize="0"/>
          <p:nvPr/>
        </p:nvPicPr>
        <p:blipFill rotWithShape="1">
          <a:blip r:embed="rId8">
            <a:alphaModFix/>
          </a:blip>
          <a:srcRect b="45129" l="36291" r="53144" t="24570"/>
          <a:stretch/>
        </p:blipFill>
        <p:spPr>
          <a:xfrm>
            <a:off x="7590075" y="3858250"/>
            <a:ext cx="1037775" cy="1031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39"/>
          <p:cNvSpPr txBox="1"/>
          <p:nvPr>
            <p:ph type="title"/>
          </p:nvPr>
        </p:nvSpPr>
        <p:spPr>
          <a:xfrm>
            <a:off x="0" y="0"/>
            <a:ext cx="9144000" cy="78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Sensitivity to model parameters</a:t>
            </a:r>
            <a:endParaRPr b="1" sz="40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414" name="Google Shape;414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3700" y="852725"/>
            <a:ext cx="7875352" cy="429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40"/>
          <p:cNvSpPr txBox="1"/>
          <p:nvPr>
            <p:ph type="title"/>
          </p:nvPr>
        </p:nvSpPr>
        <p:spPr>
          <a:xfrm>
            <a:off x="0" y="0"/>
            <a:ext cx="9144000" cy="78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Sensitivity to model parameters</a:t>
            </a:r>
            <a:endParaRPr b="1" sz="40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420" name="Google Shape;420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1025" y="789300"/>
            <a:ext cx="5091978" cy="4133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421" name="Google Shape;421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69675" y="2315125"/>
            <a:ext cx="3326199" cy="931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25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41"/>
          <p:cNvSpPr txBox="1"/>
          <p:nvPr>
            <p:ph type="title"/>
          </p:nvPr>
        </p:nvSpPr>
        <p:spPr>
          <a:xfrm>
            <a:off x="0" y="0"/>
            <a:ext cx="9144000" cy="78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Modified BackProp Approaches</a:t>
            </a:r>
            <a:endParaRPr b="1" sz="40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427" name="Google Shape;427;p41"/>
          <p:cNvPicPr preferRelativeResize="0"/>
          <p:nvPr/>
        </p:nvPicPr>
        <p:blipFill rotWithShape="1">
          <a:blip r:embed="rId3">
            <a:alphaModFix/>
          </a:blip>
          <a:srcRect b="0" l="0" r="0" t="3372"/>
          <a:stretch/>
        </p:blipFill>
        <p:spPr>
          <a:xfrm>
            <a:off x="524250" y="876475"/>
            <a:ext cx="4521151" cy="3958950"/>
          </a:xfrm>
          <a:prstGeom prst="rect">
            <a:avLst/>
          </a:prstGeom>
          <a:noFill/>
          <a:ln>
            <a:noFill/>
          </a:ln>
        </p:spPr>
      </p:pic>
      <p:sp>
        <p:nvSpPr>
          <p:cNvPr id="428" name="Google Shape;428;p41"/>
          <p:cNvSpPr txBox="1"/>
          <p:nvPr/>
        </p:nvSpPr>
        <p:spPr>
          <a:xfrm>
            <a:off x="5252475" y="1211325"/>
            <a:ext cx="3670200" cy="30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300">
                <a:latin typeface="Cambria"/>
                <a:ea typeface="Cambria"/>
                <a:cs typeface="Cambria"/>
                <a:sym typeface="Cambria"/>
              </a:rPr>
              <a:t>These modified backprop methods </a:t>
            </a:r>
            <a:r>
              <a:rPr b="1" lang="en" sz="2300">
                <a:solidFill>
                  <a:schemeClr val="accent1"/>
                </a:solidFill>
                <a:latin typeface="Cambria"/>
                <a:ea typeface="Cambria"/>
                <a:cs typeface="Cambria"/>
                <a:sym typeface="Cambria"/>
              </a:rPr>
              <a:t>converge to a rank-1 matrix</a:t>
            </a:r>
            <a:r>
              <a:rPr lang="en" sz="2300">
                <a:solidFill>
                  <a:schemeClr val="accent1"/>
                </a:solidFill>
                <a:latin typeface="Cambria"/>
                <a:ea typeface="Cambria"/>
                <a:cs typeface="Cambria"/>
                <a:sym typeface="Cambria"/>
              </a:rPr>
              <a:t>!</a:t>
            </a:r>
            <a:r>
              <a:rPr lang="en" sz="2300">
                <a:latin typeface="Cambria"/>
                <a:ea typeface="Cambria"/>
                <a:cs typeface="Cambria"/>
                <a:sym typeface="Cambria"/>
              </a:rPr>
              <a:t> This is because the product of a sequence of non-negative matrices (non-orthogonal columns) converges to a rank-1 matrix (</a:t>
            </a:r>
            <a:r>
              <a:rPr i="1" lang="en" sz="2300" u="sng">
                <a:solidFill>
                  <a:srgbClr val="0563C1"/>
                </a:solidFill>
                <a:latin typeface="Cambria"/>
                <a:ea typeface="Cambria"/>
                <a:cs typeface="Cambria"/>
                <a:sym typeface="Cambria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Theorem 1 in Sixt et. al. 2020</a:t>
            </a:r>
            <a:r>
              <a:rPr lang="en" sz="2300">
                <a:latin typeface="Cambria"/>
                <a:ea typeface="Cambria"/>
                <a:cs typeface="Cambria"/>
                <a:sym typeface="Cambria"/>
              </a:rPr>
              <a:t>).</a:t>
            </a:r>
            <a:endParaRPr sz="2300"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5"/>
          <p:cNvSpPr txBox="1"/>
          <p:nvPr>
            <p:ph type="title"/>
          </p:nvPr>
        </p:nvSpPr>
        <p:spPr>
          <a:xfrm>
            <a:off x="0" y="0"/>
            <a:ext cx="9144000" cy="78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Feature Attributions / Saliency Maps</a:t>
            </a:r>
            <a:endParaRPr b="1" sz="40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6" name="Google Shape;66;p15"/>
          <p:cNvSpPr txBox="1"/>
          <p:nvPr/>
        </p:nvSpPr>
        <p:spPr>
          <a:xfrm>
            <a:off x="788925" y="885950"/>
            <a:ext cx="999600" cy="37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Cambria"/>
                <a:ea typeface="Cambria"/>
                <a:cs typeface="Cambria"/>
                <a:sym typeface="Cambria"/>
              </a:rPr>
              <a:t>Input</a:t>
            </a:r>
            <a:endParaRPr b="1"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67" name="Google Shape;67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5400001">
            <a:off x="2616251" y="1828587"/>
            <a:ext cx="332875" cy="490750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5"/>
          <p:cNvSpPr txBox="1"/>
          <p:nvPr/>
        </p:nvSpPr>
        <p:spPr>
          <a:xfrm>
            <a:off x="3624113" y="913050"/>
            <a:ext cx="1394700" cy="37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Cambria"/>
                <a:ea typeface="Cambria"/>
                <a:cs typeface="Cambria"/>
                <a:sym typeface="Cambria"/>
              </a:rPr>
              <a:t>Model</a:t>
            </a:r>
            <a:endParaRPr b="1"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69" name="Google Shape;69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58903" y="1350878"/>
            <a:ext cx="1725125" cy="1397783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5400001">
            <a:off x="5622738" y="1791262"/>
            <a:ext cx="332875" cy="490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5"/>
          <p:cNvPicPr preferRelativeResize="0"/>
          <p:nvPr/>
        </p:nvPicPr>
        <p:blipFill rotWithShape="1">
          <a:blip r:embed="rId5">
            <a:alphaModFix/>
          </a:blip>
          <a:srcRect b="0" l="4274" r="5732" t="0"/>
          <a:stretch/>
        </p:blipFill>
        <p:spPr>
          <a:xfrm>
            <a:off x="499950" y="1219375"/>
            <a:ext cx="1552525" cy="1709150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5"/>
          <p:cNvSpPr txBox="1"/>
          <p:nvPr/>
        </p:nvSpPr>
        <p:spPr>
          <a:xfrm>
            <a:off x="7280863" y="885950"/>
            <a:ext cx="1394700" cy="37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Cambria"/>
                <a:ea typeface="Cambria"/>
                <a:cs typeface="Cambria"/>
                <a:sym typeface="Cambria"/>
              </a:rPr>
              <a:t>Prediction</a:t>
            </a:r>
            <a:endParaRPr b="1"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73" name="Google Shape;73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295850" y="1270731"/>
            <a:ext cx="2743174" cy="1531794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5"/>
          <p:cNvSpPr txBox="1"/>
          <p:nvPr/>
        </p:nvSpPr>
        <p:spPr>
          <a:xfrm>
            <a:off x="61913" y="2950638"/>
            <a:ext cx="9017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What parts of the input are ‘most important’ for the model prediction Junco Bird?</a:t>
            </a:r>
            <a:endParaRPr b="1" sz="2000" u="sng"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42"/>
          <p:cNvSpPr txBox="1"/>
          <p:nvPr>
            <p:ph type="title"/>
          </p:nvPr>
        </p:nvSpPr>
        <p:spPr>
          <a:xfrm>
            <a:off x="0" y="0"/>
            <a:ext cx="9144000" cy="78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Recap: </a:t>
            </a:r>
            <a:r>
              <a:rPr b="1" lang="en" sz="4000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which method should you use?</a:t>
            </a:r>
            <a:endParaRPr b="1" sz="4000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34" name="Google Shape;434;p42"/>
          <p:cNvSpPr txBox="1"/>
          <p:nvPr/>
        </p:nvSpPr>
        <p:spPr>
          <a:xfrm>
            <a:off x="941325" y="809750"/>
            <a:ext cx="999600" cy="37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Cambria"/>
                <a:ea typeface="Cambria"/>
                <a:cs typeface="Cambria"/>
                <a:sym typeface="Cambria"/>
              </a:rPr>
              <a:t>Input</a:t>
            </a:r>
            <a:endParaRPr b="1"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435" name="Google Shape;435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5400001">
            <a:off x="2507101" y="1474712"/>
            <a:ext cx="332875" cy="490750"/>
          </a:xfrm>
          <a:prstGeom prst="rect">
            <a:avLst/>
          </a:prstGeom>
          <a:noFill/>
          <a:ln>
            <a:noFill/>
          </a:ln>
        </p:spPr>
      </p:pic>
      <p:sp>
        <p:nvSpPr>
          <p:cNvPr id="436" name="Google Shape;436;p42"/>
          <p:cNvSpPr txBox="1"/>
          <p:nvPr/>
        </p:nvSpPr>
        <p:spPr>
          <a:xfrm>
            <a:off x="3547913" y="684450"/>
            <a:ext cx="1394700" cy="37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Lato"/>
                <a:ea typeface="Lato"/>
                <a:cs typeface="Lato"/>
                <a:sym typeface="Lato"/>
              </a:rPr>
              <a:t>Model</a:t>
            </a:r>
            <a:endParaRPr b="1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437" name="Google Shape;437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49753" y="997003"/>
            <a:ext cx="1725125" cy="1397783"/>
          </a:xfrm>
          <a:prstGeom prst="rect">
            <a:avLst/>
          </a:prstGeom>
          <a:noFill/>
          <a:ln>
            <a:noFill/>
          </a:ln>
        </p:spPr>
      </p:pic>
      <p:pic>
        <p:nvPicPr>
          <p:cNvPr id="438" name="Google Shape;438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5400001">
            <a:off x="5513588" y="1437387"/>
            <a:ext cx="332875" cy="490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9" name="Google Shape;439;p42"/>
          <p:cNvPicPr preferRelativeResize="0"/>
          <p:nvPr/>
        </p:nvPicPr>
        <p:blipFill rotWithShape="1">
          <a:blip r:embed="rId5">
            <a:alphaModFix/>
          </a:blip>
          <a:srcRect b="0" l="4274" r="5732" t="0"/>
          <a:stretch/>
        </p:blipFill>
        <p:spPr>
          <a:xfrm>
            <a:off x="390800" y="865500"/>
            <a:ext cx="1552525" cy="1709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0" name="Google Shape;440;p4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121325" y="916869"/>
            <a:ext cx="2743174" cy="1531794"/>
          </a:xfrm>
          <a:prstGeom prst="rect">
            <a:avLst/>
          </a:prstGeom>
          <a:noFill/>
          <a:ln>
            <a:noFill/>
          </a:ln>
        </p:spPr>
      </p:pic>
      <p:pic>
        <p:nvPicPr>
          <p:cNvPr id="441" name="Google Shape;441;p42"/>
          <p:cNvPicPr preferRelativeResize="0"/>
          <p:nvPr/>
        </p:nvPicPr>
        <p:blipFill rotWithShape="1">
          <a:blip r:embed="rId7">
            <a:alphaModFix/>
          </a:blip>
          <a:srcRect b="45128" l="14719" r="0" t="13166"/>
          <a:stretch/>
        </p:blipFill>
        <p:spPr>
          <a:xfrm>
            <a:off x="1265899" y="2714975"/>
            <a:ext cx="6860850" cy="1163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2" name="Google Shape;442;p42"/>
          <p:cNvPicPr preferRelativeResize="0"/>
          <p:nvPr/>
        </p:nvPicPr>
        <p:blipFill rotWithShape="1">
          <a:blip r:embed="rId7">
            <a:alphaModFix/>
          </a:blip>
          <a:srcRect b="0" l="13320" r="11122" t="56375"/>
          <a:stretch/>
        </p:blipFill>
        <p:spPr>
          <a:xfrm>
            <a:off x="1987825" y="3947225"/>
            <a:ext cx="5168350" cy="1034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3" name="Google Shape;443;p4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293925" y="3064675"/>
            <a:ext cx="738625" cy="780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4" name="Google Shape;444;p4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444000" y="3064675"/>
            <a:ext cx="738625" cy="780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5" name="Google Shape;445;p4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594075" y="3064675"/>
            <a:ext cx="738625" cy="780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6" name="Google Shape;446;p4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444000" y="4201125"/>
            <a:ext cx="738625" cy="780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7" name="Google Shape;447;p4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748275" y="4201125"/>
            <a:ext cx="738625" cy="780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8" name="Google Shape;448;p4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112450" y="4201125"/>
            <a:ext cx="738625" cy="780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9" name="Google Shape;449;p4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710775" y="3027375"/>
            <a:ext cx="809206" cy="855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0" name="Google Shape;450;p42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278225" y="4225598"/>
            <a:ext cx="710725" cy="703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54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p43"/>
          <p:cNvSpPr txBox="1"/>
          <p:nvPr>
            <p:ph type="title"/>
          </p:nvPr>
        </p:nvSpPr>
        <p:spPr>
          <a:xfrm>
            <a:off x="0" y="0"/>
            <a:ext cx="9144000" cy="78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Some Takeaways</a:t>
            </a:r>
            <a:endParaRPr b="1" sz="40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56" name="Google Shape;456;p43"/>
          <p:cNvSpPr txBox="1"/>
          <p:nvPr>
            <p:ph idx="1" type="body"/>
          </p:nvPr>
        </p:nvSpPr>
        <p:spPr>
          <a:xfrm>
            <a:off x="155850" y="870125"/>
            <a:ext cx="8832300" cy="412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Font typeface="Lato"/>
              <a:buChar char="●"/>
            </a:pPr>
            <a:r>
              <a:rPr lang="en" sz="3000">
                <a:latin typeface="Lato"/>
                <a:ea typeface="Lato"/>
                <a:cs typeface="Lato"/>
                <a:sym typeface="Lato"/>
              </a:rPr>
              <a:t>Identified certain classes of feature attribution methods that are invariant to higher layer weights.</a:t>
            </a:r>
            <a:endParaRPr sz="3000">
              <a:latin typeface="Lato"/>
              <a:ea typeface="Lato"/>
              <a:cs typeface="Lato"/>
              <a:sym typeface="Lato"/>
            </a:endParaRPr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Font typeface="Lato"/>
              <a:buChar char="●"/>
            </a:pPr>
            <a:r>
              <a:rPr lang="en" sz="3000">
                <a:latin typeface="Lato"/>
                <a:ea typeface="Lato"/>
                <a:cs typeface="Lato"/>
                <a:sym typeface="Lato"/>
              </a:rPr>
              <a:t>‘Sanity Checks’ are actually ‘weak’ requirements, i.e., does not tell you whether a method is effective.</a:t>
            </a:r>
            <a:endParaRPr sz="300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60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44"/>
          <p:cNvSpPr txBox="1"/>
          <p:nvPr>
            <p:ph type="title"/>
          </p:nvPr>
        </p:nvSpPr>
        <p:spPr>
          <a:xfrm>
            <a:off x="0" y="0"/>
            <a:ext cx="9144000" cy="78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Some objections</a:t>
            </a:r>
            <a:endParaRPr b="1" sz="40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62" name="Google Shape;462;p44"/>
          <p:cNvSpPr txBox="1"/>
          <p:nvPr>
            <p:ph idx="1" type="body"/>
          </p:nvPr>
        </p:nvSpPr>
        <p:spPr>
          <a:xfrm>
            <a:off x="155850" y="859075"/>
            <a:ext cx="8832300" cy="97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600">
                <a:latin typeface="Lato"/>
                <a:ea typeface="Lato"/>
                <a:cs typeface="Lato"/>
                <a:sym typeface="Lato"/>
              </a:rPr>
              <a:t>Causal reframing suggests that sanity checks results might be task specific.</a:t>
            </a:r>
            <a:endParaRPr sz="2600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463" name="Google Shape;463;p44"/>
          <p:cNvPicPr preferRelativeResize="0"/>
          <p:nvPr/>
        </p:nvPicPr>
        <p:blipFill rotWithShape="1">
          <a:blip r:embed="rId3">
            <a:alphaModFix/>
          </a:blip>
          <a:srcRect b="9346" l="0" r="0" t="0"/>
          <a:stretch/>
        </p:blipFill>
        <p:spPr>
          <a:xfrm>
            <a:off x="2293200" y="1721800"/>
            <a:ext cx="4441276" cy="141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4" name="Google Shape;464;p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2953600"/>
            <a:ext cx="8839203" cy="21027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68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45"/>
          <p:cNvSpPr txBox="1"/>
          <p:nvPr>
            <p:ph type="title"/>
          </p:nvPr>
        </p:nvSpPr>
        <p:spPr>
          <a:xfrm>
            <a:off x="0" y="0"/>
            <a:ext cx="9144000" cy="78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Some objections</a:t>
            </a:r>
            <a:endParaRPr b="1" sz="40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70" name="Google Shape;470;p45"/>
          <p:cNvSpPr txBox="1"/>
          <p:nvPr>
            <p:ph idx="1" type="body"/>
          </p:nvPr>
        </p:nvSpPr>
        <p:spPr>
          <a:xfrm>
            <a:off x="70225" y="859075"/>
            <a:ext cx="8917800" cy="97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600">
                <a:latin typeface="Lato"/>
                <a:ea typeface="Lato"/>
                <a:cs typeface="Lato"/>
                <a:sym typeface="Lato"/>
              </a:rPr>
              <a:t>Where you choose to perform randomization matters, and perhaps the weight randomization is not the best approach.</a:t>
            </a:r>
            <a:endParaRPr sz="2600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471" name="Google Shape;471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2334325"/>
            <a:ext cx="8839200" cy="19687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75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p46"/>
          <p:cNvSpPr txBox="1"/>
          <p:nvPr>
            <p:ph type="title"/>
          </p:nvPr>
        </p:nvSpPr>
        <p:spPr>
          <a:xfrm>
            <a:off x="0" y="0"/>
            <a:ext cx="9144000" cy="78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More recent observations: Spurious</a:t>
            </a:r>
            <a:endParaRPr b="1" sz="40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77" name="Google Shape;477;p46"/>
          <p:cNvSpPr txBox="1"/>
          <p:nvPr>
            <p:ph idx="1" type="body"/>
          </p:nvPr>
        </p:nvSpPr>
        <p:spPr>
          <a:xfrm>
            <a:off x="155850" y="859075"/>
            <a:ext cx="8832300" cy="164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3000">
                <a:latin typeface="Lato"/>
                <a:ea typeface="Lato"/>
                <a:cs typeface="Lato"/>
                <a:sym typeface="Lato"/>
              </a:rPr>
              <a:t>Beyond faithfulness, it is unclear whether these feature attribution methods are effective for model debugging.</a:t>
            </a:r>
            <a:endParaRPr sz="3000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478" name="Google Shape;478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2658775"/>
            <a:ext cx="8839200" cy="19900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82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p47"/>
          <p:cNvSpPr txBox="1"/>
          <p:nvPr>
            <p:ph type="title"/>
          </p:nvPr>
        </p:nvSpPr>
        <p:spPr>
          <a:xfrm>
            <a:off x="0" y="0"/>
            <a:ext cx="9144000" cy="78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More recent observations</a:t>
            </a:r>
            <a:endParaRPr b="1" sz="40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484" name="Google Shape;484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5625" y="2518100"/>
            <a:ext cx="7103775" cy="2518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85" name="Google Shape;485;p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5625" y="810600"/>
            <a:ext cx="4296374" cy="1686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6" name="Google Shape;486;p4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652025" y="1002550"/>
            <a:ext cx="4491974" cy="1135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90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p48"/>
          <p:cNvSpPr txBox="1"/>
          <p:nvPr>
            <p:ph type="title"/>
          </p:nvPr>
        </p:nvSpPr>
        <p:spPr>
          <a:xfrm>
            <a:off x="0" y="0"/>
            <a:ext cx="9144000" cy="78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Parting Thoughts</a:t>
            </a:r>
            <a:endParaRPr b="1" sz="4000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92" name="Google Shape;492;p48"/>
          <p:cNvSpPr txBox="1"/>
          <p:nvPr>
            <p:ph idx="1" type="body"/>
          </p:nvPr>
        </p:nvSpPr>
        <p:spPr>
          <a:xfrm>
            <a:off x="155850" y="870125"/>
            <a:ext cx="8832300" cy="412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3000">
                <a:latin typeface="Lato"/>
                <a:ea typeface="Lato"/>
                <a:cs typeface="Lato"/>
                <a:sym typeface="Lato"/>
              </a:rPr>
              <a:t>Feature attribution is still important for applications, however,  additional is needed to characterize the properties of DNN model training that will result in ‘gradients’ that capture discriminative signals.</a:t>
            </a:r>
            <a:endParaRPr sz="300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6"/>
          <p:cNvSpPr txBox="1"/>
          <p:nvPr>
            <p:ph type="title"/>
          </p:nvPr>
        </p:nvSpPr>
        <p:spPr>
          <a:xfrm>
            <a:off x="0" y="0"/>
            <a:ext cx="9144000" cy="78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Feature Attributions / Saliency Maps</a:t>
            </a:r>
            <a:endParaRPr b="1" sz="40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80" name="Google Shape;80;p16"/>
          <p:cNvSpPr txBox="1"/>
          <p:nvPr/>
        </p:nvSpPr>
        <p:spPr>
          <a:xfrm>
            <a:off x="788925" y="885950"/>
            <a:ext cx="999600" cy="37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Cambria"/>
                <a:ea typeface="Cambria"/>
                <a:cs typeface="Cambria"/>
                <a:sym typeface="Cambria"/>
              </a:rPr>
              <a:t>Input</a:t>
            </a:r>
            <a:endParaRPr b="1"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81" name="Google Shape;81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5400001">
            <a:off x="2616251" y="1828587"/>
            <a:ext cx="332875" cy="490750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6"/>
          <p:cNvSpPr txBox="1"/>
          <p:nvPr/>
        </p:nvSpPr>
        <p:spPr>
          <a:xfrm>
            <a:off x="3624113" y="913050"/>
            <a:ext cx="1394700" cy="37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Cambria"/>
                <a:ea typeface="Cambria"/>
                <a:cs typeface="Cambria"/>
                <a:sym typeface="Cambria"/>
              </a:rPr>
              <a:t>Model</a:t>
            </a:r>
            <a:endParaRPr b="1"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83" name="Google Shape;83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58903" y="1350878"/>
            <a:ext cx="1725125" cy="1397783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5400001">
            <a:off x="5622738" y="1791262"/>
            <a:ext cx="332875" cy="490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6"/>
          <p:cNvPicPr preferRelativeResize="0"/>
          <p:nvPr/>
        </p:nvPicPr>
        <p:blipFill rotWithShape="1">
          <a:blip r:embed="rId5">
            <a:alphaModFix/>
          </a:blip>
          <a:srcRect b="0" l="4274" r="5732" t="0"/>
          <a:stretch/>
        </p:blipFill>
        <p:spPr>
          <a:xfrm>
            <a:off x="499950" y="1219375"/>
            <a:ext cx="1552525" cy="1709150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6"/>
          <p:cNvSpPr txBox="1"/>
          <p:nvPr/>
        </p:nvSpPr>
        <p:spPr>
          <a:xfrm>
            <a:off x="7280863" y="885950"/>
            <a:ext cx="1394700" cy="37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Cambria"/>
                <a:ea typeface="Cambria"/>
                <a:cs typeface="Cambria"/>
                <a:sym typeface="Cambria"/>
              </a:rPr>
              <a:t>Prediction</a:t>
            </a:r>
            <a:endParaRPr b="1"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87" name="Google Shape;87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295850" y="1270731"/>
            <a:ext cx="2743174" cy="1531794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6"/>
          <p:cNvSpPr txBox="1"/>
          <p:nvPr/>
        </p:nvSpPr>
        <p:spPr>
          <a:xfrm>
            <a:off x="61913" y="2950638"/>
            <a:ext cx="9017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What parts of the input are ‘most important’ for the model prediction Junco Bird?</a:t>
            </a:r>
            <a:endParaRPr b="1" sz="2000" u="sng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89" name="Google Shape;89;p16"/>
          <p:cNvSpPr txBox="1"/>
          <p:nvPr/>
        </p:nvSpPr>
        <p:spPr>
          <a:xfrm>
            <a:off x="5875050" y="3963650"/>
            <a:ext cx="3232500" cy="37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latin typeface="Cambria"/>
                <a:ea typeface="Cambria"/>
                <a:cs typeface="Cambria"/>
                <a:sym typeface="Cambria"/>
              </a:rPr>
              <a:t>Feature Attribution / Saliency Map</a:t>
            </a:r>
            <a:endParaRPr b="1" sz="1200"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90" name="Google Shape;90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5399999">
            <a:off x="5622738" y="3897975"/>
            <a:ext cx="332875" cy="490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6"/>
          <p:cNvPicPr preferRelativeResize="0"/>
          <p:nvPr/>
        </p:nvPicPr>
        <p:blipFill rotWithShape="1">
          <a:blip r:embed="rId7">
            <a:alphaModFix/>
          </a:blip>
          <a:srcRect b="45130" l="47017" r="42757" t="24840"/>
          <a:stretch/>
        </p:blipFill>
        <p:spPr>
          <a:xfrm>
            <a:off x="3732696" y="3398050"/>
            <a:ext cx="1678616" cy="1709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7"/>
          <p:cNvSpPr txBox="1"/>
          <p:nvPr>
            <p:ph type="title"/>
          </p:nvPr>
        </p:nvSpPr>
        <p:spPr>
          <a:xfrm>
            <a:off x="0" y="0"/>
            <a:ext cx="9144000" cy="78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Identifying Shortcuts</a:t>
            </a:r>
            <a:endParaRPr b="1" sz="40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97" name="Google Shape;97;p17"/>
          <p:cNvSpPr txBox="1"/>
          <p:nvPr/>
        </p:nvSpPr>
        <p:spPr>
          <a:xfrm>
            <a:off x="788925" y="809750"/>
            <a:ext cx="999600" cy="37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Cambria"/>
                <a:ea typeface="Cambria"/>
                <a:cs typeface="Cambria"/>
                <a:sym typeface="Cambria"/>
              </a:rPr>
              <a:t>Input</a:t>
            </a:r>
            <a:endParaRPr b="1"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98" name="Google Shape;98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5400001">
            <a:off x="2616251" y="1752387"/>
            <a:ext cx="332875" cy="490750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7"/>
          <p:cNvSpPr txBox="1"/>
          <p:nvPr/>
        </p:nvSpPr>
        <p:spPr>
          <a:xfrm>
            <a:off x="3624113" y="836850"/>
            <a:ext cx="1394700" cy="37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Cambria"/>
                <a:ea typeface="Cambria"/>
                <a:cs typeface="Cambria"/>
                <a:sym typeface="Cambria"/>
              </a:rPr>
              <a:t>Model</a:t>
            </a:r>
            <a:endParaRPr b="1"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100" name="Google Shape;100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58903" y="1274678"/>
            <a:ext cx="1725125" cy="13977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5400001">
            <a:off x="5622738" y="1715062"/>
            <a:ext cx="332875" cy="490750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7"/>
          <p:cNvSpPr txBox="1"/>
          <p:nvPr/>
        </p:nvSpPr>
        <p:spPr>
          <a:xfrm>
            <a:off x="7280863" y="809750"/>
            <a:ext cx="1394700" cy="37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Cambria"/>
                <a:ea typeface="Cambria"/>
                <a:cs typeface="Cambria"/>
                <a:sym typeface="Cambria"/>
              </a:rPr>
              <a:t>Prediction</a:t>
            </a:r>
            <a:endParaRPr b="1"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103" name="Google Shape;103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82113" y="1104350"/>
            <a:ext cx="1860825" cy="1822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266725" y="1153787"/>
            <a:ext cx="2889101" cy="1613300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7"/>
          <p:cNvSpPr txBox="1"/>
          <p:nvPr/>
        </p:nvSpPr>
        <p:spPr>
          <a:xfrm>
            <a:off x="61913" y="2950638"/>
            <a:ext cx="9017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What parts of the input are ‘most important’ for the model prediction </a:t>
            </a:r>
            <a:r>
              <a:rPr b="1" lang="en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Husky</a:t>
            </a:r>
            <a:r>
              <a:rPr b="1" lang="en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?</a:t>
            </a:r>
            <a:endParaRPr b="1" sz="2000" u="sng"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8"/>
          <p:cNvSpPr txBox="1"/>
          <p:nvPr>
            <p:ph type="title"/>
          </p:nvPr>
        </p:nvSpPr>
        <p:spPr>
          <a:xfrm>
            <a:off x="0" y="0"/>
            <a:ext cx="9144000" cy="78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Identifying Shortcuts</a:t>
            </a:r>
            <a:endParaRPr b="1" sz="40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11" name="Google Shape;111;p18"/>
          <p:cNvSpPr txBox="1"/>
          <p:nvPr/>
        </p:nvSpPr>
        <p:spPr>
          <a:xfrm>
            <a:off x="788925" y="809750"/>
            <a:ext cx="999600" cy="37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Cambria"/>
                <a:ea typeface="Cambria"/>
                <a:cs typeface="Cambria"/>
                <a:sym typeface="Cambria"/>
              </a:rPr>
              <a:t>Input</a:t>
            </a:r>
            <a:endParaRPr b="1"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112" name="Google Shape;112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5400001">
            <a:off x="2616251" y="1752387"/>
            <a:ext cx="332875" cy="490750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18"/>
          <p:cNvSpPr txBox="1"/>
          <p:nvPr/>
        </p:nvSpPr>
        <p:spPr>
          <a:xfrm>
            <a:off x="3624113" y="836850"/>
            <a:ext cx="1394700" cy="37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Cambria"/>
                <a:ea typeface="Cambria"/>
                <a:cs typeface="Cambria"/>
                <a:sym typeface="Cambria"/>
              </a:rPr>
              <a:t>Model</a:t>
            </a:r>
            <a:endParaRPr b="1"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114" name="Google Shape;114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58903" y="1274678"/>
            <a:ext cx="1725125" cy="13977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5400001">
            <a:off x="5622738" y="1715062"/>
            <a:ext cx="332875" cy="490750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18"/>
          <p:cNvSpPr txBox="1"/>
          <p:nvPr/>
        </p:nvSpPr>
        <p:spPr>
          <a:xfrm>
            <a:off x="7280863" y="809750"/>
            <a:ext cx="1394700" cy="37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Cambria"/>
                <a:ea typeface="Cambria"/>
                <a:cs typeface="Cambria"/>
                <a:sym typeface="Cambria"/>
              </a:rPr>
              <a:t>Prediction</a:t>
            </a:r>
            <a:endParaRPr b="1"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117" name="Google Shape;117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82113" y="1104350"/>
            <a:ext cx="1860825" cy="1822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266725" y="1153787"/>
            <a:ext cx="2889101" cy="1613300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18"/>
          <p:cNvSpPr txBox="1"/>
          <p:nvPr/>
        </p:nvSpPr>
        <p:spPr>
          <a:xfrm>
            <a:off x="61913" y="2950638"/>
            <a:ext cx="9017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What parts of the input are ‘most important’ for the model prediction </a:t>
            </a:r>
            <a:r>
              <a:rPr b="1" lang="en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Husky</a:t>
            </a:r>
            <a:r>
              <a:rPr b="1" lang="en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?</a:t>
            </a:r>
            <a:endParaRPr b="1" sz="2000" u="sng"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120" name="Google Shape;120;p1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673200" y="3392548"/>
            <a:ext cx="1689675" cy="1716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9"/>
          <p:cNvSpPr txBox="1"/>
          <p:nvPr>
            <p:ph type="title"/>
          </p:nvPr>
        </p:nvSpPr>
        <p:spPr>
          <a:xfrm>
            <a:off x="0" y="0"/>
            <a:ext cx="9144000" cy="78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Identifying Shortcuts</a:t>
            </a:r>
            <a:endParaRPr b="1" sz="40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26" name="Google Shape;126;p19"/>
          <p:cNvSpPr txBox="1"/>
          <p:nvPr/>
        </p:nvSpPr>
        <p:spPr>
          <a:xfrm>
            <a:off x="788925" y="809750"/>
            <a:ext cx="999600" cy="37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Cambria"/>
                <a:ea typeface="Cambria"/>
                <a:cs typeface="Cambria"/>
                <a:sym typeface="Cambria"/>
              </a:rPr>
              <a:t>Input</a:t>
            </a:r>
            <a:endParaRPr b="1"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127" name="Google Shape;127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5400001">
            <a:off x="2616251" y="1752387"/>
            <a:ext cx="332875" cy="490750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19"/>
          <p:cNvSpPr txBox="1"/>
          <p:nvPr/>
        </p:nvSpPr>
        <p:spPr>
          <a:xfrm>
            <a:off x="3624113" y="836850"/>
            <a:ext cx="1394700" cy="37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Cambria"/>
                <a:ea typeface="Cambria"/>
                <a:cs typeface="Cambria"/>
                <a:sym typeface="Cambria"/>
              </a:rPr>
              <a:t>Model</a:t>
            </a:r>
            <a:endParaRPr b="1"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129" name="Google Shape;129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58903" y="1274678"/>
            <a:ext cx="1725125" cy="13977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5400001">
            <a:off x="5622738" y="1715062"/>
            <a:ext cx="332875" cy="490750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19"/>
          <p:cNvSpPr txBox="1"/>
          <p:nvPr/>
        </p:nvSpPr>
        <p:spPr>
          <a:xfrm>
            <a:off x="7280863" y="809750"/>
            <a:ext cx="1394700" cy="37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Cambria"/>
                <a:ea typeface="Cambria"/>
                <a:cs typeface="Cambria"/>
                <a:sym typeface="Cambria"/>
              </a:rPr>
              <a:t>Prediction</a:t>
            </a:r>
            <a:endParaRPr b="1"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132" name="Google Shape;132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82113" y="1104350"/>
            <a:ext cx="1860825" cy="1822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266725" y="1153787"/>
            <a:ext cx="2889101" cy="1613300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19"/>
          <p:cNvSpPr txBox="1"/>
          <p:nvPr/>
        </p:nvSpPr>
        <p:spPr>
          <a:xfrm>
            <a:off x="61913" y="2950638"/>
            <a:ext cx="9017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What parts of the input are ‘most important’ for the model prediction </a:t>
            </a:r>
            <a:r>
              <a:rPr b="1" lang="en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Husky</a:t>
            </a:r>
            <a:r>
              <a:rPr b="1" lang="en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?</a:t>
            </a:r>
            <a:endParaRPr b="1" sz="2000" u="sng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35" name="Google Shape;135;p19"/>
          <p:cNvSpPr txBox="1"/>
          <p:nvPr/>
        </p:nvSpPr>
        <p:spPr>
          <a:xfrm>
            <a:off x="5798850" y="4637150"/>
            <a:ext cx="3232500" cy="37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latin typeface="Cambria"/>
                <a:ea typeface="Cambria"/>
                <a:cs typeface="Cambria"/>
                <a:sym typeface="Cambria"/>
              </a:rPr>
              <a:t>Model relying on snow to identify Huskies.</a:t>
            </a:r>
            <a:endParaRPr b="1" sz="1200"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136" name="Google Shape;136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5399999">
            <a:off x="5441813" y="4561650"/>
            <a:ext cx="332875" cy="490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1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673200" y="3392548"/>
            <a:ext cx="1689675" cy="1716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 rot="8100001">
            <a:off x="2582801" y="3386607"/>
            <a:ext cx="332872" cy="1443062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19"/>
          <p:cNvSpPr txBox="1"/>
          <p:nvPr/>
        </p:nvSpPr>
        <p:spPr>
          <a:xfrm>
            <a:off x="547525" y="4065338"/>
            <a:ext cx="1922700" cy="37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latin typeface="Cambria"/>
                <a:ea typeface="Cambria"/>
                <a:cs typeface="Cambria"/>
                <a:sym typeface="Cambria"/>
              </a:rPr>
              <a:t>Collect additional data to fix the bug.</a:t>
            </a:r>
            <a:endParaRPr b="1" sz="1200"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0"/>
          <p:cNvSpPr txBox="1"/>
          <p:nvPr>
            <p:ph type="title"/>
          </p:nvPr>
        </p:nvSpPr>
        <p:spPr>
          <a:xfrm>
            <a:off x="0" y="0"/>
            <a:ext cx="9144000" cy="78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Feature Attributions / Saliency Maps</a:t>
            </a:r>
            <a:endParaRPr b="1" sz="40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45" name="Google Shape;145;p20"/>
          <p:cNvSpPr txBox="1"/>
          <p:nvPr/>
        </p:nvSpPr>
        <p:spPr>
          <a:xfrm>
            <a:off x="788925" y="885950"/>
            <a:ext cx="999600" cy="37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Cambria"/>
                <a:ea typeface="Cambria"/>
                <a:cs typeface="Cambria"/>
                <a:sym typeface="Cambria"/>
              </a:rPr>
              <a:t>Input</a:t>
            </a:r>
            <a:endParaRPr b="1"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146" name="Google Shape;146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5400001">
            <a:off x="2616251" y="1828587"/>
            <a:ext cx="332875" cy="490750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20"/>
          <p:cNvSpPr txBox="1"/>
          <p:nvPr/>
        </p:nvSpPr>
        <p:spPr>
          <a:xfrm>
            <a:off x="3624113" y="913050"/>
            <a:ext cx="1394700" cy="37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Cambria"/>
                <a:ea typeface="Cambria"/>
                <a:cs typeface="Cambria"/>
                <a:sym typeface="Cambria"/>
              </a:rPr>
              <a:t>Model</a:t>
            </a:r>
            <a:endParaRPr b="1"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148" name="Google Shape;148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58903" y="1350878"/>
            <a:ext cx="1725125" cy="13977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5400001">
            <a:off x="5622738" y="1791262"/>
            <a:ext cx="332875" cy="490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20"/>
          <p:cNvPicPr preferRelativeResize="0"/>
          <p:nvPr/>
        </p:nvPicPr>
        <p:blipFill rotWithShape="1">
          <a:blip r:embed="rId5">
            <a:alphaModFix/>
          </a:blip>
          <a:srcRect b="0" l="4274" r="5732" t="0"/>
          <a:stretch/>
        </p:blipFill>
        <p:spPr>
          <a:xfrm>
            <a:off x="499950" y="1219375"/>
            <a:ext cx="1552525" cy="1709150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20"/>
          <p:cNvSpPr txBox="1"/>
          <p:nvPr/>
        </p:nvSpPr>
        <p:spPr>
          <a:xfrm>
            <a:off x="7280863" y="885950"/>
            <a:ext cx="1394700" cy="37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Cambria"/>
                <a:ea typeface="Cambria"/>
                <a:cs typeface="Cambria"/>
                <a:sym typeface="Cambria"/>
              </a:rPr>
              <a:t>Prediction</a:t>
            </a:r>
            <a:endParaRPr b="1"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152" name="Google Shape;152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295850" y="1270731"/>
            <a:ext cx="2743174" cy="1531794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20"/>
          <p:cNvSpPr txBox="1"/>
          <p:nvPr/>
        </p:nvSpPr>
        <p:spPr>
          <a:xfrm>
            <a:off x="126300" y="3251300"/>
            <a:ext cx="90177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Cambria"/>
                <a:ea typeface="Cambria"/>
                <a:cs typeface="Cambria"/>
                <a:sym typeface="Cambria"/>
              </a:rPr>
              <a:t>Feature attribution method: </a:t>
            </a:r>
            <a:r>
              <a:rPr b="1" lang="en" sz="16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assigns an output ‘relevance’ score to each dimension of the input</a:t>
            </a:r>
            <a:r>
              <a:rPr b="1" lang="en">
                <a:latin typeface="Cambria"/>
                <a:ea typeface="Cambria"/>
                <a:cs typeface="Cambria"/>
                <a:sym typeface="Cambria"/>
              </a:rPr>
              <a:t>.</a:t>
            </a:r>
            <a:endParaRPr b="1" sz="2000" u="sng"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1"/>
          <p:cNvSpPr txBox="1"/>
          <p:nvPr>
            <p:ph type="title"/>
          </p:nvPr>
        </p:nvSpPr>
        <p:spPr>
          <a:xfrm>
            <a:off x="0" y="0"/>
            <a:ext cx="9144000" cy="78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Feature Attributions / Saliency Maps</a:t>
            </a:r>
            <a:endParaRPr b="1" sz="40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59" name="Google Shape;159;p21"/>
          <p:cNvSpPr txBox="1"/>
          <p:nvPr/>
        </p:nvSpPr>
        <p:spPr>
          <a:xfrm>
            <a:off x="6151134" y="3974288"/>
            <a:ext cx="839100" cy="37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latin typeface="Cambria"/>
                <a:ea typeface="Cambria"/>
                <a:cs typeface="Cambria"/>
                <a:sym typeface="Cambria"/>
              </a:rPr>
              <a:t>Model</a:t>
            </a:r>
            <a:endParaRPr b="1" sz="1800"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160" name="Google Shape;160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83357" y="3929075"/>
            <a:ext cx="2838515" cy="4828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83349" y="4592650"/>
            <a:ext cx="2655461" cy="55086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2" name="Google Shape;162;p21"/>
          <p:cNvCxnSpPr/>
          <p:nvPr/>
        </p:nvCxnSpPr>
        <p:spPr>
          <a:xfrm>
            <a:off x="1535884" y="4502275"/>
            <a:ext cx="5962500" cy="0"/>
          </a:xfrm>
          <a:prstGeom prst="straightConnector1">
            <a:avLst/>
          </a:prstGeom>
          <a:noFill/>
          <a:ln cap="flat" cmpd="sng" w="38100">
            <a:solidFill>
              <a:srgbClr val="000000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163" name="Google Shape;163;p21"/>
          <p:cNvSpPr txBox="1"/>
          <p:nvPr/>
        </p:nvSpPr>
        <p:spPr>
          <a:xfrm>
            <a:off x="6151120" y="4682675"/>
            <a:ext cx="2247300" cy="37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class specific logit</a:t>
            </a:r>
            <a:endParaRPr b="1" sz="1800">
              <a:solidFill>
                <a:srgbClr val="FF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64" name="Google Shape;164;p21"/>
          <p:cNvSpPr txBox="1"/>
          <p:nvPr/>
        </p:nvSpPr>
        <p:spPr>
          <a:xfrm>
            <a:off x="788925" y="885950"/>
            <a:ext cx="999600" cy="37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Cambria"/>
                <a:ea typeface="Cambria"/>
                <a:cs typeface="Cambria"/>
                <a:sym typeface="Cambria"/>
              </a:rPr>
              <a:t>Input</a:t>
            </a:r>
            <a:endParaRPr b="1"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165" name="Google Shape;165;p2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-5400001">
            <a:off x="2616251" y="1828587"/>
            <a:ext cx="332875" cy="490750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21"/>
          <p:cNvSpPr txBox="1"/>
          <p:nvPr/>
        </p:nvSpPr>
        <p:spPr>
          <a:xfrm>
            <a:off x="3624113" y="913050"/>
            <a:ext cx="1394700" cy="37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Cambria"/>
                <a:ea typeface="Cambria"/>
                <a:cs typeface="Cambria"/>
                <a:sym typeface="Cambria"/>
              </a:rPr>
              <a:t>Model</a:t>
            </a:r>
            <a:endParaRPr b="1"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167" name="Google Shape;167;p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458903" y="1350878"/>
            <a:ext cx="1725125" cy="13977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2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-5400001">
            <a:off x="5622738" y="1791262"/>
            <a:ext cx="332875" cy="490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21"/>
          <p:cNvPicPr preferRelativeResize="0"/>
          <p:nvPr/>
        </p:nvPicPr>
        <p:blipFill rotWithShape="1">
          <a:blip r:embed="rId7">
            <a:alphaModFix/>
          </a:blip>
          <a:srcRect b="0" l="4274" r="5732" t="0"/>
          <a:stretch/>
        </p:blipFill>
        <p:spPr>
          <a:xfrm>
            <a:off x="499950" y="1219375"/>
            <a:ext cx="1552525" cy="1709150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21"/>
          <p:cNvSpPr txBox="1"/>
          <p:nvPr/>
        </p:nvSpPr>
        <p:spPr>
          <a:xfrm>
            <a:off x="7280863" y="885950"/>
            <a:ext cx="1394700" cy="37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Cambria"/>
                <a:ea typeface="Cambria"/>
                <a:cs typeface="Cambria"/>
                <a:sym typeface="Cambria"/>
              </a:rPr>
              <a:t>Prediction</a:t>
            </a:r>
            <a:endParaRPr b="1"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171" name="Google Shape;171;p2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295850" y="1270731"/>
            <a:ext cx="2743174" cy="1531794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21"/>
          <p:cNvSpPr txBox="1"/>
          <p:nvPr/>
        </p:nvSpPr>
        <p:spPr>
          <a:xfrm>
            <a:off x="126300" y="3251300"/>
            <a:ext cx="90177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Cambria"/>
                <a:ea typeface="Cambria"/>
                <a:cs typeface="Cambria"/>
                <a:sym typeface="Cambria"/>
              </a:rPr>
              <a:t>Feature attribution method: </a:t>
            </a:r>
            <a:r>
              <a:rPr b="1" lang="en" sz="16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assigns an output ‘relevance’ score to each dimension of the input</a:t>
            </a:r>
            <a:r>
              <a:rPr b="1" lang="en">
                <a:latin typeface="Cambria"/>
                <a:ea typeface="Cambria"/>
                <a:cs typeface="Cambria"/>
                <a:sym typeface="Cambria"/>
              </a:rPr>
              <a:t>.</a:t>
            </a:r>
            <a:endParaRPr b="1" sz="2000" u="sng"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