
<file path=[Content_Types].xml><?xml version="1.0" encoding="utf-8"?>
<Types xmlns="http://schemas.openxmlformats.org/package/2006/content-types"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22" Type="http://schemas.openxmlformats.org/officeDocument/2006/relationships/slide" Target="slides/slide17.xml"/><Relationship Id="rId10" Type="http://schemas.openxmlformats.org/officeDocument/2006/relationships/slide" Target="slides/slide5.xml"/><Relationship Id="rId21" Type="http://schemas.openxmlformats.org/officeDocument/2006/relationships/slide" Target="slides/slide16.xml"/><Relationship Id="rId13" Type="http://schemas.openxmlformats.org/officeDocument/2006/relationships/slide" Target="slides/slide8.xml"/><Relationship Id="rId24" Type="http://schemas.openxmlformats.org/officeDocument/2006/relationships/slide" Target="slides/slide19.xml"/><Relationship Id="rId12" Type="http://schemas.openxmlformats.org/officeDocument/2006/relationships/slide" Target="slides/slide7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20fb2fef240_0_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20fb2fef240_0_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Talk through lime approximation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210d96abefd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210d96abefd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210d96abefd_0_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Google Shape;239;g210d96abefd_0_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20fb2fef240_0_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Google Shape;267;g20fb2fef240_0_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210a1ba590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g210a1ba590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CFE: Classic Counterfactual Explanations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AR: Actionable Recourse is a fancy integer programming / constrained optimization approach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CR: Approach using causal networks, only applicable to the first dataset (german credit)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210bfc462da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5" name="Google Shape;285;g210bfc462da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213b4cc05c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5" name="Google Shape;295;g213b4cc05c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210bfc462da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2" name="Google Shape;302;g210bfc462da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Add takeaways to each of these slides</a:t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20fb2fef240_0_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0" name="Google Shape;310;g20fb2fef240_0_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g2123f74bf6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6" name="Google Shape;316;g2123f74bf6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20fb2fef240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20fb2fef240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20fb2fef240_0_1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20fb2fef240_0_1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20fb2fef240_0_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20fb2fef240_0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20fb2fef240_0_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20fb2fef240_0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20fb2fef240_0_1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20fb2fef240_0_1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20fb2fef240_0_1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20fb2fef240_0_1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20fb2fef240_0_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20fb2fef240_0_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210d96abef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210d96abef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3.png"/><Relationship Id="rId4" Type="http://schemas.openxmlformats.org/officeDocument/2006/relationships/image" Target="../media/image10.png"/><Relationship Id="rId5" Type="http://schemas.openxmlformats.org/officeDocument/2006/relationships/image" Target="../media/image1.png"/><Relationship Id="rId6" Type="http://schemas.openxmlformats.org/officeDocument/2006/relationships/image" Target="../media/image12.png"/><Relationship Id="rId7" Type="http://schemas.openxmlformats.org/officeDocument/2006/relationships/image" Target="../media/image14.png"/></Relationships>
</file>

<file path=ppt/slides/_rels/slide11.xml.rels><?xml version="1.0" encoding="UTF-8" standalone="yes"?><Relationships xmlns="http://schemas.openxmlformats.org/package/2006/relationships"><Relationship Id="rId11" Type="http://schemas.openxmlformats.org/officeDocument/2006/relationships/image" Target="../media/image29.png"/><Relationship Id="rId10" Type="http://schemas.openxmlformats.org/officeDocument/2006/relationships/image" Target="../media/image21.png"/><Relationship Id="rId13" Type="http://schemas.openxmlformats.org/officeDocument/2006/relationships/image" Target="../media/image24.png"/><Relationship Id="rId12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2.png"/><Relationship Id="rId4" Type="http://schemas.openxmlformats.org/officeDocument/2006/relationships/image" Target="../media/image13.png"/><Relationship Id="rId9" Type="http://schemas.openxmlformats.org/officeDocument/2006/relationships/image" Target="../media/image16.png"/><Relationship Id="rId14" Type="http://schemas.openxmlformats.org/officeDocument/2006/relationships/image" Target="../media/image28.png"/><Relationship Id="rId5" Type="http://schemas.openxmlformats.org/officeDocument/2006/relationships/image" Target="../media/image19.png"/><Relationship Id="rId6" Type="http://schemas.openxmlformats.org/officeDocument/2006/relationships/image" Target="../media/image12.png"/><Relationship Id="rId7" Type="http://schemas.openxmlformats.org/officeDocument/2006/relationships/image" Target="../media/image14.png"/><Relationship Id="rId8" Type="http://schemas.openxmlformats.org/officeDocument/2006/relationships/image" Target="../media/image18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5.png"/><Relationship Id="rId4" Type="http://schemas.openxmlformats.org/officeDocument/2006/relationships/image" Target="../media/image14.png"/><Relationship Id="rId9" Type="http://schemas.openxmlformats.org/officeDocument/2006/relationships/image" Target="../media/image26.png"/><Relationship Id="rId5" Type="http://schemas.openxmlformats.org/officeDocument/2006/relationships/image" Target="../media/image13.png"/><Relationship Id="rId6" Type="http://schemas.openxmlformats.org/officeDocument/2006/relationships/image" Target="../media/image12.png"/><Relationship Id="rId7" Type="http://schemas.openxmlformats.org/officeDocument/2006/relationships/image" Target="../media/image19.png"/><Relationship Id="rId8" Type="http://schemas.openxmlformats.org/officeDocument/2006/relationships/image" Target="../media/image3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7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0.gif"/><Relationship Id="rId7" Type="http://schemas.openxmlformats.org/officeDocument/2006/relationships/image" Target="../media/image27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6.png"/><Relationship Id="rId4" Type="http://schemas.openxmlformats.org/officeDocument/2006/relationships/image" Target="../media/image34.png"/><Relationship Id="rId5" Type="http://schemas.openxmlformats.org/officeDocument/2006/relationships/image" Target="../media/image38.png"/><Relationship Id="rId6" Type="http://schemas.openxmlformats.org/officeDocument/2006/relationships/image" Target="../media/image33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5.gif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9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7.png"/><Relationship Id="rId4" Type="http://schemas.openxmlformats.org/officeDocument/2006/relationships/image" Target="../media/image15.png"/><Relationship Id="rId5" Type="http://schemas.openxmlformats.org/officeDocument/2006/relationships/image" Target="../media/image2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3.png"/><Relationship Id="rId4" Type="http://schemas.openxmlformats.org/officeDocument/2006/relationships/image" Target="../media/image6.png"/><Relationship Id="rId5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Towards Robust and Reliable Algorithmic Recourse</a:t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Sohini Upadhyay, Shalmali Joshi, Hima!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Google Shape;168;p22"/>
          <p:cNvPicPr preferRelativeResize="0"/>
          <p:nvPr/>
        </p:nvPicPr>
        <p:blipFill rotWithShape="1">
          <a:blip r:embed="rId3">
            <a:alphaModFix/>
          </a:blip>
          <a:srcRect b="40238" l="91504" r="2604" t="15692"/>
          <a:stretch/>
        </p:blipFill>
        <p:spPr>
          <a:xfrm>
            <a:off x="6363411" y="2369243"/>
            <a:ext cx="311375" cy="321054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Approach (Details)</a:t>
            </a:r>
            <a:endParaRPr/>
          </a:p>
        </p:txBody>
      </p:sp>
      <p:pic>
        <p:nvPicPr>
          <p:cNvPr id="170" name="Google Shape;170;p22"/>
          <p:cNvPicPr preferRelativeResize="0"/>
          <p:nvPr/>
        </p:nvPicPr>
        <p:blipFill rotWithShape="1">
          <a:blip r:embed="rId4">
            <a:alphaModFix/>
          </a:blip>
          <a:srcRect b="7550" l="0" r="0" t="-7549"/>
          <a:stretch/>
        </p:blipFill>
        <p:spPr>
          <a:xfrm>
            <a:off x="448925" y="1152275"/>
            <a:ext cx="5175775" cy="613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22"/>
          <p:cNvPicPr preferRelativeResize="0"/>
          <p:nvPr/>
        </p:nvPicPr>
        <p:blipFill rotWithShape="1">
          <a:blip r:embed="rId5">
            <a:alphaModFix/>
          </a:blip>
          <a:srcRect b="69926" l="0" r="0" t="14187"/>
          <a:stretch/>
        </p:blipFill>
        <p:spPr>
          <a:xfrm>
            <a:off x="448925" y="2296050"/>
            <a:ext cx="3951252" cy="360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22"/>
          <p:cNvPicPr preferRelativeResize="0"/>
          <p:nvPr/>
        </p:nvPicPr>
        <p:blipFill rotWithShape="1">
          <a:blip r:embed="rId5">
            <a:alphaModFix/>
          </a:blip>
          <a:srcRect b="59135" l="0" r="0" t="30483"/>
          <a:stretch/>
        </p:blipFill>
        <p:spPr>
          <a:xfrm>
            <a:off x="448925" y="2770127"/>
            <a:ext cx="3951252" cy="235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22"/>
          <p:cNvPicPr preferRelativeResize="0"/>
          <p:nvPr/>
        </p:nvPicPr>
        <p:blipFill rotWithShape="1">
          <a:blip r:embed="rId5">
            <a:alphaModFix/>
          </a:blip>
          <a:srcRect b="87733" l="0" r="0" t="0"/>
          <a:stretch/>
        </p:blipFill>
        <p:spPr>
          <a:xfrm>
            <a:off x="448925" y="1946350"/>
            <a:ext cx="3951252" cy="278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22"/>
          <p:cNvPicPr preferRelativeResize="0"/>
          <p:nvPr/>
        </p:nvPicPr>
        <p:blipFill rotWithShape="1">
          <a:blip r:embed="rId5">
            <a:alphaModFix/>
          </a:blip>
          <a:srcRect b="52135" l="0" r="0" t="39994"/>
          <a:stretch/>
        </p:blipFill>
        <p:spPr>
          <a:xfrm>
            <a:off x="448925" y="3083812"/>
            <a:ext cx="3951252" cy="17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22"/>
          <p:cNvPicPr preferRelativeResize="0"/>
          <p:nvPr/>
        </p:nvPicPr>
        <p:blipFill rotWithShape="1">
          <a:blip r:embed="rId5">
            <a:alphaModFix/>
          </a:blip>
          <a:srcRect b="42174" l="8850" r="0" t="47933"/>
          <a:stretch/>
        </p:blipFill>
        <p:spPr>
          <a:xfrm>
            <a:off x="876300" y="3408163"/>
            <a:ext cx="3601802" cy="224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22"/>
          <p:cNvPicPr preferRelativeResize="0"/>
          <p:nvPr/>
        </p:nvPicPr>
        <p:blipFill rotWithShape="1">
          <a:blip r:embed="rId5">
            <a:alphaModFix/>
          </a:blip>
          <a:srcRect b="0" l="0" r="0" t="81172"/>
          <a:stretch/>
        </p:blipFill>
        <p:spPr>
          <a:xfrm>
            <a:off x="448925" y="4534224"/>
            <a:ext cx="3951252" cy="426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22"/>
          <p:cNvPicPr preferRelativeResize="0"/>
          <p:nvPr/>
        </p:nvPicPr>
        <p:blipFill rotWithShape="1">
          <a:blip r:embed="rId5">
            <a:alphaModFix/>
          </a:blip>
          <a:srcRect b="28305" l="8850" r="0" t="58117"/>
          <a:stretch/>
        </p:blipFill>
        <p:spPr>
          <a:xfrm>
            <a:off x="876300" y="3754250"/>
            <a:ext cx="3601802" cy="307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22"/>
          <p:cNvPicPr preferRelativeResize="0"/>
          <p:nvPr/>
        </p:nvPicPr>
        <p:blipFill rotWithShape="1">
          <a:blip r:embed="rId5">
            <a:alphaModFix/>
          </a:blip>
          <a:srcRect b="18653" l="8850" r="0" t="71878"/>
          <a:stretch/>
        </p:blipFill>
        <p:spPr>
          <a:xfrm>
            <a:off x="876300" y="4183876"/>
            <a:ext cx="3601802" cy="2146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9" name="Google Shape;179;p22"/>
          <p:cNvCxnSpPr/>
          <p:nvPr/>
        </p:nvCxnSpPr>
        <p:spPr>
          <a:xfrm rot="10800000">
            <a:off x="5554797" y="2749014"/>
            <a:ext cx="3030000" cy="2079300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80" name="Google Shape;180;p22"/>
          <p:cNvCxnSpPr/>
          <p:nvPr/>
        </p:nvCxnSpPr>
        <p:spPr>
          <a:xfrm rot="10800000">
            <a:off x="6785440" y="2500116"/>
            <a:ext cx="1440900" cy="2397000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181" name="Google Shape;181;p22"/>
          <p:cNvCxnSpPr/>
          <p:nvPr/>
        </p:nvCxnSpPr>
        <p:spPr>
          <a:xfrm rot="10800000">
            <a:off x="6243175" y="2617825"/>
            <a:ext cx="2351400" cy="2323500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182" name="Google Shape;182;p22"/>
          <p:cNvSpPr/>
          <p:nvPr/>
        </p:nvSpPr>
        <p:spPr>
          <a:xfrm rot="-752754">
            <a:off x="5698000" y="3724991"/>
            <a:ext cx="109105" cy="109105"/>
          </a:xfrm>
          <a:prstGeom prst="ellipse">
            <a:avLst/>
          </a:prstGeom>
          <a:solidFill>
            <a:srgbClr val="EA99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83" name="Google Shape;183;p22"/>
          <p:cNvPicPr preferRelativeResize="0"/>
          <p:nvPr/>
        </p:nvPicPr>
        <p:blipFill rotWithShape="1">
          <a:blip r:embed="rId3">
            <a:alphaModFix/>
          </a:blip>
          <a:srcRect b="46966" l="86161" r="10413" t="29177"/>
          <a:stretch/>
        </p:blipFill>
        <p:spPr>
          <a:xfrm>
            <a:off x="5864384" y="3834191"/>
            <a:ext cx="181032" cy="1737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22"/>
          <p:cNvPicPr preferRelativeResize="0"/>
          <p:nvPr/>
        </p:nvPicPr>
        <p:blipFill rotWithShape="1">
          <a:blip r:embed="rId3">
            <a:alphaModFix/>
          </a:blip>
          <a:srcRect b="40238" l="91504" r="2604" t="15692"/>
          <a:stretch/>
        </p:blipFill>
        <p:spPr>
          <a:xfrm>
            <a:off x="6001669" y="2696969"/>
            <a:ext cx="311375" cy="321054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22"/>
          <p:cNvSpPr/>
          <p:nvPr/>
        </p:nvSpPr>
        <p:spPr>
          <a:xfrm>
            <a:off x="6147350" y="2936305"/>
            <a:ext cx="109200" cy="109200"/>
          </a:xfrm>
          <a:prstGeom prst="ellipse">
            <a:avLst/>
          </a:prstGeom>
          <a:solidFill>
            <a:srgbClr val="B6D7A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86" name="Google Shape;186;p22"/>
          <p:cNvCxnSpPr>
            <a:stCxn id="182" idx="7"/>
            <a:endCxn id="187" idx="3"/>
          </p:cNvCxnSpPr>
          <p:nvPr/>
        </p:nvCxnSpPr>
        <p:spPr>
          <a:xfrm flipH="1" rot="10800000">
            <a:off x="5781827" y="3038411"/>
            <a:ext cx="393300" cy="695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88" name="Google Shape;188;p22"/>
          <p:cNvSpPr/>
          <p:nvPr/>
        </p:nvSpPr>
        <p:spPr>
          <a:xfrm>
            <a:off x="6494651" y="2656172"/>
            <a:ext cx="109200" cy="109200"/>
          </a:xfrm>
          <a:prstGeom prst="ellipse">
            <a:avLst/>
          </a:prstGeom>
          <a:solidFill>
            <a:srgbClr val="B6D7A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89" name="Google Shape;189;p22"/>
          <p:cNvCxnSpPr>
            <a:stCxn id="185" idx="7"/>
            <a:endCxn id="190" idx="2"/>
          </p:cNvCxnSpPr>
          <p:nvPr/>
        </p:nvCxnSpPr>
        <p:spPr>
          <a:xfrm flipH="1" rot="10800000">
            <a:off x="6240558" y="2738397"/>
            <a:ext cx="261600" cy="213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91" name="Google Shape;191;p22"/>
          <p:cNvSpPr/>
          <p:nvPr/>
        </p:nvSpPr>
        <p:spPr>
          <a:xfrm>
            <a:off x="6948737" y="2581097"/>
            <a:ext cx="109200" cy="109200"/>
          </a:xfrm>
          <a:prstGeom prst="ellipse">
            <a:avLst/>
          </a:prstGeom>
          <a:solidFill>
            <a:srgbClr val="B6D7A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92" name="Google Shape;192;p22"/>
          <p:cNvCxnSpPr>
            <a:stCxn id="190" idx="6"/>
            <a:endCxn id="191" idx="2"/>
          </p:cNvCxnSpPr>
          <p:nvPr/>
        </p:nvCxnSpPr>
        <p:spPr>
          <a:xfrm flipH="1" rot="10800000">
            <a:off x="6596358" y="2635716"/>
            <a:ext cx="352500" cy="47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193" name="Google Shape;193;p22"/>
          <p:cNvPicPr preferRelativeResize="0"/>
          <p:nvPr/>
        </p:nvPicPr>
        <p:blipFill rotWithShape="1">
          <a:blip r:embed="rId3">
            <a:alphaModFix/>
          </a:blip>
          <a:srcRect b="40238" l="91504" r="2604" t="15692"/>
          <a:stretch/>
        </p:blipFill>
        <p:spPr>
          <a:xfrm>
            <a:off x="7154654" y="2369242"/>
            <a:ext cx="311375" cy="321054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22"/>
          <p:cNvSpPr/>
          <p:nvPr/>
        </p:nvSpPr>
        <p:spPr>
          <a:xfrm rot="-935991">
            <a:off x="6147394" y="2936250"/>
            <a:ext cx="109327" cy="109327"/>
          </a:xfrm>
          <a:prstGeom prst="ellipse">
            <a:avLst/>
          </a:prstGeom>
          <a:solidFill>
            <a:srgbClr val="EA99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p22"/>
          <p:cNvSpPr/>
          <p:nvPr/>
        </p:nvSpPr>
        <p:spPr>
          <a:xfrm rot="-1822186">
            <a:off x="6494667" y="2656125"/>
            <a:ext cx="109182" cy="109182"/>
          </a:xfrm>
          <a:prstGeom prst="ellipse">
            <a:avLst/>
          </a:prstGeom>
          <a:solidFill>
            <a:srgbClr val="EA99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94" name="Google Shape;194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234225" y="2500281"/>
            <a:ext cx="295129" cy="2708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2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734962" y="2290530"/>
            <a:ext cx="578085" cy="2708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2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497357" y="2039668"/>
            <a:ext cx="578085" cy="2708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22"/>
          <p:cNvPicPr preferRelativeResize="0"/>
          <p:nvPr/>
        </p:nvPicPr>
        <p:blipFill rotWithShape="1">
          <a:blip r:embed="rId3">
            <a:alphaModFix/>
          </a:blip>
          <a:srcRect b="40238" l="91504" r="2604" t="15692"/>
          <a:stretch/>
        </p:blipFill>
        <p:spPr>
          <a:xfrm>
            <a:off x="5355244" y="3433194"/>
            <a:ext cx="311375" cy="321054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22"/>
          <p:cNvSpPr/>
          <p:nvPr/>
        </p:nvSpPr>
        <p:spPr>
          <a:xfrm>
            <a:off x="853425" y="3367950"/>
            <a:ext cx="2271900" cy="307800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p22"/>
          <p:cNvSpPr/>
          <p:nvPr/>
        </p:nvSpPr>
        <p:spPr>
          <a:xfrm>
            <a:off x="853425" y="3701426"/>
            <a:ext cx="2513700" cy="711600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23"/>
          <p:cNvSpPr/>
          <p:nvPr/>
        </p:nvSpPr>
        <p:spPr>
          <a:xfrm rot="7813652">
            <a:off x="3611364" y="1274115"/>
            <a:ext cx="1256998" cy="3880886"/>
          </a:xfrm>
          <a:prstGeom prst="triangle">
            <a:avLst>
              <a:gd fmla="val 52567" name="adj"/>
            </a:avLst>
          </a:prstGeom>
          <a:solidFill>
            <a:srgbClr val="EEEEEE">
              <a:alpha val="591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" name="Google Shape;205;p23"/>
          <p:cNvSpPr/>
          <p:nvPr/>
        </p:nvSpPr>
        <p:spPr>
          <a:xfrm rot="3008212">
            <a:off x="2006943" y="2759665"/>
            <a:ext cx="3937712" cy="1250819"/>
          </a:xfrm>
          <a:prstGeom prst="rect">
            <a:avLst/>
          </a:prstGeom>
          <a:solidFill>
            <a:srgbClr val="EEEEEE">
              <a:alpha val="591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" name="Google Shape;206;p23"/>
          <p:cNvSpPr txBox="1"/>
          <p:nvPr>
            <p:ph idx="1" type="body"/>
          </p:nvPr>
        </p:nvSpPr>
        <p:spPr>
          <a:xfrm>
            <a:off x="623400" y="1153400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b="1" lang="en"/>
              <a:t>Theorem 1</a:t>
            </a:r>
            <a:endParaRPr/>
          </a:p>
        </p:txBody>
      </p:sp>
      <p:sp>
        <p:nvSpPr>
          <p:cNvPr id="207" name="Google Shape;207;p23"/>
          <p:cNvSpPr/>
          <p:nvPr/>
        </p:nvSpPr>
        <p:spPr>
          <a:xfrm rot="1894095">
            <a:off x="2431912" y="2138871"/>
            <a:ext cx="3959780" cy="1424458"/>
          </a:xfrm>
          <a:prstGeom prst="rect">
            <a:avLst/>
          </a:prstGeom>
          <a:solidFill>
            <a:srgbClr val="EEEEEE">
              <a:alpha val="591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" name="Google Shape;208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Proofs</a:t>
            </a:r>
            <a:endParaRPr/>
          </a:p>
        </p:txBody>
      </p:sp>
      <p:cxnSp>
        <p:nvCxnSpPr>
          <p:cNvPr id="209" name="Google Shape;209;p23"/>
          <p:cNvCxnSpPr/>
          <p:nvPr/>
        </p:nvCxnSpPr>
        <p:spPr>
          <a:xfrm rot="10800000">
            <a:off x="2352200" y="2428163"/>
            <a:ext cx="3365400" cy="2066100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10" name="Google Shape;210;p23"/>
          <p:cNvCxnSpPr>
            <a:stCxn id="204" idx="0"/>
            <a:endCxn id="204" idx="2"/>
          </p:cNvCxnSpPr>
          <p:nvPr/>
        </p:nvCxnSpPr>
        <p:spPr>
          <a:xfrm rot="10800000">
            <a:off x="3163924" y="1481644"/>
            <a:ext cx="2536800" cy="3010500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dash"/>
            <a:round/>
            <a:headEnd len="med" w="med" type="none"/>
            <a:tailEnd len="med" w="med" type="none"/>
          </a:ln>
        </p:spPr>
      </p:cxnSp>
      <p:pic>
        <p:nvPicPr>
          <p:cNvPr id="211" name="Google Shape;211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69075" y="2963720"/>
            <a:ext cx="2312526" cy="501675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23"/>
          <p:cNvSpPr/>
          <p:nvPr/>
        </p:nvSpPr>
        <p:spPr>
          <a:xfrm rot="-532397">
            <a:off x="2665928" y="3276383"/>
            <a:ext cx="143922" cy="143922"/>
          </a:xfrm>
          <a:prstGeom prst="ellipse">
            <a:avLst/>
          </a:prstGeom>
          <a:solidFill>
            <a:srgbClr val="EA99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13" name="Google Shape;213;p23"/>
          <p:cNvPicPr preferRelativeResize="0"/>
          <p:nvPr/>
        </p:nvPicPr>
        <p:blipFill rotWithShape="1">
          <a:blip r:embed="rId4">
            <a:alphaModFix/>
          </a:blip>
          <a:srcRect b="46966" l="86161" r="10413" t="29177"/>
          <a:stretch/>
        </p:blipFill>
        <p:spPr>
          <a:xfrm>
            <a:off x="2352287" y="3133875"/>
            <a:ext cx="238123" cy="2286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14" name="Google Shape;214;p23"/>
          <p:cNvCxnSpPr>
            <a:stCxn id="212" idx="7"/>
            <a:endCxn id="215" idx="2"/>
          </p:cNvCxnSpPr>
          <p:nvPr/>
        </p:nvCxnSpPr>
        <p:spPr>
          <a:xfrm flipH="1" rot="10800000">
            <a:off x="2780315" y="2506320"/>
            <a:ext cx="454500" cy="783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15" name="Google Shape;215;p23"/>
          <p:cNvSpPr/>
          <p:nvPr/>
        </p:nvSpPr>
        <p:spPr>
          <a:xfrm rot="-3092777">
            <a:off x="3207736" y="2378641"/>
            <a:ext cx="143275" cy="143275"/>
          </a:xfrm>
          <a:prstGeom prst="ellipse">
            <a:avLst/>
          </a:prstGeom>
          <a:solidFill>
            <a:srgbClr val="B6D7A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16" name="Google Shape;216;p23"/>
          <p:cNvPicPr preferRelativeResize="0"/>
          <p:nvPr/>
        </p:nvPicPr>
        <p:blipFill rotWithShape="1">
          <a:blip r:embed="rId5">
            <a:alphaModFix/>
          </a:blip>
          <a:srcRect b="0" l="24765" r="49674" t="0"/>
          <a:stretch/>
        </p:blipFill>
        <p:spPr>
          <a:xfrm>
            <a:off x="4388253" y="2847325"/>
            <a:ext cx="1207700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2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894225" y="2129181"/>
            <a:ext cx="295129" cy="2708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p23"/>
          <p:cNvPicPr preferRelativeResize="0"/>
          <p:nvPr/>
        </p:nvPicPr>
        <p:blipFill rotWithShape="1">
          <a:blip r:embed="rId5">
            <a:alphaModFix/>
          </a:blip>
          <a:srcRect b="21590" l="57260" r="4657" t="12624"/>
          <a:stretch/>
        </p:blipFill>
        <p:spPr>
          <a:xfrm>
            <a:off x="3302200" y="4096250"/>
            <a:ext cx="1580875" cy="3310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2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655712" y="1176505"/>
            <a:ext cx="578085" cy="27085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23"/>
          <p:cNvPicPr preferRelativeResize="0"/>
          <p:nvPr/>
        </p:nvPicPr>
        <p:blipFill rotWithShape="1">
          <a:blip r:embed="rId5">
            <a:alphaModFix/>
          </a:blip>
          <a:srcRect b="32046" l="17829" r="76860" t="0"/>
          <a:stretch/>
        </p:blipFill>
        <p:spPr>
          <a:xfrm>
            <a:off x="3369050" y="2345838"/>
            <a:ext cx="272200" cy="422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23"/>
          <p:cNvPicPr preferRelativeResize="0"/>
          <p:nvPr/>
        </p:nvPicPr>
        <p:blipFill rotWithShape="1">
          <a:blip r:embed="rId5">
            <a:alphaModFix/>
          </a:blip>
          <a:srcRect b="29403" l="2901" r="92407" t="24897"/>
          <a:stretch/>
        </p:blipFill>
        <p:spPr>
          <a:xfrm>
            <a:off x="3901251" y="2881337"/>
            <a:ext cx="178800" cy="211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23"/>
          <p:cNvPicPr preferRelativeResize="0"/>
          <p:nvPr/>
        </p:nvPicPr>
        <p:blipFill rotWithShape="1">
          <a:blip r:embed="rId8">
            <a:alphaModFix/>
          </a:blip>
          <a:srcRect b="0" l="0" r="86032" t="0"/>
          <a:stretch/>
        </p:blipFill>
        <p:spPr>
          <a:xfrm>
            <a:off x="4623425" y="1104475"/>
            <a:ext cx="578100" cy="501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23"/>
          <p:cNvPicPr preferRelativeResize="0"/>
          <p:nvPr/>
        </p:nvPicPr>
        <p:blipFill rotWithShape="1">
          <a:blip r:embed="rId8">
            <a:alphaModFix/>
          </a:blip>
          <a:srcRect b="0" l="14862" r="49426" t="0"/>
          <a:stretch/>
        </p:blipFill>
        <p:spPr>
          <a:xfrm>
            <a:off x="5286750" y="1104475"/>
            <a:ext cx="1477926" cy="501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23"/>
          <p:cNvPicPr preferRelativeResize="0"/>
          <p:nvPr/>
        </p:nvPicPr>
        <p:blipFill rotWithShape="1">
          <a:blip r:embed="rId8">
            <a:alphaModFix/>
          </a:blip>
          <a:srcRect b="0" l="49785" r="974" t="0"/>
          <a:stretch/>
        </p:blipFill>
        <p:spPr>
          <a:xfrm>
            <a:off x="6718225" y="1104475"/>
            <a:ext cx="2037875" cy="5016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25" name="Google Shape;225;p23"/>
          <p:cNvGrpSpPr/>
          <p:nvPr/>
        </p:nvGrpSpPr>
        <p:grpSpPr>
          <a:xfrm>
            <a:off x="6000449" y="2375150"/>
            <a:ext cx="2249776" cy="501675"/>
            <a:chOff x="6044924" y="1692900"/>
            <a:chExt cx="2249776" cy="501675"/>
          </a:xfrm>
        </p:grpSpPr>
        <p:pic>
          <p:nvPicPr>
            <p:cNvPr id="226" name="Google Shape;226;p23"/>
            <p:cNvPicPr preferRelativeResize="0"/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>
              <a:off x="6044924" y="1740643"/>
              <a:ext cx="2001051" cy="4222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7" name="Google Shape;227;p23"/>
            <p:cNvPicPr preferRelativeResize="0"/>
            <p:nvPr/>
          </p:nvPicPr>
          <p:blipFill rotWithShape="1">
            <a:blip r:embed="rId8">
              <a:alphaModFix/>
            </a:blip>
            <a:srcRect b="29293" l="79853" r="15282" t="20744"/>
            <a:stretch/>
          </p:blipFill>
          <p:spPr>
            <a:xfrm>
              <a:off x="6368950" y="1790450"/>
              <a:ext cx="201301" cy="2506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8" name="Google Shape;228;p23"/>
            <p:cNvPicPr preferRelativeResize="0"/>
            <p:nvPr/>
          </p:nvPicPr>
          <p:blipFill rotWithShape="1">
            <a:blip r:embed="rId8">
              <a:alphaModFix/>
            </a:blip>
            <a:srcRect b="0" l="85800" r="7622" t="0"/>
            <a:stretch/>
          </p:blipFill>
          <p:spPr>
            <a:xfrm flipH="1">
              <a:off x="7999575" y="1692900"/>
              <a:ext cx="295125" cy="50167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29" name="Google Shape;229;p23"/>
          <p:cNvGrpSpPr/>
          <p:nvPr/>
        </p:nvGrpSpPr>
        <p:grpSpPr>
          <a:xfrm>
            <a:off x="5904150" y="1847763"/>
            <a:ext cx="2060238" cy="400200"/>
            <a:chOff x="6366600" y="1822238"/>
            <a:chExt cx="2060238" cy="400200"/>
          </a:xfrm>
        </p:grpSpPr>
        <p:pic>
          <p:nvPicPr>
            <p:cNvPr id="230" name="Google Shape;230;p23"/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>
              <a:off x="6675296" y="1856850"/>
              <a:ext cx="1751542" cy="331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31" name="Google Shape;231;p23"/>
            <p:cNvSpPr txBox="1"/>
            <p:nvPr/>
          </p:nvSpPr>
          <p:spPr>
            <a:xfrm>
              <a:off x="6366600" y="1822238"/>
              <a:ext cx="3981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Times New Roman"/>
                  <a:ea typeface="Times New Roman"/>
                  <a:cs typeface="Times New Roman"/>
                  <a:sym typeface="Times New Roman"/>
                </a:rPr>
                <a:t>…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232" name="Google Shape;232;p23"/>
          <p:cNvSpPr txBox="1"/>
          <p:nvPr/>
        </p:nvSpPr>
        <p:spPr>
          <a:xfrm>
            <a:off x="6307738" y="3465400"/>
            <a:ext cx="1394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Assumptions</a:t>
            </a:r>
            <a:r>
              <a:rPr lang="en"/>
              <a:t>                       </a:t>
            </a:r>
            <a:endParaRPr/>
          </a:p>
        </p:txBody>
      </p:sp>
      <p:pic>
        <p:nvPicPr>
          <p:cNvPr id="233" name="Google Shape;233;p23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6587125" y="4415663"/>
            <a:ext cx="1144776" cy="270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23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6587126" y="4126312"/>
            <a:ext cx="1248000" cy="270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23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6555663" y="3841546"/>
            <a:ext cx="1207700" cy="26626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23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6617425" y="4705024"/>
            <a:ext cx="506191" cy="228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24"/>
          <p:cNvSpPr txBox="1"/>
          <p:nvPr>
            <p:ph idx="1" type="body"/>
          </p:nvPr>
        </p:nvSpPr>
        <p:spPr>
          <a:xfrm>
            <a:off x="311700" y="9746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b="1" lang="en"/>
              <a:t>Theorem 2</a:t>
            </a:r>
            <a:endParaRPr/>
          </a:p>
        </p:txBody>
      </p:sp>
      <p:pic>
        <p:nvPicPr>
          <p:cNvPr id="242" name="Google Shape;242;p24"/>
          <p:cNvPicPr preferRelativeResize="0"/>
          <p:nvPr/>
        </p:nvPicPr>
        <p:blipFill rotWithShape="1">
          <a:blip r:embed="rId3">
            <a:alphaModFix/>
          </a:blip>
          <a:srcRect b="70997" l="0" r="83664" t="0"/>
          <a:stretch/>
        </p:blipFill>
        <p:spPr>
          <a:xfrm>
            <a:off x="3083325" y="2632875"/>
            <a:ext cx="815826" cy="321050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Proofs</a:t>
            </a:r>
            <a:endParaRPr/>
          </a:p>
        </p:txBody>
      </p:sp>
      <p:pic>
        <p:nvPicPr>
          <p:cNvPr id="244" name="Google Shape;244;p24"/>
          <p:cNvPicPr preferRelativeResize="0"/>
          <p:nvPr/>
        </p:nvPicPr>
        <p:blipFill rotWithShape="1">
          <a:blip r:embed="rId3">
            <a:alphaModFix/>
          </a:blip>
          <a:srcRect b="63848" l="0" r="58769" t="0"/>
          <a:stretch/>
        </p:blipFill>
        <p:spPr>
          <a:xfrm>
            <a:off x="5028375" y="1871012"/>
            <a:ext cx="2059095" cy="4002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45" name="Google Shape;245;p24"/>
          <p:cNvGrpSpPr/>
          <p:nvPr/>
        </p:nvGrpSpPr>
        <p:grpSpPr>
          <a:xfrm>
            <a:off x="2344012" y="1022580"/>
            <a:ext cx="3045012" cy="3315639"/>
            <a:chOff x="2344012" y="1022580"/>
            <a:chExt cx="3045012" cy="3315639"/>
          </a:xfrm>
        </p:grpSpPr>
        <p:cxnSp>
          <p:nvCxnSpPr>
            <p:cNvPr id="246" name="Google Shape;246;p24"/>
            <p:cNvCxnSpPr>
              <a:stCxn id="247" idx="0"/>
              <a:endCxn id="247" idx="2"/>
            </p:cNvCxnSpPr>
            <p:nvPr/>
          </p:nvCxnSpPr>
          <p:spPr>
            <a:xfrm rot="10800000">
              <a:off x="2852224" y="1327719"/>
              <a:ext cx="2536800" cy="3010500"/>
            </a:xfrm>
            <a:prstGeom prst="straightConnector1">
              <a:avLst/>
            </a:prstGeom>
            <a:noFill/>
            <a:ln cap="flat" cmpd="sng" w="19050">
              <a:solidFill>
                <a:schemeClr val="accent1"/>
              </a:solidFill>
              <a:prstDash val="dash"/>
              <a:round/>
              <a:headEnd len="med" w="med" type="none"/>
              <a:tailEnd len="med" w="med" type="none"/>
            </a:ln>
          </p:spPr>
        </p:cxnSp>
        <p:pic>
          <p:nvPicPr>
            <p:cNvPr id="248" name="Google Shape;248;p24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2344012" y="1022580"/>
              <a:ext cx="578085" cy="27085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49" name="Google Shape;249;p24"/>
            <p:cNvSpPr/>
            <p:nvPr/>
          </p:nvSpPr>
          <p:spPr>
            <a:xfrm rot="-3092777">
              <a:off x="3481761" y="2101966"/>
              <a:ext cx="143275" cy="143275"/>
            </a:xfrm>
            <a:prstGeom prst="ellipse">
              <a:avLst/>
            </a:prstGeom>
            <a:solidFill>
              <a:srgbClr val="B6D7A8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250" name="Google Shape;250;p24"/>
            <p:cNvCxnSpPr>
              <a:stCxn id="251" idx="6"/>
              <a:endCxn id="249" idx="2"/>
            </p:cNvCxnSpPr>
            <p:nvPr/>
          </p:nvCxnSpPr>
          <p:spPr>
            <a:xfrm flipH="1" rot="10800000">
              <a:off x="2493692" y="2229589"/>
              <a:ext cx="1015200" cy="9399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pic>
          <p:nvPicPr>
            <p:cNvPr id="252" name="Google Shape;252;p24"/>
            <p:cNvPicPr preferRelativeResize="0"/>
            <p:nvPr/>
          </p:nvPicPr>
          <p:blipFill rotWithShape="1">
            <a:blip r:embed="rId5">
              <a:alphaModFix/>
            </a:blip>
            <a:srcRect b="40238" l="91504" r="2604" t="15692"/>
            <a:stretch/>
          </p:blipFill>
          <p:spPr>
            <a:xfrm>
              <a:off x="3654044" y="1950144"/>
              <a:ext cx="311375" cy="321054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53" name="Google Shape;253;p24"/>
          <p:cNvPicPr preferRelativeResize="0"/>
          <p:nvPr/>
        </p:nvPicPr>
        <p:blipFill rotWithShape="1">
          <a:blip r:embed="rId3">
            <a:alphaModFix/>
          </a:blip>
          <a:srcRect b="63848" l="21735" r="63179" t="0"/>
          <a:stretch/>
        </p:blipFill>
        <p:spPr>
          <a:xfrm>
            <a:off x="1666474" y="2632875"/>
            <a:ext cx="753352" cy="4002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54" name="Google Shape;254;p24"/>
          <p:cNvGrpSpPr/>
          <p:nvPr/>
        </p:nvGrpSpPr>
        <p:grpSpPr>
          <a:xfrm>
            <a:off x="1582525" y="1975256"/>
            <a:ext cx="3823375" cy="2365082"/>
            <a:chOff x="1582525" y="1975256"/>
            <a:chExt cx="3823375" cy="2365082"/>
          </a:xfrm>
        </p:grpSpPr>
        <p:cxnSp>
          <p:nvCxnSpPr>
            <p:cNvPr id="255" name="Google Shape;255;p24"/>
            <p:cNvCxnSpPr/>
            <p:nvPr/>
          </p:nvCxnSpPr>
          <p:spPr>
            <a:xfrm rot="10800000">
              <a:off x="2040500" y="2274238"/>
              <a:ext cx="3365400" cy="2066100"/>
            </a:xfrm>
            <a:prstGeom prst="straightConnector1">
              <a:avLst/>
            </a:prstGeom>
            <a:noFill/>
            <a:ln cap="flat" cmpd="sng" w="19050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grpSp>
          <p:nvGrpSpPr>
            <p:cNvPr id="256" name="Google Shape;256;p24"/>
            <p:cNvGrpSpPr/>
            <p:nvPr/>
          </p:nvGrpSpPr>
          <p:grpSpPr>
            <a:xfrm>
              <a:off x="1582525" y="1975256"/>
              <a:ext cx="1247953" cy="1311833"/>
              <a:chOff x="1582525" y="1975256"/>
              <a:chExt cx="1247953" cy="1311833"/>
            </a:xfrm>
          </p:grpSpPr>
          <p:sp>
            <p:nvSpPr>
              <p:cNvPr id="251" name="Google Shape;251;p24"/>
              <p:cNvSpPr/>
              <p:nvPr/>
            </p:nvSpPr>
            <p:spPr>
              <a:xfrm rot="-1221627">
                <a:off x="2354193" y="3122541"/>
                <a:ext cx="143997" cy="143997"/>
              </a:xfrm>
              <a:prstGeom prst="ellipse">
                <a:avLst/>
              </a:prstGeom>
              <a:solidFill>
                <a:srgbClr val="EA9999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257" name="Google Shape;257;p24"/>
              <p:cNvCxnSpPr>
                <a:stCxn id="251" idx="7"/>
                <a:endCxn id="258" idx="1"/>
              </p:cNvCxnSpPr>
              <p:nvPr/>
            </p:nvCxnSpPr>
            <p:spPr>
              <a:xfrm flipH="1" rot="10800000">
                <a:off x="2456208" y="2736096"/>
                <a:ext cx="250500" cy="393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triangle"/>
              </a:ln>
            </p:spPr>
          </p:cxnSp>
          <p:sp>
            <p:nvSpPr>
              <p:cNvPr id="258" name="Google Shape;258;p24"/>
              <p:cNvSpPr/>
              <p:nvPr/>
            </p:nvSpPr>
            <p:spPr>
              <a:xfrm rot="-5767697">
                <a:off x="2679919" y="2608749"/>
                <a:ext cx="143319" cy="143319"/>
              </a:xfrm>
              <a:prstGeom prst="ellipse">
                <a:avLst/>
              </a:prstGeom>
              <a:solidFill>
                <a:srgbClr val="B6D7A8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pic>
            <p:nvPicPr>
              <p:cNvPr id="259" name="Google Shape;259;p24"/>
              <p:cNvPicPr preferRelativeResize="0"/>
              <p:nvPr/>
            </p:nvPicPr>
            <p:blipFill>
              <a:blip r:embed="rId6">
                <a:alphaModFix/>
              </a:blip>
              <a:stretch>
                <a:fillRect/>
              </a:stretch>
            </p:blipFill>
            <p:spPr>
              <a:xfrm>
                <a:off x="1582525" y="1975256"/>
                <a:ext cx="295129" cy="270851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60" name="Google Shape;260;p24"/>
              <p:cNvPicPr preferRelativeResize="0"/>
              <p:nvPr/>
            </p:nvPicPr>
            <p:blipFill rotWithShape="1">
              <a:blip r:embed="rId7">
                <a:alphaModFix/>
              </a:blip>
              <a:srcRect b="32046" l="17829" r="76860" t="0"/>
              <a:stretch/>
            </p:blipFill>
            <p:spPr>
              <a:xfrm>
                <a:off x="2508400" y="2188188"/>
                <a:ext cx="272200" cy="4223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61" name="Google Shape;261;p24"/>
              <p:cNvPicPr preferRelativeResize="0"/>
              <p:nvPr/>
            </p:nvPicPr>
            <p:blipFill rotWithShape="1">
              <a:blip r:embed="rId5">
                <a:alphaModFix/>
              </a:blip>
              <a:srcRect b="46966" l="86161" r="10413" t="29177"/>
              <a:stretch/>
            </p:blipFill>
            <p:spPr>
              <a:xfrm>
                <a:off x="2040587" y="2979950"/>
                <a:ext cx="238123" cy="2286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sp>
        <p:nvSpPr>
          <p:cNvPr id="262" name="Google Shape;262;p24"/>
          <p:cNvSpPr txBox="1"/>
          <p:nvPr/>
        </p:nvSpPr>
        <p:spPr>
          <a:xfrm>
            <a:off x="5851975" y="3357575"/>
            <a:ext cx="27804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Assumptions</a:t>
            </a:r>
            <a:endParaRPr b="1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Log-loss + simple model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Optimal solution for x</a:t>
            </a:r>
            <a:r>
              <a:rPr lang="en">
                <a:latin typeface="Comic Sans MS"/>
                <a:ea typeface="Comic Sans MS"/>
                <a:cs typeface="Comic Sans MS"/>
                <a:sym typeface="Comic Sans MS"/>
              </a:rPr>
              <a:t>’’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D is a bound for the “diameter” of dataset (l2)</a:t>
            </a:r>
            <a:endParaRPr/>
          </a:p>
        </p:txBody>
      </p:sp>
      <p:pic>
        <p:nvPicPr>
          <p:cNvPr id="263" name="Google Shape;263;p2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074124" y="2288350"/>
            <a:ext cx="3758177" cy="789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" name="Google Shape;264;p24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074129" y="1359850"/>
            <a:ext cx="1234364" cy="261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</a:t>
            </a:r>
            <a:r>
              <a:rPr lang="en"/>
              <a:t>xperimental results</a:t>
            </a:r>
            <a:endParaRPr/>
          </a:p>
        </p:txBody>
      </p:sp>
      <p:sp>
        <p:nvSpPr>
          <p:cNvPr id="270" name="Google Shape;270;p25"/>
          <p:cNvSpPr txBox="1"/>
          <p:nvPr>
            <p:ph idx="1" type="body"/>
          </p:nvPr>
        </p:nvSpPr>
        <p:spPr>
          <a:xfrm>
            <a:off x="311700" y="1152475"/>
            <a:ext cx="4260300" cy="193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Real World Datasets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German Credit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Data Correction Shift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Small Business Administration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Temporal Shifts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Portuguese Student Performance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Geospatial Shift</a:t>
            </a:r>
            <a:endParaRPr/>
          </a:p>
        </p:txBody>
      </p:sp>
      <p:sp>
        <p:nvSpPr>
          <p:cNvPr id="271" name="Google Shape;271;p25"/>
          <p:cNvSpPr txBox="1"/>
          <p:nvPr>
            <p:ph idx="1" type="body"/>
          </p:nvPr>
        </p:nvSpPr>
        <p:spPr>
          <a:xfrm>
            <a:off x="4572000" y="1152475"/>
            <a:ext cx="4260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10000"/>
          </a:bodyPr>
          <a:lstStyle/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en"/>
              <a:t>Models</a:t>
            </a:r>
            <a:endParaRPr/>
          </a:p>
          <a:p>
            <a:pPr indent="-304165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en"/>
              <a:t>LR</a:t>
            </a:r>
            <a:endParaRPr/>
          </a:p>
          <a:p>
            <a:pPr indent="-304165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en"/>
              <a:t>SVM</a:t>
            </a:r>
            <a:endParaRPr/>
          </a:p>
          <a:p>
            <a:pPr indent="-304165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en"/>
              <a:t>3 Layer Deep NN</a:t>
            </a:r>
            <a:endParaRPr/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en"/>
              <a:t>Cost (Distance) Functions</a:t>
            </a:r>
            <a:endParaRPr/>
          </a:p>
          <a:p>
            <a:pPr indent="-304165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en"/>
              <a:t>L1</a:t>
            </a:r>
            <a:endParaRPr/>
          </a:p>
          <a:p>
            <a:pPr indent="-304165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en"/>
              <a:t>Pairwise Feature Comparison (PFC)</a:t>
            </a:r>
            <a:endParaRPr/>
          </a:p>
          <a:p>
            <a:pPr indent="-304164" lvl="2" marL="1371600" rtl="0" algn="l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en"/>
              <a:t>Bradley Terry Comparison to parametrize p(i,j) = probability that feature i is less actionable than feature j</a:t>
            </a:r>
            <a:endParaRPr/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en"/>
              <a:t>Metrics:</a:t>
            </a:r>
            <a:endParaRPr/>
          </a:p>
          <a:p>
            <a:pPr indent="-304165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en"/>
              <a:t>Cost</a:t>
            </a:r>
            <a:endParaRPr/>
          </a:p>
          <a:p>
            <a:pPr indent="-304164" lvl="2" marL="1371600" rtl="0" algn="l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en"/>
              <a:t>How close is our counterfactual?</a:t>
            </a:r>
            <a:endParaRPr/>
          </a:p>
          <a:p>
            <a:pPr indent="-304165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en"/>
              <a:t>Validity</a:t>
            </a:r>
            <a:endParaRPr/>
          </a:p>
          <a:p>
            <a:pPr indent="-304164" lvl="2" marL="1371600" rtl="0" algn="l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en"/>
              <a:t>When undertaking recourse, (after a model shift) does it actually work?</a:t>
            </a:r>
            <a:endParaRPr/>
          </a:p>
        </p:txBody>
      </p:sp>
      <p:sp>
        <p:nvSpPr>
          <p:cNvPr id="272" name="Google Shape;272;p25"/>
          <p:cNvSpPr txBox="1"/>
          <p:nvPr/>
        </p:nvSpPr>
        <p:spPr>
          <a:xfrm>
            <a:off x="311700" y="3217725"/>
            <a:ext cx="4225500" cy="14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-"/>
            </a:pPr>
            <a:r>
              <a:rPr lang="en" sz="1800">
                <a:solidFill>
                  <a:schemeClr val="dk2"/>
                </a:solidFill>
              </a:rPr>
              <a:t>Synthetic Datasets</a:t>
            </a:r>
            <a:endParaRPr sz="1800">
              <a:solidFill>
                <a:schemeClr val="dk2"/>
              </a:solidFill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-"/>
            </a:pPr>
            <a:r>
              <a:rPr lang="en">
                <a:solidFill>
                  <a:schemeClr val="dk2"/>
                </a:solidFill>
              </a:rPr>
              <a:t>2 Gaussians</a:t>
            </a:r>
            <a:endParaRPr>
              <a:solidFill>
                <a:schemeClr val="dk2"/>
              </a:solidFill>
            </a:endParaRPr>
          </a:p>
          <a:p>
            <a:pPr indent="-3175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-"/>
            </a:pPr>
            <a:r>
              <a:rPr lang="en">
                <a:solidFill>
                  <a:schemeClr val="dk2"/>
                </a:solidFill>
              </a:rPr>
              <a:t>Mean Shift</a:t>
            </a:r>
            <a:endParaRPr>
              <a:solidFill>
                <a:schemeClr val="dk2"/>
              </a:solidFill>
            </a:endParaRPr>
          </a:p>
          <a:p>
            <a:pPr indent="-3175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-"/>
            </a:pPr>
            <a:r>
              <a:rPr lang="en">
                <a:solidFill>
                  <a:schemeClr val="dk2"/>
                </a:solidFill>
              </a:rPr>
              <a:t>Variance Shift</a:t>
            </a:r>
            <a:endParaRPr>
              <a:solidFill>
                <a:schemeClr val="dk2"/>
              </a:solidFill>
            </a:endParaRPr>
          </a:p>
          <a:p>
            <a:pPr indent="-3175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-"/>
            </a:pPr>
            <a:r>
              <a:rPr lang="en">
                <a:solidFill>
                  <a:schemeClr val="dk2"/>
                </a:solidFill>
              </a:rPr>
              <a:t>Mean &amp; Variance Shift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1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1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1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1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1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1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>
                                            <p:txEl>
                                              <p:pRg end="12" st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1">
                                            <p:txEl>
                                              <p:pRg end="12" st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Experimental Results: Logistic Regression</a:t>
            </a:r>
            <a:endParaRPr/>
          </a:p>
        </p:txBody>
      </p:sp>
      <p:pic>
        <p:nvPicPr>
          <p:cNvPr id="278" name="Google Shape;278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4213" y="1071850"/>
            <a:ext cx="7755575" cy="299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9" name="Google Shape;279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76500" y="1211850"/>
            <a:ext cx="4502401" cy="285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0" name="Google Shape;280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204200" y="1367752"/>
            <a:ext cx="4375601" cy="27039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\arg\min_{x'}\max_\lambda \lambda(f_w(x')-y')^2 + d(x_i, x')" id="281" name="Google Shape;281;p2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670750" y="4348725"/>
            <a:ext cx="4249725" cy="504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2" name="Google Shape;282;p2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96400" y="4240487"/>
            <a:ext cx="4375599" cy="7209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Experimental Results: Deep NN</a:t>
            </a:r>
            <a:endParaRPr/>
          </a:p>
        </p:txBody>
      </p:sp>
      <p:pic>
        <p:nvPicPr>
          <p:cNvPr id="288" name="Google Shape;288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1425" y="1365326"/>
            <a:ext cx="7901150" cy="2412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9" name="Google Shape;289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42476" y="1509150"/>
            <a:ext cx="4577750" cy="23250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90" name="Google Shape;290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137525" y="1629725"/>
            <a:ext cx="4577750" cy="2265273"/>
          </a:xfrm>
          <a:prstGeom prst="rect">
            <a:avLst/>
          </a:prstGeom>
          <a:noFill/>
          <a:ln>
            <a:noFill/>
          </a:ln>
        </p:spPr>
      </p:pic>
      <p:sp>
        <p:nvSpPr>
          <p:cNvPr id="291" name="Google Shape;291;p27"/>
          <p:cNvSpPr txBox="1"/>
          <p:nvPr/>
        </p:nvSpPr>
        <p:spPr>
          <a:xfrm>
            <a:off x="4042475" y="1017725"/>
            <a:ext cx="4487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92" name="Google Shape;292;p27"/>
          <p:cNvPicPr preferRelativeResize="0"/>
          <p:nvPr/>
        </p:nvPicPr>
        <p:blipFill rotWithShape="1">
          <a:blip r:embed="rId6">
            <a:alphaModFix/>
          </a:blip>
          <a:srcRect b="78819" l="0" r="0" t="9688"/>
          <a:stretch/>
        </p:blipFill>
        <p:spPr>
          <a:xfrm>
            <a:off x="3954675" y="1036163"/>
            <a:ext cx="4375599" cy="310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Takeaways</a:t>
            </a:r>
            <a:endParaRPr/>
          </a:p>
        </p:txBody>
      </p:sp>
      <p:sp>
        <p:nvSpPr>
          <p:cNvPr id="298" name="Google Shape;298;p2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Cost increases with robust recourse in general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The authors bound this!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Linear approximations to complex models harms M1 validity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Robustness can actually helps!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We can optimize for M1 validity by making our loss function more complex</a:t>
            </a:r>
            <a:endParaRPr/>
          </a:p>
        </p:txBody>
      </p:sp>
      <p:pic>
        <p:nvPicPr>
          <p:cNvPr descr="\arg \min_{x''} \max_{\delta} \max_{\lambda} \lambda \ell(M(x''), 1)+c(x, x'')" id="299" name="Google Shape;299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43414" y="2772350"/>
            <a:ext cx="5457170" cy="572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Experimental Results: Shift and Validity</a:t>
            </a:r>
            <a:endParaRPr/>
          </a:p>
        </p:txBody>
      </p:sp>
      <p:pic>
        <p:nvPicPr>
          <p:cNvPr id="305" name="Google Shape;305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85400" y="1073450"/>
            <a:ext cx="7173198" cy="3886649"/>
          </a:xfrm>
          <a:prstGeom prst="rect">
            <a:avLst/>
          </a:prstGeom>
          <a:noFill/>
          <a:ln>
            <a:noFill/>
          </a:ln>
        </p:spPr>
      </p:pic>
      <p:sp>
        <p:nvSpPr>
          <p:cNvPr id="306" name="Google Shape;306;p29"/>
          <p:cNvSpPr txBox="1"/>
          <p:nvPr/>
        </p:nvSpPr>
        <p:spPr>
          <a:xfrm>
            <a:off x="440100" y="1710400"/>
            <a:ext cx="499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L1:</a:t>
            </a:r>
            <a:endParaRPr/>
          </a:p>
        </p:txBody>
      </p:sp>
      <p:sp>
        <p:nvSpPr>
          <p:cNvPr id="307" name="Google Shape;307;p29"/>
          <p:cNvSpPr txBox="1"/>
          <p:nvPr/>
        </p:nvSpPr>
        <p:spPr>
          <a:xfrm>
            <a:off x="257225" y="3795225"/>
            <a:ext cx="597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PFC: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Conclusions</a:t>
            </a:r>
            <a:endParaRPr/>
          </a:p>
        </p:txBody>
      </p:sp>
      <p:sp>
        <p:nvSpPr>
          <p:cNvPr id="313" name="Google Shape;313;p3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-34734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en" sz="2200"/>
              <a:t>Novel minimax objective and optimization strategy</a:t>
            </a:r>
            <a:endParaRPr sz="22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  <a:p>
            <a:pPr indent="-347345" lvl="0" marL="457200" rtl="0" algn="l">
              <a:spcBef>
                <a:spcPts val="1200"/>
              </a:spcBef>
              <a:spcAft>
                <a:spcPts val="0"/>
              </a:spcAft>
              <a:buSzPct val="100000"/>
              <a:buChar char="-"/>
            </a:pPr>
            <a:r>
              <a:rPr lang="en" sz="2200"/>
              <a:t>Bounds on error for non-robust counterfactuals under data shifts</a:t>
            </a:r>
            <a:endParaRPr sz="22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  <a:p>
            <a:pPr indent="-347345" lvl="0" marL="457200" rtl="0" algn="l">
              <a:spcBef>
                <a:spcPts val="1200"/>
              </a:spcBef>
              <a:spcAft>
                <a:spcPts val="0"/>
              </a:spcAft>
              <a:buSzPct val="100000"/>
              <a:buChar char="-"/>
            </a:pPr>
            <a:r>
              <a:rPr lang="en" sz="2200"/>
              <a:t>Bounds on cost of robust optimization</a:t>
            </a:r>
            <a:endParaRPr sz="22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  <a:p>
            <a:pPr indent="-347345" lvl="0" marL="457200" rtl="0" algn="l">
              <a:spcBef>
                <a:spcPts val="1200"/>
              </a:spcBef>
              <a:spcAft>
                <a:spcPts val="0"/>
              </a:spcAft>
              <a:buSzPct val="100000"/>
              <a:buChar char="-"/>
            </a:pPr>
            <a:r>
              <a:rPr lang="en" sz="2200"/>
              <a:t>Empirical results in both real world and synthetic scenarios validating method</a:t>
            </a:r>
            <a:endParaRPr sz="22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3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Questions/Discussion</a:t>
            </a:r>
            <a:endParaRPr/>
          </a:p>
        </p:txBody>
      </p:sp>
      <p:sp>
        <p:nvSpPr>
          <p:cNvPr id="319" name="Google Shape;319;p3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Do you think this problem should be worked on more from the CS/ML side or more from the policy side?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Do you think other types of explanations (that are not recourse motivated) need to be similarly robust?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What happens if model architecture/training dynamics change?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What incentive is there for companies/data controllers to implement this?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Motivation</a:t>
            </a:r>
            <a:endParaRPr/>
          </a:p>
        </p:txBody>
      </p:sp>
      <p:sp>
        <p:nvSpPr>
          <p:cNvPr id="61" name="Google Shape;61;p14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Algorithmic Recourse</a:t>
            </a:r>
            <a:endParaRPr sz="1800"/>
          </a:p>
          <a:p>
            <a:pPr indent="-330200" lvl="0" marL="457200" rtl="0" algn="l">
              <a:spcBef>
                <a:spcPts val="1200"/>
              </a:spcBef>
              <a:spcAft>
                <a:spcPts val="0"/>
              </a:spcAft>
              <a:buSzPts val="1600"/>
              <a:buChar char="-"/>
            </a:pPr>
            <a:r>
              <a:rPr lang="en" sz="1600"/>
              <a:t>ML</a:t>
            </a:r>
            <a:r>
              <a:rPr lang="en" sz="1600"/>
              <a:t> models are deployed in high stakes scenarios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" sz="1600"/>
              <a:t>If you </a:t>
            </a:r>
            <a:r>
              <a:rPr lang="en" sz="1600"/>
              <a:t>receive</a:t>
            </a:r>
            <a:r>
              <a:rPr lang="en" sz="1600"/>
              <a:t> an unfavorable outcome as a result of a prediction, how can you reverse it?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" sz="1600"/>
              <a:t>Ex: A bank might tell you to increase your salary by $10,000</a:t>
            </a:r>
            <a:endParaRPr sz="1600"/>
          </a:p>
        </p:txBody>
      </p:sp>
      <p:sp>
        <p:nvSpPr>
          <p:cNvPr id="62" name="Google Shape;62;p14"/>
          <p:cNvSpPr txBox="1"/>
          <p:nvPr>
            <p:ph idx="2" type="body"/>
          </p:nvPr>
        </p:nvSpPr>
        <p:spPr>
          <a:xfrm>
            <a:off x="4726450" y="1152475"/>
            <a:ext cx="41058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/>
              <a:t>Model Updates</a:t>
            </a:r>
            <a:endParaRPr sz="2100"/>
          </a:p>
          <a:p>
            <a:pPr indent="-330200" lvl="0" marL="457200" rtl="0" algn="l">
              <a:spcBef>
                <a:spcPts val="1200"/>
              </a:spcBef>
              <a:spcAft>
                <a:spcPts val="0"/>
              </a:spcAft>
              <a:buSzPts val="1600"/>
              <a:buChar char="-"/>
            </a:pPr>
            <a:r>
              <a:rPr lang="en" sz="1600"/>
              <a:t>In practice, data collectors are (hopefully) frequently updating their datasets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" sz="1600"/>
              <a:t>Models are </a:t>
            </a:r>
            <a:r>
              <a:rPr lang="en" sz="1600"/>
              <a:t>updated</a:t>
            </a:r>
            <a:r>
              <a:rPr lang="en" sz="1600"/>
              <a:t> to reflect dataset changes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" sz="1600"/>
              <a:t>Current algorithms to generate </a:t>
            </a:r>
            <a:r>
              <a:rPr lang="en" sz="1600"/>
              <a:t>counterfactuals assume models are static</a:t>
            </a:r>
            <a:endParaRPr sz="16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Motivation: An Example</a:t>
            </a:r>
            <a:endParaRPr/>
          </a:p>
        </p:txBody>
      </p:sp>
      <p:pic>
        <p:nvPicPr>
          <p:cNvPr id="68" name="Google Shape;68;p15"/>
          <p:cNvPicPr preferRelativeResize="0"/>
          <p:nvPr/>
        </p:nvPicPr>
        <p:blipFill rotWithShape="1">
          <a:blip r:embed="rId3">
            <a:alphaModFix/>
          </a:blip>
          <a:srcRect b="823" l="0" r="0" t="0"/>
          <a:stretch/>
        </p:blipFill>
        <p:spPr>
          <a:xfrm>
            <a:off x="1285600" y="2898393"/>
            <a:ext cx="1809096" cy="1670486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5"/>
          <p:cNvPicPr preferRelativeResize="0"/>
          <p:nvPr/>
        </p:nvPicPr>
        <p:blipFill rotWithShape="1">
          <a:blip r:embed="rId4">
            <a:alphaModFix/>
          </a:blip>
          <a:srcRect b="438" l="0" r="0" t="0"/>
          <a:stretch/>
        </p:blipFill>
        <p:spPr>
          <a:xfrm>
            <a:off x="1285611" y="1152479"/>
            <a:ext cx="1809096" cy="1670486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5"/>
          <p:cNvPicPr preferRelativeResize="0"/>
          <p:nvPr/>
        </p:nvPicPr>
        <p:blipFill rotWithShape="1">
          <a:blip r:embed="rId5">
            <a:alphaModFix/>
          </a:blip>
          <a:srcRect b="823" l="0" r="0" t="0"/>
          <a:stretch/>
        </p:blipFill>
        <p:spPr>
          <a:xfrm>
            <a:off x="3707953" y="2185928"/>
            <a:ext cx="1809096" cy="1670486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5"/>
          <p:cNvPicPr preferRelativeResize="0"/>
          <p:nvPr/>
        </p:nvPicPr>
        <p:blipFill rotWithShape="1">
          <a:blip r:embed="rId4">
            <a:alphaModFix amt="55000"/>
          </a:blip>
          <a:srcRect b="438" l="0" r="0" t="0"/>
          <a:stretch/>
        </p:blipFill>
        <p:spPr>
          <a:xfrm>
            <a:off x="3707954" y="2185929"/>
            <a:ext cx="1809096" cy="1670486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5"/>
          <p:cNvSpPr txBox="1"/>
          <p:nvPr/>
        </p:nvSpPr>
        <p:spPr>
          <a:xfrm>
            <a:off x="286300" y="1755050"/>
            <a:ext cx="9993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Model trained on data</a:t>
            </a:r>
            <a:r>
              <a:rPr baseline="-25000" lang="en"/>
              <a:t>1</a:t>
            </a:r>
            <a:endParaRPr baseline="-25000"/>
          </a:p>
        </p:txBody>
      </p:sp>
      <p:sp>
        <p:nvSpPr>
          <p:cNvPr id="73" name="Google Shape;73;p15"/>
          <p:cNvSpPr txBox="1"/>
          <p:nvPr/>
        </p:nvSpPr>
        <p:spPr>
          <a:xfrm>
            <a:off x="311700" y="3240825"/>
            <a:ext cx="9993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Model trained on data</a:t>
            </a:r>
            <a:r>
              <a:rPr baseline="-25000" lang="en">
                <a:solidFill>
                  <a:schemeClr val="dk1"/>
                </a:solidFill>
              </a:rPr>
              <a:t>2</a:t>
            </a:r>
            <a:endParaRPr/>
          </a:p>
        </p:txBody>
      </p:sp>
      <p:sp>
        <p:nvSpPr>
          <p:cNvPr id="74" name="Google Shape;74;p15"/>
          <p:cNvSpPr/>
          <p:nvPr/>
        </p:nvSpPr>
        <p:spPr>
          <a:xfrm>
            <a:off x="2011350" y="1481375"/>
            <a:ext cx="87000" cy="87000"/>
          </a:xfrm>
          <a:prstGeom prst="ellipse">
            <a:avLst/>
          </a:prstGeom>
          <a:solidFill>
            <a:srgbClr val="351C7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" name="Google Shape;75;p15"/>
          <p:cNvSpPr/>
          <p:nvPr/>
        </p:nvSpPr>
        <p:spPr>
          <a:xfrm>
            <a:off x="2011350" y="3227288"/>
            <a:ext cx="87000" cy="87000"/>
          </a:xfrm>
          <a:prstGeom prst="ellipse">
            <a:avLst/>
          </a:prstGeom>
          <a:solidFill>
            <a:srgbClr val="351C7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Google Shape;76;p15"/>
          <p:cNvSpPr/>
          <p:nvPr/>
        </p:nvSpPr>
        <p:spPr>
          <a:xfrm>
            <a:off x="4433700" y="2514825"/>
            <a:ext cx="87000" cy="87000"/>
          </a:xfrm>
          <a:prstGeom prst="ellipse">
            <a:avLst/>
          </a:prstGeom>
          <a:solidFill>
            <a:srgbClr val="351C7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" name="Google Shape;77;p15"/>
          <p:cNvSpPr txBox="1"/>
          <p:nvPr/>
        </p:nvSpPr>
        <p:spPr>
          <a:xfrm>
            <a:off x="4135650" y="1694225"/>
            <a:ext cx="1338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Overlaid</a:t>
            </a:r>
            <a:endParaRPr/>
          </a:p>
        </p:txBody>
      </p:sp>
      <p:cxnSp>
        <p:nvCxnSpPr>
          <p:cNvPr id="78" name="Google Shape;78;p15"/>
          <p:cNvCxnSpPr/>
          <p:nvPr/>
        </p:nvCxnSpPr>
        <p:spPr>
          <a:xfrm flipH="1">
            <a:off x="1935216" y="1546959"/>
            <a:ext cx="86700" cy="603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79" name="Google Shape;79;p15"/>
          <p:cNvSpPr/>
          <p:nvPr/>
        </p:nvSpPr>
        <p:spPr>
          <a:xfrm rot="337055">
            <a:off x="1922597" y="1585352"/>
            <a:ext cx="36777" cy="40419"/>
          </a:xfrm>
          <a:prstGeom prst="rtTriangle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80" name="Google Shape;80;p15"/>
          <p:cNvCxnSpPr/>
          <p:nvPr/>
        </p:nvCxnSpPr>
        <p:spPr>
          <a:xfrm flipH="1">
            <a:off x="4357441" y="2571759"/>
            <a:ext cx="86700" cy="603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81" name="Google Shape;81;p15"/>
          <p:cNvSpPr/>
          <p:nvPr/>
        </p:nvSpPr>
        <p:spPr>
          <a:xfrm rot="337055">
            <a:off x="4344822" y="2610152"/>
            <a:ext cx="36777" cy="40419"/>
          </a:xfrm>
          <a:prstGeom prst="rtTriangle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5"/>
          <p:cNvSpPr txBox="1"/>
          <p:nvPr/>
        </p:nvSpPr>
        <p:spPr>
          <a:xfrm>
            <a:off x="6130300" y="1972250"/>
            <a:ext cx="2389200" cy="14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Original suggested recourse for the datapoint no longer crosses the decision boundary when the model is updated/retrained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Summary of Contributions </a:t>
            </a:r>
            <a:endParaRPr/>
          </a:p>
        </p:txBody>
      </p:sp>
      <p:sp>
        <p:nvSpPr>
          <p:cNvPr id="88" name="Google Shape;88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Outline model + data shifts that people should consider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Temporal shift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Geospatial shift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Data correction shift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Propose a method for finding RObust Algorithmic Recourse (ROAR)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Introduces a novel minimax objective that can be used to construct robust actionable recourses while minimizing the recourse costs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Theoretical analysis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How bad are regular counterfactuals under model shifts?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How much does the proposed method increase the cost of recourses when compared to normal CFs?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Experimental analysis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Related work </a:t>
            </a:r>
            <a:endParaRPr/>
          </a:p>
        </p:txBody>
      </p:sp>
      <p:sp>
        <p:nvSpPr>
          <p:cNvPr id="94" name="Google Shape;94;p17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Algorithmic recourse</a:t>
            </a:r>
            <a:endParaRPr/>
          </a:p>
          <a:p>
            <a:pPr indent="-317500" lvl="0" marL="457200" rtl="0" algn="l">
              <a:spcBef>
                <a:spcPts val="120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[Can i still trust you?: Understanding the impact of distribution shifts on algorithmic recourses]: recourses generated by state-of-the-art algorithms are </a:t>
            </a:r>
            <a:r>
              <a:rPr b="1" lang="en"/>
              <a:t>readily invalidated due to model shifts</a:t>
            </a:r>
            <a:r>
              <a:rPr lang="en"/>
              <a:t> resulting from different kinds of dataset shifts</a:t>
            </a:r>
            <a:endParaRPr/>
          </a:p>
        </p:txBody>
      </p:sp>
      <p:sp>
        <p:nvSpPr>
          <p:cNvPr id="95" name="Google Shape;95;p17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Adversarial Training</a:t>
            </a:r>
            <a:endParaRPr/>
          </a:p>
          <a:p>
            <a:pPr indent="-317500" lvl="0" marL="457200" rtl="0" algn="l">
              <a:spcBef>
                <a:spcPts val="120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Optimizes a </a:t>
            </a:r>
            <a:r>
              <a:rPr b="1" lang="en"/>
              <a:t>minimax objective</a:t>
            </a:r>
            <a:r>
              <a:rPr lang="en"/>
              <a:t> that captures the worst-case loss over a given set of perturbations to the input data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At each gradient step, </a:t>
            </a:r>
            <a:r>
              <a:rPr b="1" lang="en"/>
              <a:t>computes the gradient at worst-case perturbation</a:t>
            </a:r>
            <a:endParaRPr b="1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Recent work explores the construction of other kinds of explanations (feature attribution and rule based explanations) that are robust to </a:t>
            </a:r>
            <a:r>
              <a:rPr i="1" lang="en"/>
              <a:t>dataset</a:t>
            </a:r>
            <a:r>
              <a:rPr lang="en"/>
              <a:t> shifts</a:t>
            </a:r>
            <a:endParaRPr/>
          </a:p>
        </p:txBody>
      </p:sp>
      <p:pic>
        <p:nvPicPr>
          <p:cNvPr id="96" name="Google Shape;9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0188" y="1971400"/>
            <a:ext cx="3353675" cy="1003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9550" y="1669425"/>
            <a:ext cx="5199639" cy="919269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8"/>
          <p:cNvSpPr/>
          <p:nvPr/>
        </p:nvSpPr>
        <p:spPr>
          <a:xfrm>
            <a:off x="5656100" y="1277175"/>
            <a:ext cx="2954100" cy="2763000"/>
          </a:xfrm>
          <a:prstGeom prst="rect">
            <a:avLst/>
          </a:prstGeom>
          <a:solidFill>
            <a:srgbClr val="81CDFF">
              <a:alpha val="408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Background: Recourse/Counterfactuals</a:t>
            </a:r>
            <a:endParaRPr/>
          </a:p>
        </p:txBody>
      </p:sp>
      <p:pic>
        <p:nvPicPr>
          <p:cNvPr id="104" name="Google Shape;104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9550" y="3333983"/>
            <a:ext cx="4912367" cy="890542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8"/>
          <p:cNvSpPr txBox="1"/>
          <p:nvPr/>
        </p:nvSpPr>
        <p:spPr>
          <a:xfrm>
            <a:off x="5817425" y="1329300"/>
            <a:ext cx="2684700" cy="255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Notation Notes: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i="1" lang="en">
                <a:latin typeface="Times New Roman"/>
                <a:ea typeface="Times New Roman"/>
                <a:cs typeface="Times New Roman"/>
                <a:sym typeface="Times New Roman"/>
              </a:rPr>
              <a:t>x</a:t>
            </a:r>
            <a:r>
              <a:rPr lang="en"/>
              <a:t>:</a:t>
            </a:r>
            <a:r>
              <a:rPr lang="en"/>
              <a:t> specific data point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i="1" lang="en">
                <a:latin typeface="Times New Roman"/>
                <a:ea typeface="Times New Roman"/>
                <a:cs typeface="Times New Roman"/>
                <a:sym typeface="Times New Roman"/>
              </a:rPr>
              <a:t>x</a:t>
            </a: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’</a:t>
            </a:r>
            <a:r>
              <a:rPr lang="en"/>
              <a:t>: counterfactual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i="1" lang="en">
                <a:latin typeface="Times New Roman"/>
                <a:ea typeface="Times New Roman"/>
                <a:cs typeface="Times New Roman"/>
                <a:sym typeface="Times New Roman"/>
              </a:rPr>
              <a:t>M</a:t>
            </a:r>
            <a:r>
              <a:rPr lang="en"/>
              <a:t>: model (or linear approximation of model around point x)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i="1" lang="en">
                <a:latin typeface="Times New Roman"/>
                <a:ea typeface="Times New Roman"/>
                <a:cs typeface="Times New Roman"/>
                <a:sym typeface="Times New Roman"/>
              </a:rPr>
              <a:t>C</a:t>
            </a:r>
            <a:r>
              <a:rPr lang="en"/>
              <a:t>: cost function (how hard is it to achieve the counterfactual)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i="1" lang="en">
                <a:latin typeface="Times New Roman"/>
                <a:ea typeface="Times New Roman"/>
                <a:cs typeface="Times New Roman"/>
                <a:sym typeface="Times New Roman"/>
              </a:rPr>
              <a:t>A</a:t>
            </a:r>
            <a:r>
              <a:rPr lang="en"/>
              <a:t>: actionable/possible counterfactuals</a:t>
            </a:r>
            <a:endParaRPr/>
          </a:p>
        </p:txBody>
      </p:sp>
      <p:sp>
        <p:nvSpPr>
          <p:cNvPr id="106" name="Google Shape;106;p18"/>
          <p:cNvSpPr txBox="1"/>
          <p:nvPr/>
        </p:nvSpPr>
        <p:spPr>
          <a:xfrm>
            <a:off x="443100" y="1199000"/>
            <a:ext cx="3553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Optimal CF:</a:t>
            </a:r>
            <a:endParaRPr/>
          </a:p>
        </p:txBody>
      </p:sp>
      <p:sp>
        <p:nvSpPr>
          <p:cNvPr id="107" name="Google Shape;107;p18"/>
          <p:cNvSpPr txBox="1"/>
          <p:nvPr/>
        </p:nvSpPr>
        <p:spPr>
          <a:xfrm>
            <a:off x="443100" y="2913800"/>
            <a:ext cx="4656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</a:t>
            </a:r>
            <a:r>
              <a:rPr lang="en"/>
              <a:t>nconstrained and differentiable relaxation: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Primer?</a:t>
            </a:r>
            <a:endParaRPr/>
          </a:p>
        </p:txBody>
      </p:sp>
      <p:sp>
        <p:nvSpPr>
          <p:cNvPr id="113" name="Google Shape;113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19"/>
          <p:cNvSpPr/>
          <p:nvPr/>
        </p:nvSpPr>
        <p:spPr>
          <a:xfrm>
            <a:off x="537600" y="1152475"/>
            <a:ext cx="2494800" cy="3416400"/>
          </a:xfrm>
          <a:prstGeom prst="rect">
            <a:avLst/>
          </a:prstGeom>
          <a:solidFill>
            <a:srgbClr val="81CDFF">
              <a:alpha val="408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15" name="Google Shape;115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71188" y="1288713"/>
            <a:ext cx="1427618" cy="12830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9"/>
          <p:cNvPicPr preferRelativeResize="0"/>
          <p:nvPr/>
        </p:nvPicPr>
        <p:blipFill rotWithShape="1">
          <a:blip r:embed="rId4">
            <a:alphaModFix/>
          </a:blip>
          <a:srcRect b="0" l="3047" r="6520" t="0"/>
          <a:stretch/>
        </p:blipFill>
        <p:spPr>
          <a:xfrm>
            <a:off x="1071199" y="2942300"/>
            <a:ext cx="1427600" cy="1332375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19"/>
          <p:cNvSpPr/>
          <p:nvPr/>
        </p:nvSpPr>
        <p:spPr>
          <a:xfrm>
            <a:off x="3437025" y="1152475"/>
            <a:ext cx="2494800" cy="3416400"/>
          </a:xfrm>
          <a:prstGeom prst="rect">
            <a:avLst/>
          </a:prstGeom>
          <a:solidFill>
            <a:srgbClr val="81CDFF">
              <a:alpha val="408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18" name="Google Shape;118;p19"/>
          <p:cNvCxnSpPr>
            <a:stCxn id="115" idx="2"/>
            <a:endCxn id="116" idx="0"/>
          </p:cNvCxnSpPr>
          <p:nvPr/>
        </p:nvCxnSpPr>
        <p:spPr>
          <a:xfrm>
            <a:off x="1784997" y="2571774"/>
            <a:ext cx="0" cy="370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19" name="Google Shape;119;p19"/>
          <p:cNvSpPr txBox="1"/>
          <p:nvPr/>
        </p:nvSpPr>
        <p:spPr>
          <a:xfrm>
            <a:off x="3970575" y="1288700"/>
            <a:ext cx="1427700" cy="1283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Model</a:t>
            </a:r>
            <a:r>
              <a:rPr baseline="-25000" lang="en"/>
              <a:t>1</a:t>
            </a:r>
            <a:r>
              <a:rPr lang="en"/>
              <a:t> parameters</a:t>
            </a:r>
            <a:endParaRPr/>
          </a:p>
        </p:txBody>
      </p:sp>
      <p:sp>
        <p:nvSpPr>
          <p:cNvPr id="120" name="Google Shape;120;p19"/>
          <p:cNvSpPr txBox="1"/>
          <p:nvPr/>
        </p:nvSpPr>
        <p:spPr>
          <a:xfrm>
            <a:off x="3970575" y="2942250"/>
            <a:ext cx="1427700" cy="1332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Model</a:t>
            </a:r>
            <a:r>
              <a:rPr baseline="-25000" lang="en"/>
              <a:t>2</a:t>
            </a:r>
            <a:r>
              <a:rPr lang="en"/>
              <a:t> parameters</a:t>
            </a:r>
            <a:endParaRPr/>
          </a:p>
        </p:txBody>
      </p:sp>
      <p:cxnSp>
        <p:nvCxnSpPr>
          <p:cNvPr id="121" name="Google Shape;121;p19"/>
          <p:cNvCxnSpPr>
            <a:stCxn id="119" idx="2"/>
            <a:endCxn id="120" idx="0"/>
          </p:cNvCxnSpPr>
          <p:nvPr/>
        </p:nvCxnSpPr>
        <p:spPr>
          <a:xfrm>
            <a:off x="4684425" y="2571800"/>
            <a:ext cx="0" cy="370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22" name="Google Shape;122;p19"/>
          <p:cNvSpPr txBox="1"/>
          <p:nvPr/>
        </p:nvSpPr>
        <p:spPr>
          <a:xfrm>
            <a:off x="6870050" y="2033075"/>
            <a:ext cx="1897800" cy="1850700"/>
          </a:xfrm>
          <a:prstGeom prst="rect">
            <a:avLst/>
          </a:prstGeom>
          <a:solidFill>
            <a:srgbClr val="FF8181">
              <a:alpha val="408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to compare these models?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(especially if they are nonlinear and high-dimensional)</a:t>
            </a:r>
            <a:endParaRPr/>
          </a:p>
        </p:txBody>
      </p:sp>
      <p:sp>
        <p:nvSpPr>
          <p:cNvPr id="123" name="Google Shape;123;p19"/>
          <p:cNvSpPr/>
          <p:nvPr/>
        </p:nvSpPr>
        <p:spPr>
          <a:xfrm rot="3771669">
            <a:off x="6152221" y="2606010"/>
            <a:ext cx="652834" cy="531028"/>
          </a:xfrm>
          <a:custGeom>
            <a:rect b="b" l="l" r="r" t="t"/>
            <a:pathLst>
              <a:path extrusionOk="0" h="29238" w="29238">
                <a:moveTo>
                  <a:pt x="29238" y="0"/>
                </a:moveTo>
                <a:cubicBezTo>
                  <a:pt x="28703" y="3387"/>
                  <a:pt x="29179" y="16937"/>
                  <a:pt x="26029" y="20324"/>
                </a:cubicBezTo>
                <a:cubicBezTo>
                  <a:pt x="22879" y="23711"/>
                  <a:pt x="14678" y="18838"/>
                  <a:pt x="10340" y="20324"/>
                </a:cubicBezTo>
                <a:cubicBezTo>
                  <a:pt x="6002" y="21810"/>
                  <a:pt x="1723" y="27752"/>
                  <a:pt x="0" y="29238"/>
                </a:cubicBezTo>
              </a:path>
            </a:pathLst>
          </a:custGeom>
          <a:noFill/>
          <a:ln cap="flat" cmpd="sng" w="19050">
            <a:solidFill>
              <a:srgbClr val="595959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24" name="Google Shape;124;p19"/>
          <p:cNvSpPr/>
          <p:nvPr/>
        </p:nvSpPr>
        <p:spPr>
          <a:xfrm rot="2890368">
            <a:off x="6065950" y="2655527"/>
            <a:ext cx="95818" cy="109446"/>
          </a:xfrm>
          <a:prstGeom prst="rtTriangle">
            <a:avLst/>
          </a:prstGeom>
          <a:solidFill>
            <a:srgbClr val="595959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25" name="Google Shape;125;p19"/>
          <p:cNvCxnSpPr>
            <a:stCxn id="114" idx="3"/>
            <a:endCxn id="117" idx="1"/>
          </p:cNvCxnSpPr>
          <p:nvPr/>
        </p:nvCxnSpPr>
        <p:spPr>
          <a:xfrm>
            <a:off x="3032400" y="2860675"/>
            <a:ext cx="4047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0"/>
          <p:cNvSpPr/>
          <p:nvPr/>
        </p:nvSpPr>
        <p:spPr>
          <a:xfrm>
            <a:off x="1643325" y="1839225"/>
            <a:ext cx="2274600" cy="759300"/>
          </a:xfrm>
          <a:prstGeom prst="roundRect">
            <a:avLst>
              <a:gd fmla="val 16667" name="adj"/>
            </a:avLst>
          </a:prstGeom>
          <a:solidFill>
            <a:srgbClr val="EA99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Perturb inputs slightly (maximize training loss)</a:t>
            </a:r>
            <a:endParaRPr/>
          </a:p>
        </p:txBody>
      </p:sp>
      <p:sp>
        <p:nvSpPr>
          <p:cNvPr id="131" name="Google Shape;131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Approach (Intuition)</a:t>
            </a:r>
            <a:endParaRPr/>
          </a:p>
        </p:txBody>
      </p:sp>
      <p:sp>
        <p:nvSpPr>
          <p:cNvPr id="132" name="Google Shape;132;p20"/>
          <p:cNvSpPr txBox="1"/>
          <p:nvPr>
            <p:ph idx="1" type="body"/>
          </p:nvPr>
        </p:nvSpPr>
        <p:spPr>
          <a:xfrm>
            <a:off x="311700" y="1152475"/>
            <a:ext cx="8520600" cy="52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Adversarial Training</a:t>
            </a:r>
            <a:endParaRPr/>
          </a:p>
        </p:txBody>
      </p:sp>
      <p:sp>
        <p:nvSpPr>
          <p:cNvPr id="133" name="Google Shape;133;p20"/>
          <p:cNvSpPr/>
          <p:nvPr/>
        </p:nvSpPr>
        <p:spPr>
          <a:xfrm>
            <a:off x="4787700" y="1839225"/>
            <a:ext cx="2274600" cy="759300"/>
          </a:xfrm>
          <a:prstGeom prst="roundRect">
            <a:avLst>
              <a:gd fmla="val 16667" name="adj"/>
            </a:avLst>
          </a:prstGeom>
          <a:solidFill>
            <a:srgbClr val="B6D7A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Gradient descent step on perturbed inputs (minimize training loss)</a:t>
            </a:r>
            <a:endParaRPr/>
          </a:p>
        </p:txBody>
      </p:sp>
      <p:sp>
        <p:nvSpPr>
          <p:cNvPr id="134" name="Google Shape;134;p20"/>
          <p:cNvSpPr txBox="1"/>
          <p:nvPr>
            <p:ph idx="1" type="body"/>
          </p:nvPr>
        </p:nvSpPr>
        <p:spPr>
          <a:xfrm>
            <a:off x="311700" y="2856404"/>
            <a:ext cx="8520600" cy="52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Robust Actional Recourse (ROAR)</a:t>
            </a:r>
            <a:endParaRPr/>
          </a:p>
        </p:txBody>
      </p:sp>
      <p:sp>
        <p:nvSpPr>
          <p:cNvPr id="135" name="Google Shape;135;p20"/>
          <p:cNvSpPr/>
          <p:nvPr/>
        </p:nvSpPr>
        <p:spPr>
          <a:xfrm>
            <a:off x="1643325" y="3553825"/>
            <a:ext cx="2274600" cy="759300"/>
          </a:xfrm>
          <a:prstGeom prst="roundRect">
            <a:avLst>
              <a:gd fmla="val 16667" name="adj"/>
            </a:avLst>
          </a:prstGeom>
          <a:solidFill>
            <a:srgbClr val="EA99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Perturb model slightly (maximize recourse loss)</a:t>
            </a:r>
            <a:endParaRPr/>
          </a:p>
        </p:txBody>
      </p:sp>
      <p:sp>
        <p:nvSpPr>
          <p:cNvPr id="136" name="Google Shape;136;p20"/>
          <p:cNvSpPr/>
          <p:nvPr/>
        </p:nvSpPr>
        <p:spPr>
          <a:xfrm>
            <a:off x="4787700" y="3553825"/>
            <a:ext cx="2274600" cy="759300"/>
          </a:xfrm>
          <a:prstGeom prst="roundRect">
            <a:avLst>
              <a:gd fmla="val 16667" name="adj"/>
            </a:avLst>
          </a:prstGeom>
          <a:solidFill>
            <a:srgbClr val="B6D7A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Gradient descent step on perturbed model (minimize recourse loss)</a:t>
            </a:r>
            <a:endParaRPr/>
          </a:p>
        </p:txBody>
      </p:sp>
      <p:cxnSp>
        <p:nvCxnSpPr>
          <p:cNvPr id="137" name="Google Shape;137;p20"/>
          <p:cNvCxnSpPr>
            <a:stCxn id="130" idx="3"/>
            <a:endCxn id="133" idx="1"/>
          </p:cNvCxnSpPr>
          <p:nvPr/>
        </p:nvCxnSpPr>
        <p:spPr>
          <a:xfrm>
            <a:off x="3917925" y="2218875"/>
            <a:ext cx="8697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38" name="Google Shape;138;p20"/>
          <p:cNvCxnSpPr/>
          <p:nvPr/>
        </p:nvCxnSpPr>
        <p:spPr>
          <a:xfrm>
            <a:off x="3917925" y="3933475"/>
            <a:ext cx="8697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Approach (Intuition)</a:t>
            </a:r>
            <a:endParaRPr/>
          </a:p>
        </p:txBody>
      </p:sp>
      <p:cxnSp>
        <p:nvCxnSpPr>
          <p:cNvPr id="144" name="Google Shape;144;p21"/>
          <p:cNvCxnSpPr/>
          <p:nvPr/>
        </p:nvCxnSpPr>
        <p:spPr>
          <a:xfrm rot="10800000">
            <a:off x="2783675" y="2057875"/>
            <a:ext cx="3985500" cy="2734800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45" name="Google Shape;145;p21"/>
          <p:cNvCxnSpPr/>
          <p:nvPr/>
        </p:nvCxnSpPr>
        <p:spPr>
          <a:xfrm rot="10800000">
            <a:off x="4402275" y="1730475"/>
            <a:ext cx="1895400" cy="3152700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146" name="Google Shape;146;p21"/>
          <p:cNvCxnSpPr/>
          <p:nvPr/>
        </p:nvCxnSpPr>
        <p:spPr>
          <a:xfrm rot="10800000">
            <a:off x="3689037" y="1885225"/>
            <a:ext cx="3093000" cy="3056100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147" name="Google Shape;147;p21"/>
          <p:cNvSpPr/>
          <p:nvPr/>
        </p:nvSpPr>
        <p:spPr>
          <a:xfrm rot="-899581">
            <a:off x="2972020" y="3341395"/>
            <a:ext cx="143795" cy="143795"/>
          </a:xfrm>
          <a:prstGeom prst="ellipse">
            <a:avLst/>
          </a:prstGeom>
          <a:solidFill>
            <a:srgbClr val="EA99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48" name="Google Shape;148;p21"/>
          <p:cNvPicPr preferRelativeResize="0"/>
          <p:nvPr/>
        </p:nvPicPr>
        <p:blipFill rotWithShape="1">
          <a:blip r:embed="rId3">
            <a:alphaModFix/>
          </a:blip>
          <a:srcRect b="46966" l="86161" r="10413" t="29177"/>
          <a:stretch/>
        </p:blipFill>
        <p:spPr>
          <a:xfrm>
            <a:off x="2692962" y="3168675"/>
            <a:ext cx="238123" cy="22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21"/>
          <p:cNvPicPr preferRelativeResize="0"/>
          <p:nvPr/>
        </p:nvPicPr>
        <p:blipFill rotWithShape="1">
          <a:blip r:embed="rId3">
            <a:alphaModFix/>
          </a:blip>
          <a:srcRect b="44632" l="91504" r="4031" t="15694"/>
          <a:stretch/>
        </p:blipFill>
        <p:spPr>
          <a:xfrm>
            <a:off x="3371450" y="1989200"/>
            <a:ext cx="310376" cy="380175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21"/>
          <p:cNvSpPr/>
          <p:nvPr/>
        </p:nvSpPr>
        <p:spPr>
          <a:xfrm>
            <a:off x="3504363" y="2479875"/>
            <a:ext cx="143700" cy="143700"/>
          </a:xfrm>
          <a:prstGeom prst="ellipse">
            <a:avLst/>
          </a:prstGeom>
          <a:solidFill>
            <a:srgbClr val="B6D7A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51" name="Google Shape;151;p21"/>
          <p:cNvCxnSpPr>
            <a:stCxn id="147" idx="7"/>
            <a:endCxn id="152" idx="3"/>
          </p:cNvCxnSpPr>
          <p:nvPr/>
        </p:nvCxnSpPr>
        <p:spPr>
          <a:xfrm flipH="1" rot="10800000">
            <a:off x="3079874" y="2616032"/>
            <a:ext cx="464400" cy="735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53" name="Google Shape;153;p21"/>
          <p:cNvSpPr/>
          <p:nvPr/>
        </p:nvSpPr>
        <p:spPr>
          <a:xfrm>
            <a:off x="3933400" y="2128500"/>
            <a:ext cx="143700" cy="143700"/>
          </a:xfrm>
          <a:prstGeom prst="ellipse">
            <a:avLst/>
          </a:prstGeom>
          <a:solidFill>
            <a:srgbClr val="B6D7A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54" name="Google Shape;154;p21"/>
          <p:cNvCxnSpPr>
            <a:stCxn id="150" idx="7"/>
            <a:endCxn id="155" idx="3"/>
          </p:cNvCxnSpPr>
          <p:nvPr/>
        </p:nvCxnSpPr>
        <p:spPr>
          <a:xfrm flipH="1" rot="10800000">
            <a:off x="3627018" y="2246219"/>
            <a:ext cx="322800" cy="254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56" name="Google Shape;156;p21"/>
          <p:cNvSpPr/>
          <p:nvPr/>
        </p:nvSpPr>
        <p:spPr>
          <a:xfrm rot="983372">
            <a:off x="4470459" y="1862412"/>
            <a:ext cx="143532" cy="143532"/>
          </a:xfrm>
          <a:prstGeom prst="ellipse">
            <a:avLst/>
          </a:prstGeom>
          <a:solidFill>
            <a:srgbClr val="B6D7A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57" name="Google Shape;157;p21"/>
          <p:cNvCxnSpPr>
            <a:endCxn id="156" idx="3"/>
          </p:cNvCxnSpPr>
          <p:nvPr/>
        </p:nvCxnSpPr>
        <p:spPr>
          <a:xfrm flipH="1" rot="10800000">
            <a:off x="4091022" y="1968544"/>
            <a:ext cx="388200" cy="192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158" name="Google Shape;158;p21"/>
          <p:cNvPicPr preferRelativeResize="0"/>
          <p:nvPr/>
        </p:nvPicPr>
        <p:blipFill rotWithShape="1">
          <a:blip r:embed="rId3">
            <a:alphaModFix/>
          </a:blip>
          <a:srcRect b="45859" l="91504" r="2604" t="15693"/>
          <a:stretch/>
        </p:blipFill>
        <p:spPr>
          <a:xfrm>
            <a:off x="3892450" y="1653325"/>
            <a:ext cx="409573" cy="368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21"/>
          <p:cNvPicPr preferRelativeResize="0"/>
          <p:nvPr/>
        </p:nvPicPr>
        <p:blipFill rotWithShape="1">
          <a:blip r:embed="rId3">
            <a:alphaModFix/>
          </a:blip>
          <a:srcRect b="40238" l="91504" r="2604" t="15692"/>
          <a:stretch/>
        </p:blipFill>
        <p:spPr>
          <a:xfrm>
            <a:off x="4667900" y="1581700"/>
            <a:ext cx="409573" cy="422300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21"/>
          <p:cNvSpPr/>
          <p:nvPr/>
        </p:nvSpPr>
        <p:spPr>
          <a:xfrm rot="-1117443">
            <a:off x="3504400" y="2479826"/>
            <a:ext cx="143726" cy="143726"/>
          </a:xfrm>
          <a:prstGeom prst="ellipse">
            <a:avLst/>
          </a:prstGeom>
          <a:solidFill>
            <a:srgbClr val="EA99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p21"/>
          <p:cNvSpPr/>
          <p:nvPr/>
        </p:nvSpPr>
        <p:spPr>
          <a:xfrm rot="323359">
            <a:off x="3933390" y="2128509"/>
            <a:ext cx="143735" cy="143735"/>
          </a:xfrm>
          <a:prstGeom prst="ellipse">
            <a:avLst/>
          </a:prstGeom>
          <a:solidFill>
            <a:srgbClr val="EA99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60" name="Google Shape;160;p21"/>
          <p:cNvPicPr preferRelativeResize="0"/>
          <p:nvPr/>
        </p:nvPicPr>
        <p:blipFill rotWithShape="1">
          <a:blip r:embed="rId4">
            <a:alphaModFix/>
          </a:blip>
          <a:srcRect b="12613" l="0" r="28135" t="1696"/>
          <a:stretch/>
        </p:blipFill>
        <p:spPr>
          <a:xfrm>
            <a:off x="2361975" y="1793425"/>
            <a:ext cx="346175" cy="255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21"/>
          <p:cNvPicPr preferRelativeResize="0"/>
          <p:nvPr/>
        </p:nvPicPr>
        <p:blipFill rotWithShape="1">
          <a:blip r:embed="rId4">
            <a:alphaModFix/>
          </a:blip>
          <a:srcRect b="5059" l="-2427" r="0" t="-5049"/>
          <a:stretch/>
        </p:blipFill>
        <p:spPr>
          <a:xfrm>
            <a:off x="3259675" y="1509475"/>
            <a:ext cx="481675" cy="320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21"/>
          <p:cNvPicPr preferRelativeResize="0"/>
          <p:nvPr/>
        </p:nvPicPr>
        <p:blipFill rotWithShape="1">
          <a:blip r:embed="rId4">
            <a:alphaModFix/>
          </a:blip>
          <a:srcRect b="1444" l="0" r="0" t="-9261"/>
          <a:stretch/>
        </p:blipFill>
        <p:spPr>
          <a:xfrm>
            <a:off x="4237675" y="1298575"/>
            <a:ext cx="477025" cy="318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889575" y="1935025"/>
            <a:ext cx="970275" cy="380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