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273" r:id="rId2"/>
    <p:sldId id="332" r:id="rId3"/>
    <p:sldId id="334" r:id="rId4"/>
    <p:sldId id="2535" r:id="rId5"/>
    <p:sldId id="2058" r:id="rId6"/>
    <p:sldId id="1967" r:id="rId7"/>
    <p:sldId id="2781" r:id="rId8"/>
    <p:sldId id="2782" r:id="rId9"/>
    <p:sldId id="2783" r:id="rId10"/>
    <p:sldId id="2784" r:id="rId11"/>
    <p:sldId id="2786" r:id="rId12"/>
    <p:sldId id="2787" r:id="rId13"/>
    <p:sldId id="2788" r:id="rId14"/>
    <p:sldId id="1970" r:id="rId15"/>
    <p:sldId id="1978" r:id="rId16"/>
    <p:sldId id="2300" r:id="rId17"/>
    <p:sldId id="2792" r:id="rId18"/>
    <p:sldId id="1983" r:id="rId19"/>
    <p:sldId id="2793" r:id="rId20"/>
    <p:sldId id="2790" r:id="rId21"/>
    <p:sldId id="2794" r:id="rId22"/>
    <p:sldId id="2843" r:id="rId23"/>
    <p:sldId id="2846" r:id="rId24"/>
    <p:sldId id="2847" r:id="rId25"/>
    <p:sldId id="1980" r:id="rId26"/>
    <p:sldId id="2818" r:id="rId27"/>
    <p:sldId id="1982" r:id="rId28"/>
    <p:sldId id="346" r:id="rId29"/>
    <p:sldId id="2666" r:id="rId30"/>
    <p:sldId id="2844" r:id="rId31"/>
    <p:sldId id="2848" r:id="rId32"/>
    <p:sldId id="284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9" autoAdjust="0"/>
    <p:restoredTop sz="86154" autoAdjust="0"/>
  </p:normalViewPr>
  <p:slideViewPr>
    <p:cSldViewPr snapToGrid="0">
      <p:cViewPr varScale="1">
        <p:scale>
          <a:sx n="96" d="100"/>
          <a:sy n="96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6B555-F898-47D8-AA22-6AA63746188D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AB49E-F61D-4236-924D-740D59150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0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6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3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3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4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73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12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1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95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6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22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23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83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07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98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70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67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26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55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90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1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57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AB49E-F61D-4236-924D-740D59150E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96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AB49E-F61D-4236-924D-740D59150E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17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AB49E-F61D-4236-924D-740D59150E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1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26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9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3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F2FCB-2F9D-4F7C-A7BE-EBE7573720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0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7ECE-D3AC-25AC-420C-CA460F021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0818F-FD8C-7B0D-AB2A-36E97ADA0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6E09-74B7-D91F-A054-6525312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1F0-7816-4ADD-A532-BD76D0F0A22C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23460-4221-E80D-1EA5-A5327639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6F11D-E566-CAEE-C976-A3001C05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8C3-BA05-4AB0-BD28-96A04146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0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A839-8EB7-CE0F-5AE1-D2FD8BE5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62AB9-811C-856B-548A-0B7CDF16C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017A-AC9D-AE96-3766-DAE1A8F3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1F0-7816-4ADD-A532-BD76D0F0A22C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D2751-84FE-E22E-3848-C6601DDB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2F3A1-857A-04F5-80E5-F1240393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8C3-BA05-4AB0-BD28-96A04146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4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383F5-9FF1-C6DD-A51E-C2A463206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329FF-BC7B-DC06-4F0D-35D200F92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0AC17-70DA-086B-3E60-C8D56B83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1F0-7816-4ADD-A532-BD76D0F0A22C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9EE8C-B8D0-005C-38EA-A7368D41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04CBD-C469-BD9A-539E-10878BC4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8C3-BA05-4AB0-BD28-96A04146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6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A0D7-9EB6-D8E1-1ACC-F408026A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98E18-9FF0-5906-15DD-6051010D6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41B12-BF9D-66D6-0F86-3D97B0784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1F0-7816-4ADD-A532-BD76D0F0A22C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CBA20-39E5-B731-0114-B36FF28D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D100C-1167-382E-47EB-1B01FD92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8C3-BA05-4AB0-BD28-96A04146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1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B26B-CE91-021A-CAAF-776EC0A33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9F620-5C07-769A-E157-FC6CDFF16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95BD2-817F-0AF8-F7D9-E68B1BA5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1F0-7816-4ADD-A532-BD76D0F0A22C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0D24-20CD-F4B3-9249-34CF9254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C2352-854C-8DC3-41A0-ABAA7622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8C3-BA05-4AB0-BD28-96A04146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F872-2576-65DF-247D-3F0684B9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20D99-6A15-06D5-ECE6-9BFBBBDC6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8B4BD-0559-C1B1-CBDB-195F68BAD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6AF88-99BF-36A2-CEB2-56865C52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1F0-7816-4ADD-A532-BD76D0F0A22C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3B921-7315-085E-8C63-7AE8AA2F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05DDE-DC61-95DD-0A5F-82D94FFF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8C3-BA05-4AB0-BD28-96A04146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54D5-9D19-D00A-376A-AA163DD6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6FBD9-7FDE-E31F-2AFF-C97E4DD47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09436-A72C-D76E-BB5B-82EEB014F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38C2D-1A35-2A69-180E-41368477F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08294-6BEA-7165-18A3-EED499BB4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9BD48-846F-87F3-1B6F-E979C3C1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1F0-7816-4ADD-A532-BD76D0F0A22C}" type="datetimeFigureOut">
              <a:rPr lang="en-US" smtClean="0"/>
              <a:t>3/22/23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FFEDF2-C164-AF6F-D7EE-DF5FF0FA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D69F28-D533-43FD-7CBD-F847A6FF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8C3-BA05-4AB0-BD28-96A04146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8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E71F-D864-CCA0-6194-088E58BF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C13B0-A485-F68F-7902-4997432F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1F0-7816-4ADD-A532-BD76D0F0A22C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BF27C-6CBF-1BAE-3649-020A8845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D7E56-FAB5-8220-857D-4B5FB5E3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8C3-BA05-4AB0-BD28-96A04146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3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0B9B0-6DDD-47F2-428E-BAF2544F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1F0-7816-4ADD-A532-BD76D0F0A22C}" type="datetimeFigureOut">
              <a:rPr lang="en-US" smtClean="0"/>
              <a:t>3/22/23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9C5FF-EAE7-3426-C678-0A027379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B6F3F-41CC-A426-F30A-F74EFF0F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8C3-BA05-4AB0-BD28-96A04146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1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19AC-599F-0678-E428-C8E4F7A6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49ED2-D704-591D-3F11-980AD16C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44086-C754-91B4-3CD8-FB55C3BE5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B5835-C59B-55F9-6CA6-C453FB5D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1F0-7816-4ADD-A532-BD76D0F0A22C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A4F27-EB11-76F6-7BD8-FBC799AD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AA56-B888-3159-A649-6BF713DD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8C3-BA05-4AB0-BD28-96A04146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1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4D84-5D21-4AD2-6CBD-20B8A572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D8974-AA86-8DAD-4F18-9250A5678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07463-5B32-71F2-7932-FC0E8C486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0B0E8-FF5C-F966-8390-03EAB008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1F0-7816-4ADD-A532-BD76D0F0A22C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5769B-46F2-D139-0650-8F2F5B902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181A3-5CF8-EFB8-1AE0-8C2974CF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8C3-BA05-4AB0-BD28-96A04146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2C9B6-3BA7-3B0E-2FD3-73A30701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E39DC-040C-7EF7-3B30-B1695A7B1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31C11-F959-19F1-EA96-B9B1FDFA2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41F0-7816-4ADD-A532-BD76D0F0A22C}" type="datetimeFigureOut">
              <a:rPr lang="en-US" smtClean="0"/>
              <a:t>3/22/23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BD70D-3B66-154F-E8A3-D0252CD81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82619-7D85-445C-C941-D42FB9985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98C3-BA05-4AB0-BD28-96A04146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3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4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4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2.png"/><Relationship Id="rId15" Type="http://schemas.openxmlformats.org/officeDocument/2006/relationships/image" Target="../media/image67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00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9.png"/><Relationship Id="rId5" Type="http://schemas.openxmlformats.org/officeDocument/2006/relationships/image" Target="../media/image68.png"/><Relationship Id="rId1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9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5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51.png"/><Relationship Id="rId5" Type="http://schemas.openxmlformats.org/officeDocument/2006/relationships/image" Target="../media/image4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51.png"/><Relationship Id="rId5" Type="http://schemas.openxmlformats.org/officeDocument/2006/relationships/image" Target="../media/image4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51.png"/><Relationship Id="rId5" Type="http://schemas.openxmlformats.org/officeDocument/2006/relationships/image" Target="../media/image4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C8E6-9B4A-4ED7-823D-D25F0814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84388"/>
            <a:ext cx="9595943" cy="2852737"/>
          </a:xfrm>
        </p:spPr>
        <p:txBody>
          <a:bodyPr/>
          <a:lstStyle/>
          <a:p>
            <a:r>
              <a:rPr lang="en-US" dirty="0"/>
              <a:t>Understanding models via their training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93883-4B7A-4784-9B89-5B7C8D043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48262"/>
            <a:ext cx="9123604" cy="150018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HelveticaNeueLT Std" panose="020B0604020202020204" pitchFamily="34" charset="0"/>
              </a:rPr>
              <a:t>Understanding black-box predictions via influence functions.                           </a:t>
            </a:r>
            <a:r>
              <a:rPr lang="en-US" sz="2000" dirty="0">
                <a:solidFill>
                  <a:schemeClr val="tx1"/>
                </a:solidFill>
              </a:rPr>
              <a:t>Koh and Liang, ICML 2017. </a:t>
            </a:r>
            <a:endParaRPr lang="en-US" sz="2000" b="1" dirty="0">
              <a:solidFill>
                <a:schemeClr val="accent6"/>
              </a:solidFill>
              <a:latin typeface="HelveticaNeueLT Std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1C9A9-D597-0F4D-C834-4A56BB2DBA19}"/>
              </a:ext>
            </a:extLst>
          </p:cNvPr>
          <p:cNvSpPr txBox="1"/>
          <p:nvPr/>
        </p:nvSpPr>
        <p:spPr>
          <a:xfrm>
            <a:off x="9257985" y="6175513"/>
            <a:ext cx="23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Slides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Pang</a:t>
            </a:r>
            <a:r>
              <a:rPr lang="zh-CN" altLang="en-US" dirty="0"/>
              <a:t> </a:t>
            </a:r>
            <a:r>
              <a:rPr lang="en-US" altLang="zh-CN" dirty="0"/>
              <a:t>Wei</a:t>
            </a:r>
            <a:r>
              <a:rPr lang="zh-CN" altLang="en-US" dirty="0"/>
              <a:t> </a:t>
            </a:r>
            <a:r>
              <a:rPr lang="en-US" altLang="zh-CN" dirty="0"/>
              <a:t>Koh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/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blipFill>
                <a:blip r:embed="rId3"/>
                <a:stretch>
                  <a:fillRect l="-4348" t="-12281" b="-3157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12CF1779-F35B-4DEC-B939-A161D7377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6529047" y="4333520"/>
            <a:ext cx="1083733" cy="1078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/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/>
                  <a:t>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blipFill>
                <a:blip r:embed="rId5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A3426D4-64DE-44B8-93BA-0B3B0AB361E1}"/>
              </a:ext>
            </a:extLst>
          </p:cNvPr>
          <p:cNvSpPr txBox="1"/>
          <p:nvPr/>
        </p:nvSpPr>
        <p:spPr>
          <a:xfrm>
            <a:off x="5831010" y="2499080"/>
            <a:ext cx="94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8F8667-B08F-41BC-8A26-A749C6BAF273}"/>
              </a:ext>
            </a:extLst>
          </p:cNvPr>
          <p:cNvSpPr txBox="1"/>
          <p:nvPr/>
        </p:nvSpPr>
        <p:spPr>
          <a:xfrm>
            <a:off x="4502695" y="99308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292CBE-9B3B-4CB3-972B-A607F4777986}"/>
              </a:ext>
            </a:extLst>
          </p:cNvPr>
          <p:cNvSpPr txBox="1"/>
          <p:nvPr/>
        </p:nvSpPr>
        <p:spPr>
          <a:xfrm>
            <a:off x="3208048" y="99308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ED3055-669D-4CC4-919F-EFDDE21C8F4F}"/>
              </a:ext>
            </a:extLst>
          </p:cNvPr>
          <p:cNvSpPr txBox="1"/>
          <p:nvPr/>
        </p:nvSpPr>
        <p:spPr>
          <a:xfrm>
            <a:off x="1941987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Tumor</a:t>
            </a:r>
          </a:p>
        </p:txBody>
      </p:sp>
      <p:pic>
        <p:nvPicPr>
          <p:cNvPr id="46" name="Picture 45" descr="A picture containing text&#10;&#10;Description automatically generated">
            <a:extLst>
              <a:ext uri="{FF2B5EF4-FFF2-40B4-BE49-F238E27FC236}">
                <a16:creationId xmlns:a16="http://schemas.microsoft.com/office/drawing/2014/main" id="{745232FD-EEA9-4A2A-A854-17756BCB3E3F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05" r="4372" b="4048"/>
          <a:stretch/>
        </p:blipFill>
        <p:spPr>
          <a:xfrm rot="5400000">
            <a:off x="1704617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7" name="Picture 4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C64F059-95AA-495A-A0D6-12312D377998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3818" r="3917" b="4303"/>
          <a:stretch/>
        </p:blipFill>
        <p:spPr>
          <a:xfrm rot="5400000">
            <a:off x="4302451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1" name="Picture 50" descr="A picture containing text, fabric, bedclothes&#10;&#10;Description automatically generated">
            <a:extLst>
              <a:ext uri="{FF2B5EF4-FFF2-40B4-BE49-F238E27FC236}">
                <a16:creationId xmlns:a16="http://schemas.microsoft.com/office/drawing/2014/main" id="{847C0CB4-35A7-44CD-9DAC-BC447FC443C6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808" r="4238" b="4313"/>
          <a:stretch/>
        </p:blipFill>
        <p:spPr>
          <a:xfrm>
            <a:off x="4302451" y="4307663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87A8C2-F3A6-4DE5-9648-AE03FC755A71}"/>
              </a:ext>
            </a:extLst>
          </p:cNvPr>
          <p:cNvCxnSpPr>
            <a:cxnSpLocks/>
          </p:cNvCxnSpPr>
          <p:nvPr/>
        </p:nvCxnSpPr>
        <p:spPr>
          <a:xfrm>
            <a:off x="5680116" y="4872595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57699E-1720-4340-8A37-C57BF9A76B8D}"/>
              </a:ext>
            </a:extLst>
          </p:cNvPr>
          <p:cNvSpPr/>
          <p:nvPr/>
        </p:nvSpPr>
        <p:spPr>
          <a:xfrm>
            <a:off x="5680116" y="1927580"/>
            <a:ext cx="1384864" cy="2111019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3B314F6A-4B59-4FE8-B563-B5FFA0F35F88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4772" r="5359" b="4901"/>
          <a:stretch/>
        </p:blipFill>
        <p:spPr>
          <a:xfrm>
            <a:off x="3003534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D46672C-6B2B-4E5D-9CE8-1351ABD58170}"/>
              </a:ext>
            </a:extLst>
          </p:cNvPr>
          <p:cNvCxnSpPr>
            <a:cxnSpLocks/>
          </p:cNvCxnSpPr>
          <p:nvPr/>
        </p:nvCxnSpPr>
        <p:spPr>
          <a:xfrm>
            <a:off x="7856022" y="4871662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/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blipFill>
                <a:blip r:embed="rId10"/>
                <a:stretch>
                  <a:fillRect l="-7229" t="-10345" r="-402" b="-29310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7DE5D624-4C29-4120-8BEE-2696C0DBCAF5}"/>
              </a:ext>
            </a:extLst>
          </p:cNvPr>
          <p:cNvSpPr/>
          <p:nvPr/>
        </p:nvSpPr>
        <p:spPr>
          <a:xfrm>
            <a:off x="9438739" y="4702850"/>
            <a:ext cx="1607871" cy="30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F061B5-334E-4E8B-AF68-D3FDC55761BA}"/>
              </a:ext>
            </a:extLst>
          </p:cNvPr>
          <p:cNvSpPr txBox="1"/>
          <p:nvPr/>
        </p:nvSpPr>
        <p:spPr>
          <a:xfrm>
            <a:off x="11046610" y="4686995"/>
            <a:ext cx="73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Tumor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78861B-EC66-4393-AAF9-8A6087BA2FD6}"/>
              </a:ext>
            </a:extLst>
          </p:cNvPr>
          <p:cNvSpPr/>
          <p:nvPr/>
        </p:nvSpPr>
        <p:spPr>
          <a:xfrm>
            <a:off x="9438737" y="4702850"/>
            <a:ext cx="644377" cy="306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16F9A0-83A4-43B4-9AA6-708F347C9747}"/>
              </a:ext>
            </a:extLst>
          </p:cNvPr>
          <p:cNvSpPr txBox="1"/>
          <p:nvPr/>
        </p:nvSpPr>
        <p:spPr>
          <a:xfrm>
            <a:off x="8632551" y="4686995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B1D9C5-CBA8-452D-B31F-E2870309EABB}"/>
              </a:ext>
            </a:extLst>
          </p:cNvPr>
          <p:cNvSpPr/>
          <p:nvPr/>
        </p:nvSpPr>
        <p:spPr>
          <a:xfrm>
            <a:off x="9438739" y="5625521"/>
            <a:ext cx="1607871" cy="30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DA7CC3-0276-4820-97E9-44C014E97C80}"/>
              </a:ext>
            </a:extLst>
          </p:cNvPr>
          <p:cNvSpPr txBox="1"/>
          <p:nvPr/>
        </p:nvSpPr>
        <p:spPr>
          <a:xfrm>
            <a:off x="11046610" y="5609666"/>
            <a:ext cx="73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Tumor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11CE14-C67C-44BD-8BCB-A6D07D0C2D39}"/>
              </a:ext>
            </a:extLst>
          </p:cNvPr>
          <p:cNvSpPr/>
          <p:nvPr/>
        </p:nvSpPr>
        <p:spPr>
          <a:xfrm>
            <a:off x="9438737" y="5625521"/>
            <a:ext cx="539883" cy="306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68E0D5-7780-4E28-822B-257E8BA6FF18}"/>
              </a:ext>
            </a:extLst>
          </p:cNvPr>
          <p:cNvSpPr txBox="1"/>
          <p:nvPr/>
        </p:nvSpPr>
        <p:spPr>
          <a:xfrm>
            <a:off x="8632551" y="5609666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32B3C91-9868-4881-913D-3ADEAC0ACF9B}"/>
              </a:ext>
            </a:extLst>
          </p:cNvPr>
          <p:cNvCxnSpPr>
            <a:cxnSpLocks/>
          </p:cNvCxnSpPr>
          <p:nvPr/>
        </p:nvCxnSpPr>
        <p:spPr>
          <a:xfrm>
            <a:off x="10562352" y="5146513"/>
            <a:ext cx="0" cy="35980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03A61B2-33EC-4B81-B5D8-BD24910D77D0}"/>
              </a:ext>
            </a:extLst>
          </p:cNvPr>
          <p:cNvSpPr txBox="1"/>
          <p:nvPr/>
        </p:nvSpPr>
        <p:spPr>
          <a:xfrm>
            <a:off x="9590807" y="5088660"/>
            <a:ext cx="87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  <a:latin typeface="HelveticaNeueLT Std" panose="020B0604020202020204" pitchFamily="34" charset="0"/>
              </a:rPr>
              <a:t>-4%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9F8C99-56A6-4F05-9313-C2756ABACAE1}"/>
              </a:ext>
            </a:extLst>
          </p:cNvPr>
          <p:cNvSpPr/>
          <p:nvPr/>
        </p:nvSpPr>
        <p:spPr>
          <a:xfrm>
            <a:off x="9346279" y="5622468"/>
            <a:ext cx="741275" cy="306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31%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2DCC6B-E41A-4B3F-ACD8-52915B6D2F25}"/>
              </a:ext>
            </a:extLst>
          </p:cNvPr>
          <p:cNvSpPr txBox="1"/>
          <p:nvPr/>
        </p:nvSpPr>
        <p:spPr>
          <a:xfrm>
            <a:off x="9653089" y="4196700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EFDAE3-A11B-4703-AEAF-733657751569}"/>
              </a:ext>
            </a:extLst>
          </p:cNvPr>
          <p:cNvSpPr txBox="1"/>
          <p:nvPr/>
        </p:nvSpPr>
        <p:spPr>
          <a:xfrm>
            <a:off x="639801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Tumor</a:t>
            </a:r>
          </a:p>
        </p:txBody>
      </p:sp>
      <p:pic>
        <p:nvPicPr>
          <p:cNvPr id="55" name="Picture 54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6E649D44-9063-4621-9EB5-158A0C78173D}"/>
              </a:ext>
            </a:extLst>
          </p:cNvPr>
          <p:cNvPicPr>
            <a:picLocks/>
          </p:cNvPicPr>
          <p:nvPr/>
        </p:nvPicPr>
        <p:blipFill rotWithShape="1">
          <a:blip r:embed="rId1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3300" r="4506" b="4153"/>
          <a:stretch/>
        </p:blipFill>
        <p:spPr>
          <a:xfrm rot="5400000">
            <a:off x="402432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5E977D32-9725-453B-A6DD-3E24220C26A0}"/>
              </a:ext>
            </a:extLst>
          </p:cNvPr>
          <p:cNvSpPr/>
          <p:nvPr/>
        </p:nvSpPr>
        <p:spPr>
          <a:xfrm>
            <a:off x="8696376" y="4566032"/>
            <a:ext cx="3209874" cy="5195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3" grpId="0"/>
      <p:bldP spid="53" grpId="0" animBg="1"/>
      <p:bldP spid="38" grpId="0"/>
      <p:bldP spid="27" grpId="0" animBg="1"/>
      <p:bldP spid="28" grpId="0"/>
      <p:bldP spid="30" grpId="0" animBg="1"/>
      <p:bldP spid="31" grpId="0"/>
      <p:bldP spid="26" grpId="0" animBg="1"/>
      <p:bldP spid="33" grpId="0"/>
      <p:bldP spid="34" grpId="0" animBg="1"/>
      <p:bldP spid="35" grpId="0"/>
      <p:bldP spid="40" grpId="0"/>
      <p:bldP spid="41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/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blipFill>
                <a:blip r:embed="rId3"/>
                <a:stretch>
                  <a:fillRect l="-4348" t="-12281" b="-3157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12CF1779-F35B-4DEC-B939-A161D7377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6529047" y="4333520"/>
            <a:ext cx="1083733" cy="1078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/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/>
                  <a:t>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blipFill>
                <a:blip r:embed="rId5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A3426D4-64DE-44B8-93BA-0B3B0AB361E1}"/>
              </a:ext>
            </a:extLst>
          </p:cNvPr>
          <p:cNvSpPr txBox="1"/>
          <p:nvPr/>
        </p:nvSpPr>
        <p:spPr>
          <a:xfrm>
            <a:off x="5831010" y="2499080"/>
            <a:ext cx="94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8F8667-B08F-41BC-8A26-A749C6BAF273}"/>
              </a:ext>
            </a:extLst>
          </p:cNvPr>
          <p:cNvSpPr txBox="1"/>
          <p:nvPr/>
        </p:nvSpPr>
        <p:spPr>
          <a:xfrm>
            <a:off x="4502695" y="99308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292CBE-9B3B-4CB3-972B-A607F4777986}"/>
              </a:ext>
            </a:extLst>
          </p:cNvPr>
          <p:cNvSpPr txBox="1"/>
          <p:nvPr/>
        </p:nvSpPr>
        <p:spPr>
          <a:xfrm>
            <a:off x="3208048" y="99308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EB88AF-FEAC-4D9B-8960-A46190B9A5BD}"/>
              </a:ext>
            </a:extLst>
          </p:cNvPr>
          <p:cNvSpPr txBox="1"/>
          <p:nvPr/>
        </p:nvSpPr>
        <p:spPr>
          <a:xfrm>
            <a:off x="643069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Tumor</a:t>
            </a:r>
          </a:p>
        </p:txBody>
      </p:sp>
      <p:pic>
        <p:nvPicPr>
          <p:cNvPr id="47" name="Picture 4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C64F059-95AA-495A-A0D6-12312D377998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3818" r="3917" b="4303"/>
          <a:stretch/>
        </p:blipFill>
        <p:spPr>
          <a:xfrm rot="5400000">
            <a:off x="4302451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9" name="Picture 48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95FE1668-C74A-4D5A-B101-2957ABE27BF0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3300" r="4506" b="4153"/>
          <a:stretch/>
        </p:blipFill>
        <p:spPr>
          <a:xfrm rot="5400000">
            <a:off x="405700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1" name="Picture 50" descr="A picture containing text, fabric, bedclothes&#10;&#10;Description automatically generated">
            <a:extLst>
              <a:ext uri="{FF2B5EF4-FFF2-40B4-BE49-F238E27FC236}">
                <a16:creationId xmlns:a16="http://schemas.microsoft.com/office/drawing/2014/main" id="{847C0CB4-35A7-44CD-9DAC-BC447FC443C6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808" r="4238" b="4313"/>
          <a:stretch/>
        </p:blipFill>
        <p:spPr>
          <a:xfrm>
            <a:off x="4302451" y="4307663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87A8C2-F3A6-4DE5-9648-AE03FC755A71}"/>
              </a:ext>
            </a:extLst>
          </p:cNvPr>
          <p:cNvCxnSpPr>
            <a:cxnSpLocks/>
          </p:cNvCxnSpPr>
          <p:nvPr/>
        </p:nvCxnSpPr>
        <p:spPr>
          <a:xfrm>
            <a:off x="5680116" y="4872595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57699E-1720-4340-8A37-C57BF9A76B8D}"/>
              </a:ext>
            </a:extLst>
          </p:cNvPr>
          <p:cNvSpPr/>
          <p:nvPr/>
        </p:nvSpPr>
        <p:spPr>
          <a:xfrm>
            <a:off x="5680116" y="1927580"/>
            <a:ext cx="1384864" cy="2111019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3B314F6A-4B59-4FE8-B563-B5FFA0F35F88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4772" r="5359" b="4901"/>
          <a:stretch/>
        </p:blipFill>
        <p:spPr>
          <a:xfrm>
            <a:off x="3003534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D46672C-6B2B-4E5D-9CE8-1351ABD58170}"/>
              </a:ext>
            </a:extLst>
          </p:cNvPr>
          <p:cNvCxnSpPr>
            <a:cxnSpLocks/>
          </p:cNvCxnSpPr>
          <p:nvPr/>
        </p:nvCxnSpPr>
        <p:spPr>
          <a:xfrm>
            <a:off x="7856022" y="4871662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/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blipFill>
                <a:blip r:embed="rId10"/>
                <a:stretch>
                  <a:fillRect l="-7229" t="-10345" r="-402" b="-29310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7DE5D624-4C29-4120-8BEE-2696C0DBCAF5}"/>
              </a:ext>
            </a:extLst>
          </p:cNvPr>
          <p:cNvSpPr/>
          <p:nvPr/>
        </p:nvSpPr>
        <p:spPr>
          <a:xfrm>
            <a:off x="9438739" y="4702850"/>
            <a:ext cx="1607871" cy="30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F061B5-334E-4E8B-AF68-D3FDC55761BA}"/>
              </a:ext>
            </a:extLst>
          </p:cNvPr>
          <p:cNvSpPr txBox="1"/>
          <p:nvPr/>
        </p:nvSpPr>
        <p:spPr>
          <a:xfrm>
            <a:off x="11046610" y="4686995"/>
            <a:ext cx="73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Tumor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78861B-EC66-4393-AAF9-8A6087BA2FD6}"/>
              </a:ext>
            </a:extLst>
          </p:cNvPr>
          <p:cNvSpPr/>
          <p:nvPr/>
        </p:nvSpPr>
        <p:spPr>
          <a:xfrm>
            <a:off x="9438737" y="4702850"/>
            <a:ext cx="644377" cy="306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16F9A0-83A4-43B4-9AA6-708F347C9747}"/>
              </a:ext>
            </a:extLst>
          </p:cNvPr>
          <p:cNvSpPr txBox="1"/>
          <p:nvPr/>
        </p:nvSpPr>
        <p:spPr>
          <a:xfrm>
            <a:off x="8632551" y="4686995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B1D9C5-CBA8-452D-B31F-E2870309EABB}"/>
              </a:ext>
            </a:extLst>
          </p:cNvPr>
          <p:cNvSpPr/>
          <p:nvPr/>
        </p:nvSpPr>
        <p:spPr>
          <a:xfrm>
            <a:off x="9438739" y="5625521"/>
            <a:ext cx="1607871" cy="30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DA7CC3-0276-4820-97E9-44C014E97C80}"/>
              </a:ext>
            </a:extLst>
          </p:cNvPr>
          <p:cNvSpPr txBox="1"/>
          <p:nvPr/>
        </p:nvSpPr>
        <p:spPr>
          <a:xfrm>
            <a:off x="11046610" y="5609666"/>
            <a:ext cx="73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Tumor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11CE14-C67C-44BD-8BCB-A6D07D0C2D39}"/>
              </a:ext>
            </a:extLst>
          </p:cNvPr>
          <p:cNvSpPr/>
          <p:nvPr/>
        </p:nvSpPr>
        <p:spPr>
          <a:xfrm>
            <a:off x="9438737" y="5625521"/>
            <a:ext cx="588875" cy="306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68E0D5-7780-4E28-822B-257E8BA6FF18}"/>
              </a:ext>
            </a:extLst>
          </p:cNvPr>
          <p:cNvSpPr txBox="1"/>
          <p:nvPr/>
        </p:nvSpPr>
        <p:spPr>
          <a:xfrm>
            <a:off x="8632551" y="5609666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32B3C91-9868-4881-913D-3ADEAC0ACF9B}"/>
              </a:ext>
            </a:extLst>
          </p:cNvPr>
          <p:cNvCxnSpPr>
            <a:cxnSpLocks/>
          </p:cNvCxnSpPr>
          <p:nvPr/>
        </p:nvCxnSpPr>
        <p:spPr>
          <a:xfrm>
            <a:off x="10562352" y="5146513"/>
            <a:ext cx="0" cy="35980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03A61B2-33EC-4B81-B5D8-BD24910D77D0}"/>
              </a:ext>
            </a:extLst>
          </p:cNvPr>
          <p:cNvSpPr txBox="1"/>
          <p:nvPr/>
        </p:nvSpPr>
        <p:spPr>
          <a:xfrm>
            <a:off x="9590807" y="5088660"/>
            <a:ext cx="87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  <a:latin typeface="HelveticaNeueLT Std" panose="020B0604020202020204" pitchFamily="34" charset="0"/>
              </a:rPr>
              <a:t>-2%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9F8C99-56A6-4F05-9313-C2756ABACAE1}"/>
              </a:ext>
            </a:extLst>
          </p:cNvPr>
          <p:cNvSpPr/>
          <p:nvPr/>
        </p:nvSpPr>
        <p:spPr>
          <a:xfrm>
            <a:off x="9384192" y="5625521"/>
            <a:ext cx="741275" cy="306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33%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2DCC6B-E41A-4B3F-ACD8-52915B6D2F25}"/>
              </a:ext>
            </a:extLst>
          </p:cNvPr>
          <p:cNvSpPr txBox="1"/>
          <p:nvPr/>
        </p:nvSpPr>
        <p:spPr>
          <a:xfrm>
            <a:off x="9653089" y="4196700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55F0B9-ACF4-459A-BBE8-F7BF171B179D}"/>
              </a:ext>
            </a:extLst>
          </p:cNvPr>
          <p:cNvSpPr txBox="1"/>
          <p:nvPr/>
        </p:nvSpPr>
        <p:spPr>
          <a:xfrm>
            <a:off x="1944860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Tumor</a:t>
            </a:r>
          </a:p>
        </p:txBody>
      </p:sp>
      <p:pic>
        <p:nvPicPr>
          <p:cNvPr id="55" name="Picture 54" descr="A picture containing text&#10;&#10;Description automatically generated">
            <a:extLst>
              <a:ext uri="{FF2B5EF4-FFF2-40B4-BE49-F238E27FC236}">
                <a16:creationId xmlns:a16="http://schemas.microsoft.com/office/drawing/2014/main" id="{A1CC26AE-4DF0-48A4-A8B5-D902BB99381A}"/>
              </a:ext>
            </a:extLst>
          </p:cNvPr>
          <p:cNvPicPr>
            <a:picLocks/>
          </p:cNvPicPr>
          <p:nvPr/>
        </p:nvPicPr>
        <p:blipFill rotWithShape="1">
          <a:blip r:embed="rId1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05" r="4372" b="4048"/>
          <a:stretch/>
        </p:blipFill>
        <p:spPr>
          <a:xfrm rot="5400000">
            <a:off x="1707490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D45E71E-CB96-48BB-8FC3-0B1E25013009}"/>
              </a:ext>
            </a:extLst>
          </p:cNvPr>
          <p:cNvSpPr/>
          <p:nvPr/>
        </p:nvSpPr>
        <p:spPr>
          <a:xfrm>
            <a:off x="8696376" y="4566032"/>
            <a:ext cx="3209874" cy="5195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5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/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blipFill>
                <a:blip r:embed="rId3"/>
                <a:stretch>
                  <a:fillRect l="-4348" t="-12281" b="-3157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12CF1779-F35B-4DEC-B939-A161D7377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6529047" y="4333520"/>
            <a:ext cx="1083733" cy="1078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/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/>
                  <a:t>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blipFill>
                <a:blip r:embed="rId5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A3426D4-64DE-44B8-93BA-0B3B0AB361E1}"/>
              </a:ext>
            </a:extLst>
          </p:cNvPr>
          <p:cNvSpPr txBox="1"/>
          <p:nvPr/>
        </p:nvSpPr>
        <p:spPr>
          <a:xfrm>
            <a:off x="5831010" y="2499080"/>
            <a:ext cx="94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8F8667-B08F-41BC-8A26-A749C6BAF273}"/>
              </a:ext>
            </a:extLst>
          </p:cNvPr>
          <p:cNvSpPr txBox="1"/>
          <p:nvPr/>
        </p:nvSpPr>
        <p:spPr>
          <a:xfrm>
            <a:off x="4502695" y="99308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EB88AF-FEAC-4D9B-8960-A46190B9A5BD}"/>
              </a:ext>
            </a:extLst>
          </p:cNvPr>
          <p:cNvSpPr txBox="1"/>
          <p:nvPr/>
        </p:nvSpPr>
        <p:spPr>
          <a:xfrm>
            <a:off x="643069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Tumor</a:t>
            </a:r>
          </a:p>
        </p:txBody>
      </p:sp>
      <p:pic>
        <p:nvPicPr>
          <p:cNvPr id="47" name="Picture 4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C64F059-95AA-495A-A0D6-12312D377998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3818" r="3917" b="4303"/>
          <a:stretch/>
        </p:blipFill>
        <p:spPr>
          <a:xfrm rot="5400000">
            <a:off x="4302451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9" name="Picture 48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95FE1668-C74A-4D5A-B101-2957ABE27BF0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3300" r="4506" b="4153"/>
          <a:stretch/>
        </p:blipFill>
        <p:spPr>
          <a:xfrm rot="5400000">
            <a:off x="405700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1" name="Picture 50" descr="A picture containing text, fabric, bedclothes&#10;&#10;Description automatically generated">
            <a:extLst>
              <a:ext uri="{FF2B5EF4-FFF2-40B4-BE49-F238E27FC236}">
                <a16:creationId xmlns:a16="http://schemas.microsoft.com/office/drawing/2014/main" id="{847C0CB4-35A7-44CD-9DAC-BC447FC443C6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808" r="4238" b="4313"/>
          <a:stretch/>
        </p:blipFill>
        <p:spPr>
          <a:xfrm>
            <a:off x="4302451" y="4307663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87A8C2-F3A6-4DE5-9648-AE03FC755A71}"/>
              </a:ext>
            </a:extLst>
          </p:cNvPr>
          <p:cNvCxnSpPr>
            <a:cxnSpLocks/>
          </p:cNvCxnSpPr>
          <p:nvPr/>
        </p:nvCxnSpPr>
        <p:spPr>
          <a:xfrm>
            <a:off x="5680116" y="4872595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57699E-1720-4340-8A37-C57BF9A76B8D}"/>
              </a:ext>
            </a:extLst>
          </p:cNvPr>
          <p:cNvSpPr/>
          <p:nvPr/>
        </p:nvSpPr>
        <p:spPr>
          <a:xfrm>
            <a:off x="5680116" y="1927580"/>
            <a:ext cx="1384864" cy="2111019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D46672C-6B2B-4E5D-9CE8-1351ABD58170}"/>
              </a:ext>
            </a:extLst>
          </p:cNvPr>
          <p:cNvCxnSpPr>
            <a:cxnSpLocks/>
          </p:cNvCxnSpPr>
          <p:nvPr/>
        </p:nvCxnSpPr>
        <p:spPr>
          <a:xfrm>
            <a:off x="7856022" y="4871662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/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blipFill>
                <a:blip r:embed="rId9"/>
                <a:stretch>
                  <a:fillRect l="-7229" t="-10345" r="-402" b="-29310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7DE5D624-4C29-4120-8BEE-2696C0DBCAF5}"/>
              </a:ext>
            </a:extLst>
          </p:cNvPr>
          <p:cNvSpPr/>
          <p:nvPr/>
        </p:nvSpPr>
        <p:spPr>
          <a:xfrm>
            <a:off x="9438739" y="4702850"/>
            <a:ext cx="1607871" cy="30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F061B5-334E-4E8B-AF68-D3FDC55761BA}"/>
              </a:ext>
            </a:extLst>
          </p:cNvPr>
          <p:cNvSpPr txBox="1"/>
          <p:nvPr/>
        </p:nvSpPr>
        <p:spPr>
          <a:xfrm>
            <a:off x="11046610" y="4686995"/>
            <a:ext cx="73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Tumor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78861B-EC66-4393-AAF9-8A6087BA2FD6}"/>
              </a:ext>
            </a:extLst>
          </p:cNvPr>
          <p:cNvSpPr/>
          <p:nvPr/>
        </p:nvSpPr>
        <p:spPr>
          <a:xfrm>
            <a:off x="9438737" y="4702850"/>
            <a:ext cx="644377" cy="306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16F9A0-83A4-43B4-9AA6-708F347C9747}"/>
              </a:ext>
            </a:extLst>
          </p:cNvPr>
          <p:cNvSpPr txBox="1"/>
          <p:nvPr/>
        </p:nvSpPr>
        <p:spPr>
          <a:xfrm>
            <a:off x="8632551" y="4686995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B1D9C5-CBA8-452D-B31F-E2870309EABB}"/>
              </a:ext>
            </a:extLst>
          </p:cNvPr>
          <p:cNvSpPr/>
          <p:nvPr/>
        </p:nvSpPr>
        <p:spPr>
          <a:xfrm>
            <a:off x="9438739" y="5625521"/>
            <a:ext cx="1607871" cy="30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DA7CC3-0276-4820-97E9-44C014E97C80}"/>
              </a:ext>
            </a:extLst>
          </p:cNvPr>
          <p:cNvSpPr txBox="1"/>
          <p:nvPr/>
        </p:nvSpPr>
        <p:spPr>
          <a:xfrm>
            <a:off x="11046610" y="5609666"/>
            <a:ext cx="73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Tumor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11CE14-C67C-44BD-8BCB-A6D07D0C2D39}"/>
              </a:ext>
            </a:extLst>
          </p:cNvPr>
          <p:cNvSpPr/>
          <p:nvPr/>
        </p:nvSpPr>
        <p:spPr>
          <a:xfrm>
            <a:off x="9438737" y="5625521"/>
            <a:ext cx="1208806" cy="306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68E0D5-7780-4E28-822B-257E8BA6FF18}"/>
              </a:ext>
            </a:extLst>
          </p:cNvPr>
          <p:cNvSpPr txBox="1"/>
          <p:nvPr/>
        </p:nvSpPr>
        <p:spPr>
          <a:xfrm>
            <a:off x="8632551" y="5609666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Normal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32B3C91-9868-4881-913D-3ADEAC0ACF9B}"/>
              </a:ext>
            </a:extLst>
          </p:cNvPr>
          <p:cNvCxnSpPr>
            <a:cxnSpLocks/>
          </p:cNvCxnSpPr>
          <p:nvPr/>
        </p:nvCxnSpPr>
        <p:spPr>
          <a:xfrm>
            <a:off x="10562352" y="5146513"/>
            <a:ext cx="0" cy="35980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03A61B2-33EC-4B81-B5D8-BD24910D77D0}"/>
              </a:ext>
            </a:extLst>
          </p:cNvPr>
          <p:cNvSpPr txBox="1"/>
          <p:nvPr/>
        </p:nvSpPr>
        <p:spPr>
          <a:xfrm>
            <a:off x="9380684" y="5088660"/>
            <a:ext cx="10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6"/>
                </a:solidFill>
                <a:latin typeface="HelveticaNeueLT Std" panose="020B0604020202020204" pitchFamily="34" charset="0"/>
              </a:rPr>
              <a:t>+40%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9F8C99-56A6-4F05-9313-C2756ABACAE1}"/>
              </a:ext>
            </a:extLst>
          </p:cNvPr>
          <p:cNvSpPr/>
          <p:nvPr/>
        </p:nvSpPr>
        <p:spPr>
          <a:xfrm>
            <a:off x="9662329" y="5625521"/>
            <a:ext cx="741275" cy="306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75%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2DCC6B-E41A-4B3F-ACD8-52915B6D2F25}"/>
              </a:ext>
            </a:extLst>
          </p:cNvPr>
          <p:cNvSpPr txBox="1"/>
          <p:nvPr/>
        </p:nvSpPr>
        <p:spPr>
          <a:xfrm>
            <a:off x="9653089" y="4196700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DC7E09-A418-4E07-9C31-69949EE52DF7}"/>
              </a:ext>
            </a:extLst>
          </p:cNvPr>
          <p:cNvSpPr txBox="1"/>
          <p:nvPr/>
        </p:nvSpPr>
        <p:spPr>
          <a:xfrm>
            <a:off x="3210923" y="99308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Normal</a:t>
            </a:r>
          </a:p>
        </p:txBody>
      </p:sp>
      <p:pic>
        <p:nvPicPr>
          <p:cNvPr id="57" name="Picture 56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7BA2F04A-0D9C-42E3-ADFD-FA642BB12698}"/>
              </a:ext>
            </a:extLst>
          </p:cNvPr>
          <p:cNvPicPr>
            <a:picLocks/>
          </p:cNvPicPr>
          <p:nvPr/>
        </p:nvPicPr>
        <p:blipFill rotWithShape="1">
          <a:blip r:embed="rId1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4772" r="5359" b="4901"/>
          <a:stretch/>
        </p:blipFill>
        <p:spPr>
          <a:xfrm>
            <a:off x="3006409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278BEDB-2B32-4BE2-8EA2-D555842EBD4A}"/>
              </a:ext>
            </a:extLst>
          </p:cNvPr>
          <p:cNvSpPr txBox="1"/>
          <p:nvPr/>
        </p:nvSpPr>
        <p:spPr>
          <a:xfrm>
            <a:off x="1944862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Tumor</a:t>
            </a:r>
          </a:p>
        </p:txBody>
      </p:sp>
      <p:pic>
        <p:nvPicPr>
          <p:cNvPr id="61" name="Picture 60" descr="A picture containing text&#10;&#10;Description automatically generated">
            <a:extLst>
              <a:ext uri="{FF2B5EF4-FFF2-40B4-BE49-F238E27FC236}">
                <a16:creationId xmlns:a16="http://schemas.microsoft.com/office/drawing/2014/main" id="{8C5B0FDB-5B22-4E5E-B332-33D229007A86}"/>
              </a:ext>
            </a:extLst>
          </p:cNvPr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05" r="4372" b="4048"/>
          <a:stretch/>
        </p:blipFill>
        <p:spPr>
          <a:xfrm rot="5400000">
            <a:off x="1707492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472F07F6-4852-4E1B-AD1C-8CD0F4E706D0}"/>
              </a:ext>
            </a:extLst>
          </p:cNvPr>
          <p:cNvSpPr/>
          <p:nvPr/>
        </p:nvSpPr>
        <p:spPr>
          <a:xfrm>
            <a:off x="8696376" y="4566032"/>
            <a:ext cx="3209874" cy="5195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7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/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blipFill>
                <a:blip r:embed="rId3"/>
                <a:stretch>
                  <a:fillRect l="-4348" t="-12281" b="-3157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12CF1779-F35B-4DEC-B939-A161D7377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6529047" y="4333520"/>
            <a:ext cx="1083733" cy="1078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/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/>
                  <a:t>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blipFill>
                <a:blip r:embed="rId5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A3426D4-64DE-44B8-93BA-0B3B0AB361E1}"/>
              </a:ext>
            </a:extLst>
          </p:cNvPr>
          <p:cNvSpPr txBox="1"/>
          <p:nvPr/>
        </p:nvSpPr>
        <p:spPr>
          <a:xfrm>
            <a:off x="5831010" y="2499080"/>
            <a:ext cx="94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8F8667-B08F-41BC-8A26-A749C6BAF273}"/>
              </a:ext>
            </a:extLst>
          </p:cNvPr>
          <p:cNvSpPr txBox="1"/>
          <p:nvPr/>
        </p:nvSpPr>
        <p:spPr>
          <a:xfrm>
            <a:off x="4502695" y="99308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EB88AF-FEAC-4D9B-8960-A46190B9A5BD}"/>
              </a:ext>
            </a:extLst>
          </p:cNvPr>
          <p:cNvSpPr txBox="1"/>
          <p:nvPr/>
        </p:nvSpPr>
        <p:spPr>
          <a:xfrm>
            <a:off x="643069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Tumor</a:t>
            </a:r>
          </a:p>
        </p:txBody>
      </p:sp>
      <p:pic>
        <p:nvPicPr>
          <p:cNvPr id="47" name="Picture 4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C64F059-95AA-495A-A0D6-12312D377998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3818" r="3917" b="4303"/>
          <a:stretch/>
        </p:blipFill>
        <p:spPr>
          <a:xfrm rot="5400000">
            <a:off x="4302451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9" name="Picture 48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95FE1668-C74A-4D5A-B101-2957ABE27BF0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3300" r="4506" b="4153"/>
          <a:stretch/>
        </p:blipFill>
        <p:spPr>
          <a:xfrm rot="5400000">
            <a:off x="405700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1" name="Picture 50" descr="A picture containing text, fabric, bedclothes&#10;&#10;Description automatically generated">
            <a:extLst>
              <a:ext uri="{FF2B5EF4-FFF2-40B4-BE49-F238E27FC236}">
                <a16:creationId xmlns:a16="http://schemas.microsoft.com/office/drawing/2014/main" id="{847C0CB4-35A7-44CD-9DAC-BC447FC443C6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808" r="4238" b="4313"/>
          <a:stretch/>
        </p:blipFill>
        <p:spPr>
          <a:xfrm>
            <a:off x="4302451" y="4307663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87A8C2-F3A6-4DE5-9648-AE03FC755A71}"/>
              </a:ext>
            </a:extLst>
          </p:cNvPr>
          <p:cNvCxnSpPr>
            <a:cxnSpLocks/>
          </p:cNvCxnSpPr>
          <p:nvPr/>
        </p:nvCxnSpPr>
        <p:spPr>
          <a:xfrm>
            <a:off x="5680116" y="4872595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57699E-1720-4340-8A37-C57BF9A76B8D}"/>
              </a:ext>
            </a:extLst>
          </p:cNvPr>
          <p:cNvSpPr/>
          <p:nvPr/>
        </p:nvSpPr>
        <p:spPr>
          <a:xfrm>
            <a:off x="5680116" y="1927580"/>
            <a:ext cx="1384864" cy="2111019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D46672C-6B2B-4E5D-9CE8-1351ABD58170}"/>
              </a:ext>
            </a:extLst>
          </p:cNvPr>
          <p:cNvCxnSpPr>
            <a:cxnSpLocks/>
          </p:cNvCxnSpPr>
          <p:nvPr/>
        </p:nvCxnSpPr>
        <p:spPr>
          <a:xfrm>
            <a:off x="7856022" y="4871662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/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blipFill>
                <a:blip r:embed="rId9"/>
                <a:stretch>
                  <a:fillRect l="-7229" t="-10345" r="-402" b="-29310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90B1D9C5-CBA8-452D-B31F-E2870309EABB}"/>
              </a:ext>
            </a:extLst>
          </p:cNvPr>
          <p:cNvSpPr/>
          <p:nvPr/>
        </p:nvSpPr>
        <p:spPr>
          <a:xfrm>
            <a:off x="9438739" y="5625521"/>
            <a:ext cx="1607871" cy="30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DA7CC3-0276-4820-97E9-44C014E97C80}"/>
              </a:ext>
            </a:extLst>
          </p:cNvPr>
          <p:cNvSpPr txBox="1"/>
          <p:nvPr/>
        </p:nvSpPr>
        <p:spPr>
          <a:xfrm>
            <a:off x="11046610" y="5609666"/>
            <a:ext cx="73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Tumor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11CE14-C67C-44BD-8BCB-A6D07D0C2D39}"/>
              </a:ext>
            </a:extLst>
          </p:cNvPr>
          <p:cNvSpPr/>
          <p:nvPr/>
        </p:nvSpPr>
        <p:spPr>
          <a:xfrm>
            <a:off x="9438737" y="5625521"/>
            <a:ext cx="1208806" cy="306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68E0D5-7780-4E28-822B-257E8BA6FF18}"/>
              </a:ext>
            </a:extLst>
          </p:cNvPr>
          <p:cNvSpPr txBox="1"/>
          <p:nvPr/>
        </p:nvSpPr>
        <p:spPr>
          <a:xfrm>
            <a:off x="8632551" y="5609666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Normal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32B3C91-9868-4881-913D-3ADEAC0ACF9B}"/>
              </a:ext>
            </a:extLst>
          </p:cNvPr>
          <p:cNvCxnSpPr>
            <a:cxnSpLocks/>
          </p:cNvCxnSpPr>
          <p:nvPr/>
        </p:nvCxnSpPr>
        <p:spPr>
          <a:xfrm>
            <a:off x="10562352" y="5146513"/>
            <a:ext cx="0" cy="35980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03A61B2-33EC-4B81-B5D8-BD24910D77D0}"/>
              </a:ext>
            </a:extLst>
          </p:cNvPr>
          <p:cNvSpPr txBox="1"/>
          <p:nvPr/>
        </p:nvSpPr>
        <p:spPr>
          <a:xfrm>
            <a:off x="9380684" y="5088660"/>
            <a:ext cx="108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6"/>
                </a:solidFill>
                <a:latin typeface="HelveticaNeueLT Std" panose="020B0604020202020204" pitchFamily="34" charset="0"/>
              </a:rPr>
              <a:t>+40%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9F8C99-56A6-4F05-9313-C2756ABACAE1}"/>
              </a:ext>
            </a:extLst>
          </p:cNvPr>
          <p:cNvSpPr/>
          <p:nvPr/>
        </p:nvSpPr>
        <p:spPr>
          <a:xfrm>
            <a:off x="9662329" y="5625521"/>
            <a:ext cx="741275" cy="306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75%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DC7E09-A418-4E07-9C31-69949EE52DF7}"/>
              </a:ext>
            </a:extLst>
          </p:cNvPr>
          <p:cNvSpPr txBox="1"/>
          <p:nvPr/>
        </p:nvSpPr>
        <p:spPr>
          <a:xfrm>
            <a:off x="3210923" y="99308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Normal</a:t>
            </a:r>
          </a:p>
        </p:txBody>
      </p:sp>
      <p:pic>
        <p:nvPicPr>
          <p:cNvPr id="57" name="Picture 56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7BA2F04A-0D9C-42E3-ADFD-FA642BB12698}"/>
              </a:ext>
            </a:extLst>
          </p:cNvPr>
          <p:cNvPicPr>
            <a:picLocks/>
          </p:cNvPicPr>
          <p:nvPr/>
        </p:nvPicPr>
        <p:blipFill rotWithShape="1">
          <a:blip r:embed="rId1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4772" r="5359" b="4901"/>
          <a:stretch/>
        </p:blipFill>
        <p:spPr>
          <a:xfrm>
            <a:off x="3006409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278BEDB-2B32-4BE2-8EA2-D555842EBD4A}"/>
              </a:ext>
            </a:extLst>
          </p:cNvPr>
          <p:cNvSpPr txBox="1"/>
          <p:nvPr/>
        </p:nvSpPr>
        <p:spPr>
          <a:xfrm>
            <a:off x="1944862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Tumor</a:t>
            </a:r>
          </a:p>
        </p:txBody>
      </p:sp>
      <p:pic>
        <p:nvPicPr>
          <p:cNvPr id="61" name="Picture 60" descr="A picture containing text&#10;&#10;Description automatically generated">
            <a:extLst>
              <a:ext uri="{FF2B5EF4-FFF2-40B4-BE49-F238E27FC236}">
                <a16:creationId xmlns:a16="http://schemas.microsoft.com/office/drawing/2014/main" id="{8C5B0FDB-5B22-4E5E-B332-33D229007A86}"/>
              </a:ext>
            </a:extLst>
          </p:cNvPr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05" r="4372" b="4048"/>
          <a:stretch/>
        </p:blipFill>
        <p:spPr>
          <a:xfrm rot="5400000">
            <a:off x="1707492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21B701E-3CD6-4C3E-9378-FE87D985DE7E}"/>
              </a:ext>
            </a:extLst>
          </p:cNvPr>
          <p:cNvSpPr/>
          <p:nvPr/>
        </p:nvSpPr>
        <p:spPr>
          <a:xfrm>
            <a:off x="3534182" y="2009840"/>
            <a:ext cx="5087383" cy="29639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DDBB47-1ECB-4D5F-B27E-F7C81FAE37E9}"/>
              </a:ext>
            </a:extLst>
          </p:cNvPr>
          <p:cNvSpPr txBox="1"/>
          <p:nvPr/>
        </p:nvSpPr>
        <p:spPr>
          <a:xfrm>
            <a:off x="3819964" y="2133010"/>
            <a:ext cx="4515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NeueLT Std" panose="020B0604020202020204" pitchFamily="34" charset="0"/>
              </a:rPr>
              <a:t>Problem</a:t>
            </a:r>
          </a:p>
          <a:p>
            <a:pPr algn="ctr"/>
            <a:r>
              <a:rPr lang="en-US" sz="2400" dirty="0"/>
              <a:t>Repeatedly removing training points and retraining is too slow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elveticaNeueLT Std" panose="020B0604020202020204" pitchFamily="34" charset="0"/>
              </a:rPr>
              <a:t>Solution</a:t>
            </a:r>
          </a:p>
          <a:p>
            <a:pPr algn="ctr"/>
            <a:r>
              <a:rPr lang="en-US" sz="2400" dirty="0"/>
              <a:t>First-order Taylor approximation via influence functions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87521A-56A8-4A4E-AA0C-772EA53A349A}"/>
              </a:ext>
            </a:extLst>
          </p:cNvPr>
          <p:cNvSpPr/>
          <p:nvPr/>
        </p:nvSpPr>
        <p:spPr>
          <a:xfrm>
            <a:off x="9438739" y="4702850"/>
            <a:ext cx="1607871" cy="30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5EB7AB-B681-4B10-94DD-639630A4DF37}"/>
              </a:ext>
            </a:extLst>
          </p:cNvPr>
          <p:cNvSpPr txBox="1"/>
          <p:nvPr/>
        </p:nvSpPr>
        <p:spPr>
          <a:xfrm>
            <a:off x="11046610" y="4686995"/>
            <a:ext cx="73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Tumor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4A6D48-8BB8-40B9-B948-AFC8DB07A820}"/>
              </a:ext>
            </a:extLst>
          </p:cNvPr>
          <p:cNvSpPr/>
          <p:nvPr/>
        </p:nvSpPr>
        <p:spPr>
          <a:xfrm>
            <a:off x="9438737" y="4702850"/>
            <a:ext cx="644377" cy="306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35%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E30D95-E1D5-4141-A1B6-C76468EB4526}"/>
              </a:ext>
            </a:extLst>
          </p:cNvPr>
          <p:cNvSpPr txBox="1"/>
          <p:nvPr/>
        </p:nvSpPr>
        <p:spPr>
          <a:xfrm>
            <a:off x="8632551" y="4686995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4A3EBB-FA43-4C5F-8F2A-D8D6AB361A2C}"/>
              </a:ext>
            </a:extLst>
          </p:cNvPr>
          <p:cNvSpPr txBox="1"/>
          <p:nvPr/>
        </p:nvSpPr>
        <p:spPr>
          <a:xfrm>
            <a:off x="9653089" y="4196700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9442E9-8105-466D-8AA3-56DFECAAD11A}"/>
              </a:ext>
            </a:extLst>
          </p:cNvPr>
          <p:cNvSpPr/>
          <p:nvPr/>
        </p:nvSpPr>
        <p:spPr>
          <a:xfrm>
            <a:off x="8696376" y="4566032"/>
            <a:ext cx="3209874" cy="5195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/>
              <p:nvPr/>
            </p:nvSpPr>
            <p:spPr>
              <a:xfrm>
                <a:off x="1666245" y="1663978"/>
                <a:ext cx="1403846" cy="626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pPr algn="r"/>
                <a:r>
                  <a:rPr lang="en-US" sz="1800" dirty="0"/>
                  <a:t>Training data 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245" y="1663978"/>
                <a:ext cx="1403846" cy="626133"/>
              </a:xfrm>
              <a:prstGeom prst="rect">
                <a:avLst/>
              </a:prstGeom>
              <a:blipFill>
                <a:blip r:embed="rId3"/>
                <a:stretch>
                  <a:fillRect l="-6494" t="-6796" r="-7359" b="-2913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12CF1779-F35B-4DEC-B939-A161D7377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9470972" y="4382985"/>
            <a:ext cx="1083733" cy="1078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/>
              <p:nvPr/>
            </p:nvSpPr>
            <p:spPr>
              <a:xfrm>
                <a:off x="9245789" y="5482334"/>
                <a:ext cx="1534097" cy="381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/>
                  <a:t>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789" y="5482334"/>
                <a:ext cx="1534097" cy="381066"/>
              </a:xfrm>
              <a:prstGeom prst="rect">
                <a:avLst/>
              </a:prstGeom>
              <a:blipFill>
                <a:blip r:embed="rId5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A3426D4-64DE-44B8-93BA-0B3B0AB361E1}"/>
              </a:ext>
            </a:extLst>
          </p:cNvPr>
          <p:cNvSpPr txBox="1"/>
          <p:nvPr/>
        </p:nvSpPr>
        <p:spPr>
          <a:xfrm>
            <a:off x="8772935" y="2548545"/>
            <a:ext cx="94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8F8667-B08F-41BC-8A26-A749C6BAF273}"/>
              </a:ext>
            </a:extLst>
          </p:cNvPr>
          <p:cNvSpPr txBox="1"/>
          <p:nvPr/>
        </p:nvSpPr>
        <p:spPr>
          <a:xfrm>
            <a:off x="7444620" y="104255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Normal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292CBE-9B3B-4CB3-972B-A607F4777986}"/>
              </a:ext>
            </a:extLst>
          </p:cNvPr>
          <p:cNvSpPr txBox="1"/>
          <p:nvPr/>
        </p:nvSpPr>
        <p:spPr>
          <a:xfrm>
            <a:off x="6149973" y="1042549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Normal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ED3055-669D-4CC4-919F-EFDDE21C8F4F}"/>
              </a:ext>
            </a:extLst>
          </p:cNvPr>
          <p:cNvSpPr txBox="1"/>
          <p:nvPr/>
        </p:nvSpPr>
        <p:spPr>
          <a:xfrm>
            <a:off x="4883912" y="1042549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Tumor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EB88AF-FEAC-4D9B-8960-A46190B9A5BD}"/>
              </a:ext>
            </a:extLst>
          </p:cNvPr>
          <p:cNvSpPr txBox="1"/>
          <p:nvPr/>
        </p:nvSpPr>
        <p:spPr>
          <a:xfrm>
            <a:off x="3584994" y="1042549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Tumor</a:t>
            </a:r>
          </a:p>
        </p:txBody>
      </p:sp>
      <p:pic>
        <p:nvPicPr>
          <p:cNvPr id="46" name="Picture 45" descr="A picture containing text&#10;&#10;Description automatically generated">
            <a:extLst>
              <a:ext uri="{FF2B5EF4-FFF2-40B4-BE49-F238E27FC236}">
                <a16:creationId xmlns:a16="http://schemas.microsoft.com/office/drawing/2014/main" id="{745232FD-EEA9-4A2A-A854-17756BCB3E3F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05" r="4372" b="4048"/>
          <a:stretch/>
        </p:blipFill>
        <p:spPr>
          <a:xfrm rot="5400000">
            <a:off x="4646542" y="1405545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7" name="Picture 4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C64F059-95AA-495A-A0D6-12312D377998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3818" r="3917" b="4303"/>
          <a:stretch/>
        </p:blipFill>
        <p:spPr>
          <a:xfrm rot="5400000">
            <a:off x="7244376" y="1405545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9" name="Picture 48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95FE1668-C74A-4D5A-B101-2957ABE27BF0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3300" r="4506" b="4153"/>
          <a:stretch/>
        </p:blipFill>
        <p:spPr>
          <a:xfrm rot="5400000">
            <a:off x="3347625" y="1405545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ining data">
                <a:extLst>
                  <a:ext uri="{FF2B5EF4-FFF2-40B4-BE49-F238E27FC236}">
                    <a16:creationId xmlns:a16="http://schemas.microsoft.com/office/drawing/2014/main" id="{7B1FDA09-7B5F-42A6-AEBE-E31A521592E6}"/>
                  </a:ext>
                </a:extLst>
              </p:cNvPr>
              <p:cNvSpPr txBox="1"/>
              <p:nvPr/>
            </p:nvSpPr>
            <p:spPr>
              <a:xfrm>
                <a:off x="7054897" y="5514265"/>
                <a:ext cx="1521956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50" name="Training data">
                <a:extLst>
                  <a:ext uri="{FF2B5EF4-FFF2-40B4-BE49-F238E27FC236}">
                    <a16:creationId xmlns:a16="http://schemas.microsoft.com/office/drawing/2014/main" id="{7B1FDA09-7B5F-42A6-AEBE-E31A52159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97" y="5514265"/>
                <a:ext cx="1521956" cy="349135"/>
              </a:xfrm>
              <a:prstGeom prst="rect">
                <a:avLst/>
              </a:prstGeom>
              <a:blipFill>
                <a:blip r:embed="rId9"/>
                <a:stretch>
                  <a:fillRect l="-6800" t="-12281" b="-29825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87A8C2-F3A6-4DE5-9648-AE03FC755A71}"/>
              </a:ext>
            </a:extLst>
          </p:cNvPr>
          <p:cNvCxnSpPr>
            <a:cxnSpLocks/>
          </p:cNvCxnSpPr>
          <p:nvPr/>
        </p:nvCxnSpPr>
        <p:spPr>
          <a:xfrm>
            <a:off x="8622041" y="4922060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57699E-1720-4340-8A37-C57BF9A76B8D}"/>
              </a:ext>
            </a:extLst>
          </p:cNvPr>
          <p:cNvSpPr/>
          <p:nvPr/>
        </p:nvSpPr>
        <p:spPr>
          <a:xfrm>
            <a:off x="8622041" y="1977045"/>
            <a:ext cx="1384864" cy="2111019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3B314F6A-4B59-4FE8-B563-B5FFA0F35F88}"/>
              </a:ext>
            </a:extLst>
          </p:cNvPr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4772" r="5359" b="4901"/>
          <a:stretch/>
        </p:blipFill>
        <p:spPr>
          <a:xfrm>
            <a:off x="5945459" y="1405545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756E1B1-2FFB-4CD8-A466-F09A487F16A6}"/>
              </a:ext>
            </a:extLst>
          </p:cNvPr>
          <p:cNvGrpSpPr/>
          <p:nvPr/>
        </p:nvGrpSpPr>
        <p:grpSpPr>
          <a:xfrm>
            <a:off x="3764815" y="2727587"/>
            <a:ext cx="308618" cy="400110"/>
            <a:chOff x="13828140" y="4206058"/>
            <a:chExt cx="308618" cy="4001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0E1E0B-BE9D-4114-99E0-0AD7775ACC53}"/>
                </a:ext>
              </a:extLst>
            </p:cNvPr>
            <p:cNvSpPr txBox="1"/>
            <p:nvPr/>
          </p:nvSpPr>
          <p:spPr>
            <a:xfrm>
              <a:off x="13828140" y="4206058"/>
              <a:ext cx="30861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HelveticaNeueLT Std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14EBF06-6DD3-4840-A78B-87794DC165FB}"/>
                    </a:ext>
                  </a:extLst>
                </p:cNvPr>
                <p:cNvSpPr txBox="1"/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HelveticaNeueLT Std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14EBF06-6DD3-4840-A78B-87794DC16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blipFill>
                  <a:blip r:embed="rId12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83B46B-E7D3-48DA-9787-EFB58BCEDCB4}"/>
              </a:ext>
            </a:extLst>
          </p:cNvPr>
          <p:cNvGrpSpPr/>
          <p:nvPr/>
        </p:nvGrpSpPr>
        <p:grpSpPr>
          <a:xfrm>
            <a:off x="5068449" y="2727587"/>
            <a:ext cx="299185" cy="422013"/>
            <a:chOff x="13828140" y="4206058"/>
            <a:chExt cx="308618" cy="4001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F302A7-70B8-43BD-AB68-D36F15C616C1}"/>
                </a:ext>
              </a:extLst>
            </p:cNvPr>
            <p:cNvSpPr txBox="1"/>
            <p:nvPr/>
          </p:nvSpPr>
          <p:spPr>
            <a:xfrm>
              <a:off x="13828140" y="4206058"/>
              <a:ext cx="30861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HelveticaNeueLT Std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E74D1ED-F4CE-4105-A7C3-1F96A65B052A}"/>
                    </a:ext>
                  </a:extLst>
                </p:cNvPr>
                <p:cNvSpPr txBox="1"/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HelveticaNeueLT Std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E74D1ED-F4CE-4105-A7C3-1F96A65B0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blipFill>
                  <a:blip r:embed="rId13"/>
                  <a:stretch>
                    <a:fillRect r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0FF6FF9-E04E-409F-82CF-AB1E84C6472A}"/>
              </a:ext>
            </a:extLst>
          </p:cNvPr>
          <p:cNvGrpSpPr/>
          <p:nvPr/>
        </p:nvGrpSpPr>
        <p:grpSpPr>
          <a:xfrm>
            <a:off x="6362650" y="2727587"/>
            <a:ext cx="308618" cy="400110"/>
            <a:chOff x="13828140" y="4206058"/>
            <a:chExt cx="308618" cy="4001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A0AC765-38A1-42AF-BFDE-044DE1FB6771}"/>
                </a:ext>
              </a:extLst>
            </p:cNvPr>
            <p:cNvSpPr txBox="1"/>
            <p:nvPr/>
          </p:nvSpPr>
          <p:spPr>
            <a:xfrm>
              <a:off x="13828140" y="4206058"/>
              <a:ext cx="30861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HelveticaNeueLT Std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D9BD23E-E072-49A9-A5C1-9B977EF5FC9E}"/>
                    </a:ext>
                  </a:extLst>
                </p:cNvPr>
                <p:cNvSpPr txBox="1"/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HelveticaNeueLT Std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D9BD23E-E072-49A9-A5C1-9B977EF5F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blipFill>
                  <a:blip r:embed="rId14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DE680B6-2545-4C96-877C-3ABA7EC257C4}"/>
              </a:ext>
            </a:extLst>
          </p:cNvPr>
          <p:cNvGrpSpPr/>
          <p:nvPr/>
        </p:nvGrpSpPr>
        <p:grpSpPr>
          <a:xfrm>
            <a:off x="7666284" y="2727587"/>
            <a:ext cx="308618" cy="400110"/>
            <a:chOff x="13828140" y="4206058"/>
            <a:chExt cx="308618" cy="40011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744F19B-D2DF-4CED-AAF9-6B15E1BFE970}"/>
                </a:ext>
              </a:extLst>
            </p:cNvPr>
            <p:cNvSpPr txBox="1"/>
            <p:nvPr/>
          </p:nvSpPr>
          <p:spPr>
            <a:xfrm>
              <a:off x="13828140" y="4206058"/>
              <a:ext cx="30861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HelveticaNeueLT Std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75BA600-1E09-443A-987D-13D7834F1DBA}"/>
                    </a:ext>
                  </a:extLst>
                </p:cNvPr>
                <p:cNvSpPr txBox="1"/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HelveticaNeueLT Std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75BA600-1E09-443A-987D-13D7834F1D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blipFill>
                  <a:blip r:embed="rId15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BDB8173-7201-4105-8065-F8A1B7E7B173}"/>
              </a:ext>
            </a:extLst>
          </p:cNvPr>
          <p:cNvSpPr txBox="1"/>
          <p:nvPr/>
        </p:nvSpPr>
        <p:spPr>
          <a:xfrm>
            <a:off x="2084885" y="2742976"/>
            <a:ext cx="98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Weights</a:t>
            </a:r>
          </a:p>
        </p:txBody>
      </p:sp>
      <p:pic>
        <p:nvPicPr>
          <p:cNvPr id="33" name="Picture 32" descr="A picture containing text, fabric, bedclothes&#10;&#10;Description automatically generated">
            <a:extLst>
              <a:ext uri="{FF2B5EF4-FFF2-40B4-BE49-F238E27FC236}">
                <a16:creationId xmlns:a16="http://schemas.microsoft.com/office/drawing/2014/main" id="{F992E583-D03A-4C38-93A6-031AF35CA7BE}"/>
              </a:ext>
            </a:extLst>
          </p:cNvPr>
          <p:cNvPicPr>
            <a:picLocks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808" r="4238" b="4313"/>
          <a:stretch/>
        </p:blipFill>
        <p:spPr>
          <a:xfrm>
            <a:off x="7244376" y="4357128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522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/>
              <p:nvPr/>
            </p:nvSpPr>
            <p:spPr>
              <a:xfrm>
                <a:off x="1666245" y="1663978"/>
                <a:ext cx="1403846" cy="626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pPr algn="r"/>
                <a:r>
                  <a:rPr lang="en-US" sz="1800" dirty="0"/>
                  <a:t>Training data 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245" y="1663978"/>
                <a:ext cx="1403846" cy="626133"/>
              </a:xfrm>
              <a:prstGeom prst="rect">
                <a:avLst/>
              </a:prstGeom>
              <a:blipFill>
                <a:blip r:embed="rId3"/>
                <a:stretch>
                  <a:fillRect l="-6494" t="-6796" r="-7359" b="-2913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12CF1779-F35B-4DEC-B939-A161D7377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9470972" y="4382985"/>
            <a:ext cx="1083733" cy="1078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/>
              <p:nvPr/>
            </p:nvSpPr>
            <p:spPr>
              <a:xfrm>
                <a:off x="9245789" y="5482334"/>
                <a:ext cx="1534097" cy="381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789" y="5482334"/>
                <a:ext cx="1534097" cy="381066"/>
              </a:xfrm>
              <a:prstGeom prst="rect">
                <a:avLst/>
              </a:prstGeom>
              <a:blipFill>
                <a:blip r:embed="rId5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A3426D4-64DE-44B8-93BA-0B3B0AB361E1}"/>
              </a:ext>
            </a:extLst>
          </p:cNvPr>
          <p:cNvSpPr txBox="1"/>
          <p:nvPr/>
        </p:nvSpPr>
        <p:spPr>
          <a:xfrm>
            <a:off x="8772935" y="2548545"/>
            <a:ext cx="94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8F8667-B08F-41BC-8A26-A749C6BAF273}"/>
              </a:ext>
            </a:extLst>
          </p:cNvPr>
          <p:cNvSpPr txBox="1"/>
          <p:nvPr/>
        </p:nvSpPr>
        <p:spPr>
          <a:xfrm>
            <a:off x="7444620" y="104255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Normal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292CBE-9B3B-4CB3-972B-A607F4777986}"/>
              </a:ext>
            </a:extLst>
          </p:cNvPr>
          <p:cNvSpPr txBox="1"/>
          <p:nvPr/>
        </p:nvSpPr>
        <p:spPr>
          <a:xfrm>
            <a:off x="6149973" y="104255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Normal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ED3055-669D-4CC4-919F-EFDDE21C8F4F}"/>
              </a:ext>
            </a:extLst>
          </p:cNvPr>
          <p:cNvSpPr txBox="1"/>
          <p:nvPr/>
        </p:nvSpPr>
        <p:spPr>
          <a:xfrm>
            <a:off x="4883912" y="1042551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Tumor</a:t>
            </a:r>
          </a:p>
        </p:txBody>
      </p:sp>
      <p:pic>
        <p:nvPicPr>
          <p:cNvPr id="46" name="Picture 45" descr="A picture containing text&#10;&#10;Description automatically generated">
            <a:extLst>
              <a:ext uri="{FF2B5EF4-FFF2-40B4-BE49-F238E27FC236}">
                <a16:creationId xmlns:a16="http://schemas.microsoft.com/office/drawing/2014/main" id="{745232FD-EEA9-4A2A-A854-17756BCB3E3F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05" r="4372" b="4048"/>
          <a:stretch/>
        </p:blipFill>
        <p:spPr>
          <a:xfrm rot="5400000">
            <a:off x="4646542" y="1405545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7" name="Picture 4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C64F059-95AA-495A-A0D6-12312D377998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3818" r="3917" b="4303"/>
          <a:stretch/>
        </p:blipFill>
        <p:spPr>
          <a:xfrm rot="5400000">
            <a:off x="7244376" y="1405545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1" name="Picture 50" descr="A picture containing text, fabric, bedclothes&#10;&#10;Description automatically generated">
            <a:extLst>
              <a:ext uri="{FF2B5EF4-FFF2-40B4-BE49-F238E27FC236}">
                <a16:creationId xmlns:a16="http://schemas.microsoft.com/office/drawing/2014/main" id="{847C0CB4-35A7-44CD-9DAC-BC447FC443C6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808" r="4238" b="4313"/>
          <a:stretch/>
        </p:blipFill>
        <p:spPr>
          <a:xfrm>
            <a:off x="7244376" y="4357128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87A8C2-F3A6-4DE5-9648-AE03FC755A71}"/>
              </a:ext>
            </a:extLst>
          </p:cNvPr>
          <p:cNvCxnSpPr>
            <a:cxnSpLocks/>
          </p:cNvCxnSpPr>
          <p:nvPr/>
        </p:nvCxnSpPr>
        <p:spPr>
          <a:xfrm>
            <a:off x="8622041" y="4922060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57699E-1720-4340-8A37-C57BF9A76B8D}"/>
              </a:ext>
            </a:extLst>
          </p:cNvPr>
          <p:cNvSpPr/>
          <p:nvPr/>
        </p:nvSpPr>
        <p:spPr>
          <a:xfrm>
            <a:off x="8622041" y="1977045"/>
            <a:ext cx="1384864" cy="2111019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3B314F6A-4B59-4FE8-B563-B5FFA0F35F88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4772" r="5359" b="4901"/>
          <a:stretch/>
        </p:blipFill>
        <p:spPr>
          <a:xfrm>
            <a:off x="5945459" y="1405545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756E1B1-2FFB-4CD8-A466-F09A487F16A6}"/>
              </a:ext>
            </a:extLst>
          </p:cNvPr>
          <p:cNvGrpSpPr/>
          <p:nvPr/>
        </p:nvGrpSpPr>
        <p:grpSpPr>
          <a:xfrm>
            <a:off x="3752115" y="2727587"/>
            <a:ext cx="321318" cy="400110"/>
            <a:chOff x="13815440" y="4206058"/>
            <a:chExt cx="321318" cy="4001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0E1E0B-BE9D-4114-99E0-0AD7775ACC53}"/>
                </a:ext>
              </a:extLst>
            </p:cNvPr>
            <p:cNvSpPr txBox="1"/>
            <p:nvPr/>
          </p:nvSpPr>
          <p:spPr>
            <a:xfrm>
              <a:off x="13828140" y="4206058"/>
              <a:ext cx="30861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HelveticaNeueLT Std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14EBF06-6DD3-4840-A78B-87794DC165FB}"/>
                    </a:ext>
                  </a:extLst>
                </p:cNvPr>
                <p:cNvSpPr txBox="1"/>
                <p:nvPr/>
              </p:nvSpPr>
              <p:spPr>
                <a:xfrm>
                  <a:off x="13815440" y="4206058"/>
                  <a:ext cx="3086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C00000"/>
                    </a:solidFill>
                    <a:latin typeface="HelveticaNeueLT Std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14EBF06-6DD3-4840-A78B-87794DC16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15440" y="4206058"/>
                  <a:ext cx="308618" cy="400110"/>
                </a:xfrm>
                <a:prstGeom prst="rect">
                  <a:avLst/>
                </a:prstGeom>
                <a:blipFill>
                  <a:blip r:embed="rId11"/>
                  <a:stretch>
                    <a:fillRect r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83B46B-E7D3-48DA-9787-EFB58BCEDCB4}"/>
              </a:ext>
            </a:extLst>
          </p:cNvPr>
          <p:cNvGrpSpPr/>
          <p:nvPr/>
        </p:nvGrpSpPr>
        <p:grpSpPr>
          <a:xfrm>
            <a:off x="5068449" y="2727587"/>
            <a:ext cx="299185" cy="422013"/>
            <a:chOff x="13828140" y="4206058"/>
            <a:chExt cx="308618" cy="4001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F302A7-70B8-43BD-AB68-D36F15C616C1}"/>
                </a:ext>
              </a:extLst>
            </p:cNvPr>
            <p:cNvSpPr txBox="1"/>
            <p:nvPr/>
          </p:nvSpPr>
          <p:spPr>
            <a:xfrm>
              <a:off x="13828140" y="4206058"/>
              <a:ext cx="30861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HelveticaNeueLT Std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E74D1ED-F4CE-4105-A7C3-1F96A65B052A}"/>
                    </a:ext>
                  </a:extLst>
                </p:cNvPr>
                <p:cNvSpPr txBox="1"/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HelveticaNeueLT Std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E74D1ED-F4CE-4105-A7C3-1F96A65B0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blipFill>
                  <a:blip r:embed="rId12"/>
                  <a:stretch>
                    <a:fillRect r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0FF6FF9-E04E-409F-82CF-AB1E84C6472A}"/>
              </a:ext>
            </a:extLst>
          </p:cNvPr>
          <p:cNvGrpSpPr/>
          <p:nvPr/>
        </p:nvGrpSpPr>
        <p:grpSpPr>
          <a:xfrm>
            <a:off x="6362650" y="2727587"/>
            <a:ext cx="308618" cy="400110"/>
            <a:chOff x="13828140" y="4206058"/>
            <a:chExt cx="308618" cy="4001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A0AC765-38A1-42AF-BFDE-044DE1FB6771}"/>
                </a:ext>
              </a:extLst>
            </p:cNvPr>
            <p:cNvSpPr txBox="1"/>
            <p:nvPr/>
          </p:nvSpPr>
          <p:spPr>
            <a:xfrm>
              <a:off x="13828140" y="4206058"/>
              <a:ext cx="30861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HelveticaNeueLT Std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D9BD23E-E072-49A9-A5C1-9B977EF5FC9E}"/>
                    </a:ext>
                  </a:extLst>
                </p:cNvPr>
                <p:cNvSpPr txBox="1"/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HelveticaNeueLT Std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D9BD23E-E072-49A9-A5C1-9B977EF5F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blipFill>
                  <a:blip r:embed="rId13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DE680B6-2545-4C96-877C-3ABA7EC257C4}"/>
              </a:ext>
            </a:extLst>
          </p:cNvPr>
          <p:cNvGrpSpPr/>
          <p:nvPr/>
        </p:nvGrpSpPr>
        <p:grpSpPr>
          <a:xfrm>
            <a:off x="7666284" y="2727587"/>
            <a:ext cx="308618" cy="400110"/>
            <a:chOff x="13828140" y="4206058"/>
            <a:chExt cx="308618" cy="40011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744F19B-D2DF-4CED-AAF9-6B15E1BFE970}"/>
                </a:ext>
              </a:extLst>
            </p:cNvPr>
            <p:cNvSpPr txBox="1"/>
            <p:nvPr/>
          </p:nvSpPr>
          <p:spPr>
            <a:xfrm>
              <a:off x="13828140" y="4206058"/>
              <a:ext cx="30861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HelveticaNeueLT Std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75BA600-1E09-443A-987D-13D7834F1DBA}"/>
                    </a:ext>
                  </a:extLst>
                </p:cNvPr>
                <p:cNvSpPr txBox="1"/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HelveticaNeueLT Std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75BA600-1E09-443A-987D-13D7834F1D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blipFill>
                  <a:blip r:embed="rId14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BDB8173-7201-4105-8065-F8A1B7E7B173}"/>
              </a:ext>
            </a:extLst>
          </p:cNvPr>
          <p:cNvSpPr txBox="1"/>
          <p:nvPr/>
        </p:nvSpPr>
        <p:spPr>
          <a:xfrm>
            <a:off x="2084885" y="2742976"/>
            <a:ext cx="98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Weights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05E17B-E816-4057-BD5D-D41F750D484F}"/>
              </a:ext>
            </a:extLst>
          </p:cNvPr>
          <p:cNvSpPr txBox="1"/>
          <p:nvPr/>
        </p:nvSpPr>
        <p:spPr>
          <a:xfrm>
            <a:off x="3584994" y="1042551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Tumor</a:t>
            </a:r>
          </a:p>
        </p:txBody>
      </p:sp>
      <p:pic>
        <p:nvPicPr>
          <p:cNvPr id="36" name="Picture 35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239385F9-6395-47F1-9BF8-545EAA0940C2}"/>
              </a:ext>
            </a:extLst>
          </p:cNvPr>
          <p:cNvPicPr>
            <a:picLocks/>
          </p:cNvPicPr>
          <p:nvPr/>
        </p:nvPicPr>
        <p:blipFill rotWithShape="1"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3300" r="4506" b="4153"/>
          <a:stretch/>
        </p:blipFill>
        <p:spPr>
          <a:xfrm rot="5400000">
            <a:off x="3347625" y="1405545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raining data">
                <a:extLst>
                  <a:ext uri="{FF2B5EF4-FFF2-40B4-BE49-F238E27FC236}">
                    <a16:creationId xmlns:a16="http://schemas.microsoft.com/office/drawing/2014/main" id="{63F570F5-3F3A-4AE9-BA1A-1A0416C2EC82}"/>
                  </a:ext>
                </a:extLst>
              </p:cNvPr>
              <p:cNvSpPr txBox="1"/>
              <p:nvPr/>
            </p:nvSpPr>
            <p:spPr>
              <a:xfrm>
                <a:off x="7054897" y="5514265"/>
                <a:ext cx="1521956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33" name="Training data">
                <a:extLst>
                  <a:ext uri="{FF2B5EF4-FFF2-40B4-BE49-F238E27FC236}">
                    <a16:creationId xmlns:a16="http://schemas.microsoft.com/office/drawing/2014/main" id="{63F570F5-3F3A-4AE9-BA1A-1A0416C2E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97" y="5514265"/>
                <a:ext cx="1521956" cy="349135"/>
              </a:xfrm>
              <a:prstGeom prst="rect">
                <a:avLst/>
              </a:prstGeom>
              <a:blipFill>
                <a:blip r:embed="rId16"/>
                <a:stretch>
                  <a:fillRect l="-6800" t="-12281" b="-29825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55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6DBD-E9BA-4F17-AE04-BC58903EE1D1}"/>
              </a:ext>
            </a:extLst>
          </p:cNvPr>
          <p:cNvCxnSpPr>
            <a:cxnSpLocks/>
          </p:cNvCxnSpPr>
          <p:nvPr/>
        </p:nvCxnSpPr>
        <p:spPr>
          <a:xfrm>
            <a:off x="4293444" y="5159400"/>
            <a:ext cx="39179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0C33C8-D8C9-47D0-9EE7-8FA01847920E}"/>
              </a:ext>
            </a:extLst>
          </p:cNvPr>
          <p:cNvSpPr txBox="1"/>
          <p:nvPr/>
        </p:nvSpPr>
        <p:spPr>
          <a:xfrm>
            <a:off x="8453729" y="4805457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</a:t>
            </a:r>
          </a:p>
          <a:p>
            <a:r>
              <a:rPr lang="en-US" dirty="0"/>
              <a:t>(on training point)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6E9705-CB3D-4B66-8354-9B6B8A41C60A}"/>
                  </a:ext>
                </a:extLst>
              </p:cNvPr>
              <p:cNvSpPr txBox="1"/>
              <p:nvPr/>
            </p:nvSpPr>
            <p:spPr>
              <a:xfrm>
                <a:off x="3933077" y="5224447"/>
                <a:ext cx="7691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HelveticaNeueLT Std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6E9705-CB3D-4B66-8354-9B6B8A41C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77" y="5224447"/>
                <a:ext cx="76918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B3991A-05AA-4D03-B628-2133EC762186}"/>
                  </a:ext>
                </a:extLst>
              </p:cNvPr>
              <p:cNvSpPr txBox="1"/>
              <p:nvPr/>
            </p:nvSpPr>
            <p:spPr>
              <a:xfrm>
                <a:off x="7566450" y="5222202"/>
                <a:ext cx="7691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HelveticaNeueLT Std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B3991A-05AA-4D03-B628-2133EC762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450" y="5222202"/>
                <a:ext cx="76918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32F224D-56BA-4471-B57A-EDA71577E098}"/>
              </a:ext>
            </a:extLst>
          </p:cNvPr>
          <p:cNvSpPr txBox="1"/>
          <p:nvPr/>
        </p:nvSpPr>
        <p:spPr>
          <a:xfrm>
            <a:off x="3166231" y="1189159"/>
            <a:ext cx="230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Change in prediction </a:t>
            </a:r>
          </a:p>
          <a:p>
            <a:pPr algn="ctr"/>
            <a:r>
              <a:rPr lang="en-US" dirty="0"/>
              <a:t>(on test point)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0F6A344-D346-4254-8056-5C96DFC245A6}"/>
              </a:ext>
            </a:extLst>
          </p:cNvPr>
          <p:cNvSpPr/>
          <p:nvPr/>
        </p:nvSpPr>
        <p:spPr>
          <a:xfrm>
            <a:off x="4305555" y="2285520"/>
            <a:ext cx="3621266" cy="2861770"/>
          </a:xfrm>
          <a:custGeom>
            <a:avLst/>
            <a:gdLst>
              <a:gd name="connsiteX0" fmla="*/ 3621266 w 3621266"/>
              <a:gd name="connsiteY0" fmla="*/ 2797701 h 2797701"/>
              <a:gd name="connsiteX1" fmla="*/ 1707688 w 3621266"/>
              <a:gd name="connsiteY1" fmla="*/ 1598687 h 2797701"/>
              <a:gd name="connsiteX2" fmla="*/ 411783 w 3621266"/>
              <a:gd name="connsiteY2" fmla="*/ 454173 h 2797701"/>
              <a:gd name="connsiteX3" fmla="*/ 0 w 3621266"/>
              <a:gd name="connsiteY3" fmla="*/ 0 h 279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266" h="2797701">
                <a:moveTo>
                  <a:pt x="3621266" y="2797701"/>
                </a:moveTo>
                <a:cubicBezTo>
                  <a:pt x="2931934" y="2393488"/>
                  <a:pt x="2242602" y="1989275"/>
                  <a:pt x="1707688" y="1598687"/>
                </a:cubicBezTo>
                <a:cubicBezTo>
                  <a:pt x="1172774" y="1208099"/>
                  <a:pt x="696398" y="720621"/>
                  <a:pt x="411783" y="454173"/>
                </a:cubicBezTo>
                <a:cubicBezTo>
                  <a:pt x="127168" y="187725"/>
                  <a:pt x="63584" y="93862"/>
                  <a:pt x="0" y="0"/>
                </a:cubicBezTo>
              </a:path>
            </a:pathLst>
          </a:custGeom>
          <a:noFill/>
          <a:ln w="38100">
            <a:solidFill>
              <a:srgbClr val="917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C3D68A-C80F-4172-BD27-2217512A4580}"/>
              </a:ext>
            </a:extLst>
          </p:cNvPr>
          <p:cNvCxnSpPr>
            <a:cxnSpLocks/>
          </p:cNvCxnSpPr>
          <p:nvPr/>
        </p:nvCxnSpPr>
        <p:spPr>
          <a:xfrm flipV="1">
            <a:off x="4305556" y="2071030"/>
            <a:ext cx="0" cy="31004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870E265-5721-4931-A001-0A3F4822EB17}"/>
                  </a:ext>
                </a:extLst>
              </p:cNvPr>
              <p:cNvSpPr txBox="1"/>
              <p:nvPr/>
            </p:nvSpPr>
            <p:spPr>
              <a:xfrm>
                <a:off x="3620134" y="4947235"/>
                <a:ext cx="7691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HelveticaNeueLT Std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870E265-5721-4931-A001-0A3F4822E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134" y="4947235"/>
                <a:ext cx="76918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E54751-0B5E-4C15-8132-81AB0419CAD2}"/>
              </a:ext>
            </a:extLst>
          </p:cNvPr>
          <p:cNvCxnSpPr>
            <a:cxnSpLocks/>
          </p:cNvCxnSpPr>
          <p:nvPr/>
        </p:nvCxnSpPr>
        <p:spPr>
          <a:xfrm flipV="1">
            <a:off x="7945984" y="5092786"/>
            <a:ext cx="0" cy="15240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8BB7A166-D1DE-45D2-94D4-27FE47CA20E2}"/>
              </a:ext>
            </a:extLst>
          </p:cNvPr>
          <p:cNvSpPr/>
          <p:nvPr/>
        </p:nvSpPr>
        <p:spPr>
          <a:xfrm>
            <a:off x="7883157" y="5088004"/>
            <a:ext cx="125654" cy="1256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FAF17A3-9761-4BD7-95EA-AA0C203EE30F}"/>
              </a:ext>
            </a:extLst>
          </p:cNvPr>
          <p:cNvSpPr/>
          <p:nvPr/>
        </p:nvSpPr>
        <p:spPr>
          <a:xfrm>
            <a:off x="4242727" y="2949335"/>
            <a:ext cx="125654" cy="1256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8D5218-E2E0-4576-9D88-2B710CB981DD}"/>
              </a:ext>
            </a:extLst>
          </p:cNvPr>
          <p:cNvGrpSpPr/>
          <p:nvPr/>
        </p:nvGrpSpPr>
        <p:grpSpPr>
          <a:xfrm>
            <a:off x="2275216" y="2104603"/>
            <a:ext cx="2093165" cy="400110"/>
            <a:chOff x="2275216" y="2104603"/>
            <a:chExt cx="2093165" cy="40011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5027759-9735-4897-8C87-5065E83B29E8}"/>
                </a:ext>
              </a:extLst>
            </p:cNvPr>
            <p:cNvSpPr/>
            <p:nvPr/>
          </p:nvSpPr>
          <p:spPr>
            <a:xfrm>
              <a:off x="4242727" y="2241831"/>
              <a:ext cx="125654" cy="125654"/>
            </a:xfrm>
            <a:prstGeom prst="ellipse">
              <a:avLst/>
            </a:prstGeom>
            <a:solidFill>
              <a:srgbClr val="917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1D9B3BA-6E40-4E07-BA8A-39E6158E3F66}"/>
                </a:ext>
              </a:extLst>
            </p:cNvPr>
            <p:cNvSpPr txBox="1"/>
            <p:nvPr/>
          </p:nvSpPr>
          <p:spPr>
            <a:xfrm>
              <a:off x="2275216" y="2104603"/>
              <a:ext cx="1938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9172D0"/>
                  </a:solidFill>
                  <a:latin typeface="HelveticaNeueLT Std" panose="020B0604020202020204" pitchFamily="34" charset="0"/>
                </a:rPr>
                <a:t>Actual change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DC15BBD-3365-4A30-9E1B-93DF6B227B59}"/>
              </a:ext>
            </a:extLst>
          </p:cNvPr>
          <p:cNvSpPr txBox="1"/>
          <p:nvPr/>
        </p:nvSpPr>
        <p:spPr>
          <a:xfrm>
            <a:off x="1844188" y="2803784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Estimated change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84934956-2E98-44E9-BF03-3D1AD6A17A15}"/>
              </a:ext>
            </a:extLst>
          </p:cNvPr>
          <p:cNvSpPr txBox="1">
            <a:spLocks/>
          </p:cNvSpPr>
          <p:nvPr/>
        </p:nvSpPr>
        <p:spPr>
          <a:xfrm>
            <a:off x="767887" y="2791895"/>
            <a:ext cx="976318" cy="44053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latin typeface="HelveticaNeueLT Std" panose="020B0604020202020204" pitchFamily="34" charset="0"/>
              </a:rPr>
              <a:t>Fast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D9D08149-C70A-43CA-B37D-4EC585CB66EA}"/>
              </a:ext>
            </a:extLst>
          </p:cNvPr>
          <p:cNvSpPr txBox="1">
            <a:spLocks/>
          </p:cNvSpPr>
          <p:nvPr/>
        </p:nvSpPr>
        <p:spPr>
          <a:xfrm>
            <a:off x="767887" y="2084391"/>
            <a:ext cx="976318" cy="44053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latin typeface="HelveticaNeueLT Std" panose="020B0604020202020204" pitchFamily="34" charset="0"/>
              </a:rPr>
              <a:t>Slow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F557FE-6E87-4DAC-9587-65B75B311256}"/>
              </a:ext>
            </a:extLst>
          </p:cNvPr>
          <p:cNvCxnSpPr>
            <a:cxnSpLocks/>
          </p:cNvCxnSpPr>
          <p:nvPr/>
        </p:nvCxnSpPr>
        <p:spPr>
          <a:xfrm flipH="1" flipV="1">
            <a:off x="4305554" y="2997783"/>
            <a:ext cx="3621267" cy="2161619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E79CB8D-A99D-4EFA-A54E-FC1FA4CF29C3}"/>
              </a:ext>
            </a:extLst>
          </p:cNvPr>
          <p:cNvSpPr/>
          <p:nvPr/>
        </p:nvSpPr>
        <p:spPr>
          <a:xfrm>
            <a:off x="7886978" y="5094797"/>
            <a:ext cx="125654" cy="125654"/>
          </a:xfrm>
          <a:prstGeom prst="ellipse">
            <a:avLst/>
          </a:prstGeom>
          <a:solidFill>
            <a:srgbClr val="917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1AEF5F-FB5A-4A30-9925-EAAF93B013DA}"/>
              </a:ext>
            </a:extLst>
          </p:cNvPr>
          <p:cNvSpPr txBox="1"/>
          <p:nvPr/>
        </p:nvSpPr>
        <p:spPr>
          <a:xfrm>
            <a:off x="6962381" y="5663953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rgbClr val="9172D0"/>
                </a:solidFill>
                <a:latin typeface="HelveticaNeueLT Std" panose="020B0604020202020204" pitchFamily="34" charset="0"/>
              </a:rPr>
              <a:t>Original model</a:t>
            </a:r>
          </a:p>
        </p:txBody>
      </p:sp>
    </p:spTree>
    <p:extLst>
      <p:ext uri="{BB962C8B-B14F-4D97-AF65-F5344CB8AC3E}">
        <p14:creationId xmlns:p14="http://schemas.microsoft.com/office/powerpoint/2010/main" val="17458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8" grpId="0" animBg="1"/>
      <p:bldP spid="49" grpId="0" animBg="1"/>
      <p:bldP spid="57" grpId="0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1">
            <a:extLst>
              <a:ext uri="{FF2B5EF4-FFF2-40B4-BE49-F238E27FC236}">
                <a16:creationId xmlns:a16="http://schemas.microsoft.com/office/drawing/2014/main" id="{4CFDD6A0-1B79-4B21-B4F6-C2C2337FC233}"/>
              </a:ext>
            </a:extLst>
          </p:cNvPr>
          <p:cNvSpPr/>
          <p:nvPr/>
        </p:nvSpPr>
        <p:spPr>
          <a:xfrm>
            <a:off x="4402561" y="3747571"/>
            <a:ext cx="1360000" cy="65742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54BDC-8E35-490F-A880-2EABFE4E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influence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5F1837-033B-4770-A2EE-8B90678FF2FB}"/>
                  </a:ext>
                </a:extLst>
              </p:cNvPr>
              <p:cNvSpPr txBox="1"/>
              <p:nvPr/>
            </p:nvSpPr>
            <p:spPr>
              <a:xfrm>
                <a:off x="1792909" y="3736610"/>
                <a:ext cx="8606183" cy="599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train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test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train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5F1837-033B-4770-A2EE-8B90678FF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09" y="3736610"/>
                <a:ext cx="8606183" cy="599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E7DD41FF-F31C-4D31-8937-9AEEE1C36896}"/>
              </a:ext>
            </a:extLst>
          </p:cNvPr>
          <p:cNvSpPr/>
          <p:nvPr/>
        </p:nvSpPr>
        <p:spPr>
          <a:xfrm>
            <a:off x="5803899" y="3564030"/>
            <a:ext cx="4595191" cy="89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8B53EC-17BE-48DD-A997-D40CB95346E9}"/>
                  </a:ext>
                </a:extLst>
              </p:cNvPr>
              <p:cNvSpPr txBox="1"/>
              <p:nvPr/>
            </p:nvSpPr>
            <p:spPr>
              <a:xfrm>
                <a:off x="3721155" y="4414563"/>
                <a:ext cx="27228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(original)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8B53EC-17BE-48DD-A997-D40CB9534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55" y="4414563"/>
                <a:ext cx="2722812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71A56CB-FD5E-49A0-BBE1-FE95213B51FE}"/>
              </a:ext>
            </a:extLst>
          </p:cNvPr>
          <p:cNvSpPr/>
          <p:nvPr/>
        </p:nvSpPr>
        <p:spPr>
          <a:xfrm>
            <a:off x="306846" y="3691473"/>
            <a:ext cx="4075045" cy="89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6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71">
            <a:extLst>
              <a:ext uri="{FF2B5EF4-FFF2-40B4-BE49-F238E27FC236}">
                <a16:creationId xmlns:a16="http://schemas.microsoft.com/office/drawing/2014/main" id="{3B3E0D4B-1DEA-4359-AECA-D85D63D78383}"/>
              </a:ext>
            </a:extLst>
          </p:cNvPr>
          <p:cNvSpPr/>
          <p:nvPr/>
        </p:nvSpPr>
        <p:spPr>
          <a:xfrm>
            <a:off x="2014278" y="3747571"/>
            <a:ext cx="2072906" cy="65742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1">
            <a:extLst>
              <a:ext uri="{FF2B5EF4-FFF2-40B4-BE49-F238E27FC236}">
                <a16:creationId xmlns:a16="http://schemas.microsoft.com/office/drawing/2014/main" id="{4CFDD6A0-1B79-4B21-B4F6-C2C2337FC233}"/>
              </a:ext>
            </a:extLst>
          </p:cNvPr>
          <p:cNvSpPr/>
          <p:nvPr/>
        </p:nvSpPr>
        <p:spPr>
          <a:xfrm>
            <a:off x="4402561" y="3747571"/>
            <a:ext cx="1360000" cy="65742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54BDC-8E35-490F-A880-2EABFE4E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influence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BBA80C-5994-4E86-8D8D-7E61E78BBD55}"/>
                  </a:ext>
                </a:extLst>
              </p:cNvPr>
              <p:cNvSpPr txBox="1"/>
              <p:nvPr/>
            </p:nvSpPr>
            <p:spPr>
              <a:xfrm>
                <a:off x="2525127" y="2807590"/>
                <a:ext cx="27228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Change in 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after removing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BBA80C-5994-4E86-8D8D-7E61E78BB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127" y="2807590"/>
                <a:ext cx="2722812" cy="646331"/>
              </a:xfrm>
              <a:prstGeom prst="rect">
                <a:avLst/>
              </a:prstGeom>
              <a:blipFill>
                <a:blip r:embed="rId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43EFE39D-C296-4BD9-8D57-3C3E8A68FE6A}"/>
              </a:ext>
            </a:extLst>
          </p:cNvPr>
          <p:cNvSpPr/>
          <p:nvPr/>
        </p:nvSpPr>
        <p:spPr>
          <a:xfrm rot="5400000">
            <a:off x="3793618" y="1698556"/>
            <a:ext cx="189601" cy="374828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5F1837-033B-4770-A2EE-8B90678FF2FB}"/>
                  </a:ext>
                </a:extLst>
              </p:cNvPr>
              <p:cNvSpPr txBox="1"/>
              <p:nvPr/>
            </p:nvSpPr>
            <p:spPr>
              <a:xfrm>
                <a:off x="1792909" y="3736610"/>
                <a:ext cx="8606183" cy="599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train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test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train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5F1837-033B-4770-A2EE-8B90678FF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09" y="3736610"/>
                <a:ext cx="8606183" cy="599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E7DD41FF-F31C-4D31-8937-9AEEE1C36896}"/>
              </a:ext>
            </a:extLst>
          </p:cNvPr>
          <p:cNvSpPr/>
          <p:nvPr/>
        </p:nvSpPr>
        <p:spPr>
          <a:xfrm>
            <a:off x="5803899" y="3564030"/>
            <a:ext cx="4595191" cy="89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8B53EC-17BE-48DD-A997-D40CB95346E9}"/>
                  </a:ext>
                </a:extLst>
              </p:cNvPr>
              <p:cNvSpPr txBox="1"/>
              <p:nvPr/>
            </p:nvSpPr>
            <p:spPr>
              <a:xfrm>
                <a:off x="3721155" y="4414563"/>
                <a:ext cx="27228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(original)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8B53EC-17BE-48DD-A997-D40CB9534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55" y="4414563"/>
                <a:ext cx="2722812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5E68A1-11E0-4C03-9DB8-404DA412D9C1}"/>
                  </a:ext>
                </a:extLst>
              </p:cNvPr>
              <p:cNvSpPr txBox="1"/>
              <p:nvPr/>
            </p:nvSpPr>
            <p:spPr>
              <a:xfrm>
                <a:off x="1670914" y="4414563"/>
                <a:ext cx="27228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(after removing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5E68A1-11E0-4C03-9DB8-404DA412D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14" y="4414563"/>
                <a:ext cx="2722812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4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4BDC-8E35-490F-A880-2EABFE4E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influence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5F1837-033B-4770-A2EE-8B90678FF2FB}"/>
                  </a:ext>
                </a:extLst>
              </p:cNvPr>
              <p:cNvSpPr txBox="1"/>
              <p:nvPr/>
            </p:nvSpPr>
            <p:spPr>
              <a:xfrm>
                <a:off x="1792909" y="3736610"/>
                <a:ext cx="8606183" cy="599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train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test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train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5F1837-033B-4770-A2EE-8B90678FF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09" y="3736610"/>
                <a:ext cx="8606183" cy="599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E7DD41FF-F31C-4D31-8937-9AEEE1C36896}"/>
              </a:ext>
            </a:extLst>
          </p:cNvPr>
          <p:cNvSpPr/>
          <p:nvPr/>
        </p:nvSpPr>
        <p:spPr>
          <a:xfrm>
            <a:off x="5803899" y="3564030"/>
            <a:ext cx="4595191" cy="89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108B63-018A-4FB7-8233-3416C5B1AADC}"/>
                  </a:ext>
                </a:extLst>
              </p:cNvPr>
              <p:cNvSpPr txBox="1"/>
              <p:nvPr/>
            </p:nvSpPr>
            <p:spPr>
              <a:xfrm>
                <a:off x="2525127" y="2807590"/>
                <a:ext cx="27228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Change in 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after removing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108B63-018A-4FB7-8233-3416C5B1A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127" y="2807590"/>
                <a:ext cx="2722812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3AAAFDA1-9EEF-4006-9BFA-5D81D12BD1CD}"/>
              </a:ext>
            </a:extLst>
          </p:cNvPr>
          <p:cNvSpPr/>
          <p:nvPr/>
        </p:nvSpPr>
        <p:spPr>
          <a:xfrm rot="5400000">
            <a:off x="3793618" y="1698556"/>
            <a:ext cx="189601" cy="374828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3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E5A3-E7B6-48CF-8D6E-7CBEC068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Prior work: Focus on test data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0D912D-0E9A-4602-B7E8-36DC352EFB0D}"/>
              </a:ext>
            </a:extLst>
          </p:cNvPr>
          <p:cNvSpPr/>
          <p:nvPr/>
        </p:nvSpPr>
        <p:spPr>
          <a:xfrm>
            <a:off x="3327010" y="2288420"/>
            <a:ext cx="2751667" cy="104140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Training data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DDDF1-D1E0-4EDF-B9C9-43F7F6ECD421}"/>
              </a:ext>
            </a:extLst>
          </p:cNvPr>
          <p:cNvSpPr/>
          <p:nvPr/>
        </p:nvSpPr>
        <p:spPr>
          <a:xfrm>
            <a:off x="3327010" y="4710261"/>
            <a:ext cx="2751667" cy="104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Test data</a:t>
            </a:r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924DC9AC-4DEC-4DAB-A9CC-71BCA2AE7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7781258" y="4691886"/>
            <a:ext cx="1083733" cy="107815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901DFB-D747-45F7-AFD5-4EDE521CA48A}"/>
              </a:ext>
            </a:extLst>
          </p:cNvPr>
          <p:cNvCxnSpPr>
            <a:cxnSpLocks/>
          </p:cNvCxnSpPr>
          <p:nvPr/>
        </p:nvCxnSpPr>
        <p:spPr>
          <a:xfrm>
            <a:off x="6388101" y="5230961"/>
            <a:ext cx="108373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7F617B9-16EB-4A6D-AD0F-28D58BA65E7E}"/>
              </a:ext>
            </a:extLst>
          </p:cNvPr>
          <p:cNvSpPr/>
          <p:nvPr/>
        </p:nvSpPr>
        <p:spPr>
          <a:xfrm>
            <a:off x="6248637" y="2939877"/>
            <a:ext cx="2006363" cy="1617135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E0C6E-5F29-4B07-B66C-19583F9F62E2}"/>
              </a:ext>
            </a:extLst>
          </p:cNvPr>
          <p:cNvSpPr txBox="1"/>
          <p:nvPr/>
        </p:nvSpPr>
        <p:spPr>
          <a:xfrm>
            <a:off x="7915016" y="572549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318E3-79ED-4FAD-BF93-ACC02CE75EF7}"/>
              </a:ext>
            </a:extLst>
          </p:cNvPr>
          <p:cNvSpPr txBox="1"/>
          <p:nvPr/>
        </p:nvSpPr>
        <p:spPr>
          <a:xfrm>
            <a:off x="6888148" y="3294178"/>
            <a:ext cx="94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7E316D-98D1-4945-AC67-80297776B454}"/>
              </a:ext>
            </a:extLst>
          </p:cNvPr>
          <p:cNvSpPr txBox="1"/>
          <p:nvPr/>
        </p:nvSpPr>
        <p:spPr>
          <a:xfrm>
            <a:off x="6336587" y="523096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543787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71">
            <a:extLst>
              <a:ext uri="{FF2B5EF4-FFF2-40B4-BE49-F238E27FC236}">
                <a16:creationId xmlns:a16="http://schemas.microsoft.com/office/drawing/2014/main" id="{E6D05CA2-029E-4BB8-8E25-CCB80829CEBF}"/>
              </a:ext>
            </a:extLst>
          </p:cNvPr>
          <p:cNvSpPr/>
          <p:nvPr/>
        </p:nvSpPr>
        <p:spPr>
          <a:xfrm>
            <a:off x="6096000" y="3747571"/>
            <a:ext cx="1802208" cy="65742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54BDC-8E35-490F-A880-2EABFE4E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influence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F17A5B-5C04-42C4-804B-10770F261F26}"/>
                  </a:ext>
                </a:extLst>
              </p:cNvPr>
              <p:cNvSpPr txBox="1"/>
              <p:nvPr/>
            </p:nvSpPr>
            <p:spPr>
              <a:xfrm>
                <a:off x="1792909" y="3736610"/>
                <a:ext cx="8606183" cy="599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train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test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train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F17A5B-5C04-42C4-804B-10770F261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09" y="3736610"/>
                <a:ext cx="8606183" cy="599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BDA5EA-7E74-4FC5-B4B1-CB05B8F57C3A}"/>
                  </a:ext>
                </a:extLst>
              </p:cNvPr>
              <p:cNvSpPr txBox="1"/>
              <p:nvPr/>
            </p:nvSpPr>
            <p:spPr>
              <a:xfrm>
                <a:off x="5903761" y="4415952"/>
                <a:ext cx="22115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Gradient of </a:t>
                </a:r>
              </a:p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BDA5EA-7E74-4FC5-B4B1-CB05B8F57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761" y="4415952"/>
                <a:ext cx="2211539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257DF3-7FA5-418C-8836-7900CB9438C2}"/>
                  </a:ext>
                </a:extLst>
              </p:cNvPr>
              <p:cNvSpPr txBox="1"/>
              <p:nvPr/>
            </p:nvSpPr>
            <p:spPr>
              <a:xfrm>
                <a:off x="6666081" y="5358558"/>
                <a:ext cx="2996630" cy="1023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1"/>
                    </a:solidFill>
                  </a:rPr>
                  <a:t>Inverse of the Hessian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  <m:sup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257DF3-7FA5-418C-8836-7900CB943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081" y="5358558"/>
                <a:ext cx="2996630" cy="1023241"/>
              </a:xfrm>
              <a:prstGeom prst="rect">
                <a:avLst/>
              </a:prstGeom>
              <a:blipFill>
                <a:blip r:embed="rId5"/>
                <a:stretch>
                  <a:fillRect t="-297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67689C-94FE-474F-80B8-F5CE9FE338FF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8164396" y="4498357"/>
            <a:ext cx="0" cy="86020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76649A-D67F-4991-8464-378FB801428B}"/>
                  </a:ext>
                </a:extLst>
              </p:cNvPr>
              <p:cNvSpPr txBox="1"/>
              <p:nvPr/>
            </p:nvSpPr>
            <p:spPr>
              <a:xfrm>
                <a:off x="8177315" y="4415952"/>
                <a:ext cx="22115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Gradient of </a:t>
                </a:r>
              </a:p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76649A-D67F-4991-8464-378FB801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315" y="4415952"/>
                <a:ext cx="2211539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71">
            <a:extLst>
              <a:ext uri="{FF2B5EF4-FFF2-40B4-BE49-F238E27FC236}">
                <a16:creationId xmlns:a16="http://schemas.microsoft.com/office/drawing/2014/main" id="{E7C5B264-3009-426E-8840-D5AD595B35F7}"/>
              </a:ext>
            </a:extLst>
          </p:cNvPr>
          <p:cNvSpPr/>
          <p:nvPr/>
        </p:nvSpPr>
        <p:spPr>
          <a:xfrm>
            <a:off x="8427992" y="3747391"/>
            <a:ext cx="1710187" cy="65742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71">
            <a:extLst>
              <a:ext uri="{FF2B5EF4-FFF2-40B4-BE49-F238E27FC236}">
                <a16:creationId xmlns:a16="http://schemas.microsoft.com/office/drawing/2014/main" id="{60ECB07E-2703-42F0-B998-BE1D50931920}"/>
              </a:ext>
            </a:extLst>
          </p:cNvPr>
          <p:cNvSpPr/>
          <p:nvPr/>
        </p:nvSpPr>
        <p:spPr>
          <a:xfrm>
            <a:off x="7898209" y="3747571"/>
            <a:ext cx="529784" cy="65742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F95A80-2DBF-47E8-B02B-E83751571E97}"/>
                  </a:ext>
                </a:extLst>
              </p:cNvPr>
              <p:cNvSpPr txBox="1"/>
              <p:nvPr/>
            </p:nvSpPr>
            <p:spPr>
              <a:xfrm>
                <a:off x="2525127" y="2807590"/>
                <a:ext cx="27228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Change in 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after removing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F95A80-2DBF-47E8-B02B-E83751571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127" y="2807590"/>
                <a:ext cx="2722812" cy="646331"/>
              </a:xfrm>
              <a:prstGeom prst="rect">
                <a:avLst/>
              </a:prstGeom>
              <a:blipFill>
                <a:blip r:embed="rId7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>
            <a:extLst>
              <a:ext uri="{FF2B5EF4-FFF2-40B4-BE49-F238E27FC236}">
                <a16:creationId xmlns:a16="http://schemas.microsoft.com/office/drawing/2014/main" id="{300890B0-FB57-4D45-9886-D8318D2B2ADA}"/>
              </a:ext>
            </a:extLst>
          </p:cNvPr>
          <p:cNvSpPr/>
          <p:nvPr/>
        </p:nvSpPr>
        <p:spPr>
          <a:xfrm rot="5400000">
            <a:off x="3793618" y="1698556"/>
            <a:ext cx="189601" cy="374828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7" grpId="0"/>
      <p:bldP spid="25" grpId="0"/>
      <p:bldP spid="16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71">
            <a:extLst>
              <a:ext uri="{FF2B5EF4-FFF2-40B4-BE49-F238E27FC236}">
                <a16:creationId xmlns:a16="http://schemas.microsoft.com/office/drawing/2014/main" id="{E6D05CA2-029E-4BB8-8E25-CCB80829CEBF}"/>
              </a:ext>
            </a:extLst>
          </p:cNvPr>
          <p:cNvSpPr/>
          <p:nvPr/>
        </p:nvSpPr>
        <p:spPr>
          <a:xfrm>
            <a:off x="6096000" y="3747571"/>
            <a:ext cx="1802208" cy="65742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54BDC-8E35-490F-A880-2EABFE4E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influence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F17A5B-5C04-42C4-804B-10770F261F26}"/>
                  </a:ext>
                </a:extLst>
              </p:cNvPr>
              <p:cNvSpPr txBox="1"/>
              <p:nvPr/>
            </p:nvSpPr>
            <p:spPr>
              <a:xfrm>
                <a:off x="1792909" y="3736610"/>
                <a:ext cx="8606183" cy="599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train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test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train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F17A5B-5C04-42C4-804B-10770F261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09" y="3736610"/>
                <a:ext cx="8606183" cy="599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BDA5EA-7E74-4FC5-B4B1-CB05B8F57C3A}"/>
                  </a:ext>
                </a:extLst>
              </p:cNvPr>
              <p:cNvSpPr txBox="1"/>
              <p:nvPr/>
            </p:nvSpPr>
            <p:spPr>
              <a:xfrm>
                <a:off x="5903761" y="4415952"/>
                <a:ext cx="22115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Gradient of </a:t>
                </a:r>
              </a:p>
              <a:p>
                <a:pPr algn="ctr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BDA5EA-7E74-4FC5-B4B1-CB05B8F57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761" y="4415952"/>
                <a:ext cx="2211539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257DF3-7FA5-418C-8836-7900CB9438C2}"/>
                  </a:ext>
                </a:extLst>
              </p:cNvPr>
              <p:cNvSpPr txBox="1"/>
              <p:nvPr/>
            </p:nvSpPr>
            <p:spPr>
              <a:xfrm>
                <a:off x="6666081" y="5358558"/>
                <a:ext cx="2996630" cy="1125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</a:rPr>
                  <a:t>Inverse of the Hessian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  <m:sup>
                          <m:r>
                            <a:rPr lang="en-US" sz="18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257DF3-7FA5-418C-8836-7900CB943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081" y="5358558"/>
                <a:ext cx="2996630" cy="1125565"/>
              </a:xfrm>
              <a:prstGeom prst="rect">
                <a:avLst/>
              </a:prstGeom>
              <a:blipFill>
                <a:blip r:embed="rId5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67689C-94FE-474F-80B8-F5CE9FE338FF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8164396" y="4498357"/>
            <a:ext cx="0" cy="860201"/>
          </a:xfrm>
          <a:prstGeom prst="straightConnector1">
            <a:avLst/>
          </a:prstGeom>
          <a:ln w="95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76649A-D67F-4991-8464-378FB801428B}"/>
                  </a:ext>
                </a:extLst>
              </p:cNvPr>
              <p:cNvSpPr txBox="1"/>
              <p:nvPr/>
            </p:nvSpPr>
            <p:spPr>
              <a:xfrm>
                <a:off x="8177315" y="4415952"/>
                <a:ext cx="22115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Gradient of </a:t>
                </a:r>
              </a:p>
              <a:p>
                <a:pPr algn="ctr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76649A-D67F-4991-8464-378FB801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315" y="4415952"/>
                <a:ext cx="2211539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71">
            <a:extLst>
              <a:ext uri="{FF2B5EF4-FFF2-40B4-BE49-F238E27FC236}">
                <a16:creationId xmlns:a16="http://schemas.microsoft.com/office/drawing/2014/main" id="{E7C5B264-3009-426E-8840-D5AD595B35F7}"/>
              </a:ext>
            </a:extLst>
          </p:cNvPr>
          <p:cNvSpPr/>
          <p:nvPr/>
        </p:nvSpPr>
        <p:spPr>
          <a:xfrm>
            <a:off x="8427992" y="3747391"/>
            <a:ext cx="1710187" cy="65742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71">
            <a:extLst>
              <a:ext uri="{FF2B5EF4-FFF2-40B4-BE49-F238E27FC236}">
                <a16:creationId xmlns:a16="http://schemas.microsoft.com/office/drawing/2014/main" id="{60ECB07E-2703-42F0-B998-BE1D50931920}"/>
              </a:ext>
            </a:extLst>
          </p:cNvPr>
          <p:cNvSpPr/>
          <p:nvPr/>
        </p:nvSpPr>
        <p:spPr>
          <a:xfrm>
            <a:off x="7898209" y="3747571"/>
            <a:ext cx="529784" cy="65742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310C2B-9CAF-417D-8AA6-117F79AD04DA}"/>
                  </a:ext>
                </a:extLst>
              </p:cNvPr>
              <p:cNvSpPr txBox="1"/>
              <p:nvPr/>
            </p:nvSpPr>
            <p:spPr>
              <a:xfrm>
                <a:off x="2525127" y="2807590"/>
                <a:ext cx="27228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Change in 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after removing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310C2B-9CAF-417D-8AA6-117F79AD0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127" y="2807590"/>
                <a:ext cx="2722812" cy="646331"/>
              </a:xfrm>
              <a:prstGeom prst="rect">
                <a:avLst/>
              </a:prstGeom>
              <a:blipFill>
                <a:blip r:embed="rId9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>
            <a:extLst>
              <a:ext uri="{FF2B5EF4-FFF2-40B4-BE49-F238E27FC236}">
                <a16:creationId xmlns:a16="http://schemas.microsoft.com/office/drawing/2014/main" id="{EADBED2A-ACEE-4AC8-B81A-3D578745EA03}"/>
              </a:ext>
            </a:extLst>
          </p:cNvPr>
          <p:cNvSpPr/>
          <p:nvPr/>
        </p:nvSpPr>
        <p:spPr>
          <a:xfrm rot="5400000">
            <a:off x="3793618" y="1698556"/>
            <a:ext cx="189601" cy="374828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483004-D855-455C-A211-1DBA8F5541A6}"/>
              </a:ext>
            </a:extLst>
          </p:cNvPr>
          <p:cNvSpPr txBox="1"/>
          <p:nvPr/>
        </p:nvSpPr>
        <p:spPr>
          <a:xfrm>
            <a:off x="6801695" y="2067317"/>
            <a:ext cx="2722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Doesn’t require retraining!</a:t>
            </a:r>
          </a:p>
        </p:txBody>
      </p:sp>
    </p:spTree>
    <p:extLst>
      <p:ext uri="{BB962C8B-B14F-4D97-AF65-F5344CB8AC3E}">
        <p14:creationId xmlns:p14="http://schemas.microsoft.com/office/powerpoint/2010/main" val="25343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71">
            <a:extLst>
              <a:ext uri="{FF2B5EF4-FFF2-40B4-BE49-F238E27FC236}">
                <a16:creationId xmlns:a16="http://schemas.microsoft.com/office/drawing/2014/main" id="{E6D05CA2-029E-4BB8-8E25-CCB80829CEBF}"/>
              </a:ext>
            </a:extLst>
          </p:cNvPr>
          <p:cNvSpPr/>
          <p:nvPr/>
        </p:nvSpPr>
        <p:spPr>
          <a:xfrm>
            <a:off x="6096000" y="3747571"/>
            <a:ext cx="1802208" cy="65742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54BDC-8E35-490F-A880-2EABFE4E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influence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F17A5B-5C04-42C4-804B-10770F261F26}"/>
                  </a:ext>
                </a:extLst>
              </p:cNvPr>
              <p:cNvSpPr txBox="1"/>
              <p:nvPr/>
            </p:nvSpPr>
            <p:spPr>
              <a:xfrm>
                <a:off x="1792909" y="3736610"/>
                <a:ext cx="8606183" cy="599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train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test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train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F17A5B-5C04-42C4-804B-10770F261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09" y="3736610"/>
                <a:ext cx="8606183" cy="599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BDA5EA-7E74-4FC5-B4B1-CB05B8F57C3A}"/>
                  </a:ext>
                </a:extLst>
              </p:cNvPr>
              <p:cNvSpPr txBox="1"/>
              <p:nvPr/>
            </p:nvSpPr>
            <p:spPr>
              <a:xfrm>
                <a:off x="5903761" y="4415952"/>
                <a:ext cx="22115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Gradient of </a:t>
                </a:r>
              </a:p>
              <a:p>
                <a:pPr algn="ctr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BDA5EA-7E74-4FC5-B4B1-CB05B8F57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761" y="4415952"/>
                <a:ext cx="2211539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257DF3-7FA5-418C-8836-7900CB9438C2}"/>
                  </a:ext>
                </a:extLst>
              </p:cNvPr>
              <p:cNvSpPr txBox="1"/>
              <p:nvPr/>
            </p:nvSpPr>
            <p:spPr>
              <a:xfrm>
                <a:off x="6666081" y="5358558"/>
                <a:ext cx="2996630" cy="1125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</a:rPr>
                  <a:t>Inverse of the Hessian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  <m:sup>
                          <m:r>
                            <a:rPr lang="en-US" sz="18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257DF3-7FA5-418C-8836-7900CB943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081" y="5358558"/>
                <a:ext cx="2996630" cy="1125565"/>
              </a:xfrm>
              <a:prstGeom prst="rect">
                <a:avLst/>
              </a:prstGeom>
              <a:blipFill>
                <a:blip r:embed="rId5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67689C-94FE-474F-80B8-F5CE9FE338FF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8164396" y="4498357"/>
            <a:ext cx="0" cy="860201"/>
          </a:xfrm>
          <a:prstGeom prst="straightConnector1">
            <a:avLst/>
          </a:prstGeom>
          <a:ln w="95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76649A-D67F-4991-8464-378FB801428B}"/>
                  </a:ext>
                </a:extLst>
              </p:cNvPr>
              <p:cNvSpPr txBox="1"/>
              <p:nvPr/>
            </p:nvSpPr>
            <p:spPr>
              <a:xfrm>
                <a:off x="8177315" y="4415952"/>
                <a:ext cx="22115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Gradient of </a:t>
                </a:r>
              </a:p>
              <a:p>
                <a:pPr algn="ctr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76649A-D67F-4991-8464-378FB801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315" y="4415952"/>
                <a:ext cx="2211539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71">
            <a:extLst>
              <a:ext uri="{FF2B5EF4-FFF2-40B4-BE49-F238E27FC236}">
                <a16:creationId xmlns:a16="http://schemas.microsoft.com/office/drawing/2014/main" id="{E7C5B264-3009-426E-8840-D5AD595B35F7}"/>
              </a:ext>
            </a:extLst>
          </p:cNvPr>
          <p:cNvSpPr/>
          <p:nvPr/>
        </p:nvSpPr>
        <p:spPr>
          <a:xfrm>
            <a:off x="8427992" y="3747391"/>
            <a:ext cx="1710187" cy="65742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71">
            <a:extLst>
              <a:ext uri="{FF2B5EF4-FFF2-40B4-BE49-F238E27FC236}">
                <a16:creationId xmlns:a16="http://schemas.microsoft.com/office/drawing/2014/main" id="{60ECB07E-2703-42F0-B998-BE1D50931920}"/>
              </a:ext>
            </a:extLst>
          </p:cNvPr>
          <p:cNvSpPr/>
          <p:nvPr/>
        </p:nvSpPr>
        <p:spPr>
          <a:xfrm>
            <a:off x="7898209" y="3747571"/>
            <a:ext cx="529784" cy="65742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8CDAAB-5FFF-495B-976B-5FEC8AD4464B}"/>
                  </a:ext>
                </a:extLst>
              </p:cNvPr>
              <p:cNvSpPr txBox="1"/>
              <p:nvPr/>
            </p:nvSpPr>
            <p:spPr>
              <a:xfrm>
                <a:off x="6150502" y="2536329"/>
                <a:ext cx="17147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Model’s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8CDAAB-5FFF-495B-976B-5FEC8AD44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502" y="2536329"/>
                <a:ext cx="1714788" cy="923330"/>
              </a:xfrm>
              <a:prstGeom prst="rect">
                <a:avLst/>
              </a:prstGeom>
              <a:blipFill>
                <a:blip r:embed="rId7"/>
                <a:stretch>
                  <a:fillRect t="-3289" r="-284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8C5D5B-B2FD-4D01-941B-356CA9419BA7}"/>
                  </a:ext>
                </a:extLst>
              </p:cNvPr>
              <p:cNvSpPr txBox="1"/>
              <p:nvPr/>
            </p:nvSpPr>
            <p:spPr>
              <a:xfrm>
                <a:off x="8432209" y="2511451"/>
                <a:ext cx="1714788" cy="94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Model’s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8C5D5B-B2FD-4D01-941B-356CA9419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209" y="2511451"/>
                <a:ext cx="1714788" cy="948208"/>
              </a:xfrm>
              <a:prstGeom prst="rect">
                <a:avLst/>
              </a:prstGeom>
              <a:blipFill>
                <a:blip r:embed="rId8"/>
                <a:stretch>
                  <a:fillRect t="-3846" r="-2482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229BCD1-2866-4E99-A353-857936C73D11}"/>
              </a:ext>
            </a:extLst>
          </p:cNvPr>
          <p:cNvSpPr txBox="1"/>
          <p:nvPr/>
        </p:nvSpPr>
        <p:spPr>
          <a:xfrm>
            <a:off x="7307002" y="1849960"/>
            <a:ext cx="171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Effect of other training points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50E444-77ED-4495-94FC-DF57B0AC65C4}"/>
              </a:ext>
            </a:extLst>
          </p:cNvPr>
          <p:cNvCxnSpPr>
            <a:cxnSpLocks/>
          </p:cNvCxnSpPr>
          <p:nvPr/>
        </p:nvCxnSpPr>
        <p:spPr>
          <a:xfrm>
            <a:off x="8164396" y="2575560"/>
            <a:ext cx="0" cy="103631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>
            <a:extLst>
              <a:ext uri="{FF2B5EF4-FFF2-40B4-BE49-F238E27FC236}">
                <a16:creationId xmlns:a16="http://schemas.microsoft.com/office/drawing/2014/main" id="{5539D375-BE18-4A63-AEE2-AB950D36A3E5}"/>
              </a:ext>
            </a:extLst>
          </p:cNvPr>
          <p:cNvSpPr/>
          <p:nvPr/>
        </p:nvSpPr>
        <p:spPr>
          <a:xfrm rot="5400000">
            <a:off x="6920316" y="2706393"/>
            <a:ext cx="182880" cy="173736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D9B63044-4229-4E87-B371-EAE75DAD273D}"/>
              </a:ext>
            </a:extLst>
          </p:cNvPr>
          <p:cNvSpPr/>
          <p:nvPr/>
        </p:nvSpPr>
        <p:spPr>
          <a:xfrm rot="5400000">
            <a:off x="9201568" y="2752113"/>
            <a:ext cx="182880" cy="164592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310C2B-9CAF-417D-8AA6-117F79AD04DA}"/>
                  </a:ext>
                </a:extLst>
              </p:cNvPr>
              <p:cNvSpPr txBox="1"/>
              <p:nvPr/>
            </p:nvSpPr>
            <p:spPr>
              <a:xfrm>
                <a:off x="2525127" y="2807590"/>
                <a:ext cx="27228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Change in loss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after removing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train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310C2B-9CAF-417D-8AA6-117F79AD0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127" y="2807590"/>
                <a:ext cx="2722812" cy="646331"/>
              </a:xfrm>
              <a:prstGeom prst="rect">
                <a:avLst/>
              </a:prstGeom>
              <a:blipFill>
                <a:blip r:embed="rId9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>
            <a:extLst>
              <a:ext uri="{FF2B5EF4-FFF2-40B4-BE49-F238E27FC236}">
                <a16:creationId xmlns:a16="http://schemas.microsoft.com/office/drawing/2014/main" id="{EADBED2A-ACEE-4AC8-B81A-3D578745EA03}"/>
              </a:ext>
            </a:extLst>
          </p:cNvPr>
          <p:cNvSpPr/>
          <p:nvPr/>
        </p:nvSpPr>
        <p:spPr>
          <a:xfrm rot="5400000">
            <a:off x="3793618" y="1698556"/>
            <a:ext cx="189601" cy="374828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4BDC-8E35-490F-A880-2EABFE4E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technical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A78D17-B5F0-7A24-3BB1-2DFBC61887A7}"/>
                  </a:ext>
                </a:extLst>
              </p:cNvPr>
              <p:cNvSpPr txBox="1"/>
              <p:nvPr/>
            </p:nvSpPr>
            <p:spPr>
              <a:xfrm>
                <a:off x="8120821" y="1956799"/>
                <a:ext cx="2229125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A78D17-B5F0-7A24-3BB1-2DFBC618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821" y="1956799"/>
                <a:ext cx="2229125" cy="509178"/>
              </a:xfrm>
              <a:prstGeom prst="rect">
                <a:avLst/>
              </a:prstGeom>
              <a:blipFill>
                <a:blip r:embed="rId3"/>
                <a:stretch>
                  <a:fillRect t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AB3BEA-68CD-2A7F-FA10-81F7EB2DF2DF}"/>
                  </a:ext>
                </a:extLst>
              </p:cNvPr>
              <p:cNvSpPr txBox="1"/>
              <p:nvPr/>
            </p:nvSpPr>
            <p:spPr>
              <a:xfrm>
                <a:off x="5501056" y="1988859"/>
                <a:ext cx="2229125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AB3BEA-68CD-2A7F-FA10-81F7EB2DF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056" y="1988859"/>
                <a:ext cx="2229125" cy="477118"/>
              </a:xfrm>
              <a:prstGeom prst="rect">
                <a:avLst/>
              </a:prstGeom>
              <a:blipFill>
                <a:blip r:embed="rId4"/>
                <a:stretch>
                  <a:fillRect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6CF649-7408-48F1-9BAB-E7BAB3F9F78C}"/>
              </a:ext>
            </a:extLst>
          </p:cNvPr>
          <p:cNvSpPr/>
          <p:nvPr/>
        </p:nvSpPr>
        <p:spPr>
          <a:xfrm>
            <a:off x="1939601" y="1690688"/>
            <a:ext cx="2751667" cy="104140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Training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C365D0-9453-08DE-0D94-AE4B438DE24B}"/>
              </a:ext>
            </a:extLst>
          </p:cNvPr>
          <p:cNvCxnSpPr>
            <a:cxnSpLocks/>
          </p:cNvCxnSpPr>
          <p:nvPr/>
        </p:nvCxnSpPr>
        <p:spPr>
          <a:xfrm>
            <a:off x="4944004" y="2211388"/>
            <a:ext cx="108373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553BD5-8CA9-AA9A-1C24-4E37925E0C45}"/>
              </a:ext>
            </a:extLst>
          </p:cNvPr>
          <p:cNvCxnSpPr>
            <a:cxnSpLocks/>
          </p:cNvCxnSpPr>
          <p:nvPr/>
        </p:nvCxnSpPr>
        <p:spPr>
          <a:xfrm>
            <a:off x="7203500" y="2211388"/>
            <a:ext cx="108373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raining data">
                <a:extLst>
                  <a:ext uri="{FF2B5EF4-FFF2-40B4-BE49-F238E27FC236}">
                    <a16:creationId xmlns:a16="http://schemas.microsoft.com/office/drawing/2014/main" id="{F1ED5362-2C5F-A417-43A2-3127CE2BDE83}"/>
                  </a:ext>
                </a:extLst>
              </p:cNvPr>
              <p:cNvSpPr txBox="1"/>
              <p:nvPr/>
            </p:nvSpPr>
            <p:spPr>
              <a:xfrm>
                <a:off x="248262" y="3762045"/>
                <a:ext cx="1403846" cy="626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pPr algn="r"/>
                <a:r>
                  <a:rPr lang="en-US" sz="1800" dirty="0"/>
                  <a:t>Training data 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33" name="Training data">
                <a:extLst>
                  <a:ext uri="{FF2B5EF4-FFF2-40B4-BE49-F238E27FC236}">
                    <a16:creationId xmlns:a16="http://schemas.microsoft.com/office/drawing/2014/main" id="{F1ED5362-2C5F-A417-43A2-3127CE2BD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62" y="3762045"/>
                <a:ext cx="1403846" cy="626133"/>
              </a:xfrm>
              <a:prstGeom prst="rect">
                <a:avLst/>
              </a:prstGeom>
              <a:blipFill>
                <a:blip r:embed="rId5"/>
                <a:stretch>
                  <a:fillRect l="-1786" t="-6000" r="-7143" b="-2000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164EB36D-ED3A-0A86-2F8D-F2E85C47EF1A}"/>
              </a:ext>
            </a:extLst>
          </p:cNvPr>
          <p:cNvSpPr txBox="1"/>
          <p:nvPr/>
        </p:nvSpPr>
        <p:spPr>
          <a:xfrm>
            <a:off x="4731990" y="314061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Normal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D21D1D-9C9E-00B6-F9FB-FAA9490995DA}"/>
              </a:ext>
            </a:extLst>
          </p:cNvPr>
          <p:cNvSpPr txBox="1"/>
          <p:nvPr/>
        </p:nvSpPr>
        <p:spPr>
          <a:xfrm>
            <a:off x="3465929" y="3140616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Tumor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B0B8E3-7312-EE16-8B17-0E85B1689F25}"/>
              </a:ext>
            </a:extLst>
          </p:cNvPr>
          <p:cNvSpPr txBox="1"/>
          <p:nvPr/>
        </p:nvSpPr>
        <p:spPr>
          <a:xfrm>
            <a:off x="2167011" y="3140616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Tumor</a:t>
            </a:r>
          </a:p>
        </p:txBody>
      </p:sp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FB3EDCAF-92A3-0DF3-5050-FD6E58D71FF8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05" r="4372" b="4048"/>
          <a:stretch/>
        </p:blipFill>
        <p:spPr>
          <a:xfrm rot="5400000">
            <a:off x="3228559" y="3503612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9" name="Picture 38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B6226165-2351-0F9F-3F1C-59A394E46CAB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3300" r="4506" b="4153"/>
          <a:stretch/>
        </p:blipFill>
        <p:spPr>
          <a:xfrm rot="5400000">
            <a:off x="1929642" y="3503612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0" name="Picture 39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368111ED-CED1-34EC-F5E4-E08D73E26146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4772" r="5359" b="4901"/>
          <a:stretch/>
        </p:blipFill>
        <p:spPr>
          <a:xfrm>
            <a:off x="4527476" y="3503612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28BBD30-F866-6000-D05B-54EA74DB8561}"/>
              </a:ext>
            </a:extLst>
          </p:cNvPr>
          <p:cNvGrpSpPr/>
          <p:nvPr/>
        </p:nvGrpSpPr>
        <p:grpSpPr>
          <a:xfrm>
            <a:off x="2060277" y="4841043"/>
            <a:ext cx="881727" cy="400110"/>
            <a:chOff x="13828140" y="4206058"/>
            <a:chExt cx="308618" cy="4001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67C836-4313-C423-0692-C433F2B610FE}"/>
                </a:ext>
              </a:extLst>
            </p:cNvPr>
            <p:cNvSpPr txBox="1"/>
            <p:nvPr/>
          </p:nvSpPr>
          <p:spPr>
            <a:xfrm>
              <a:off x="13828140" y="4206058"/>
              <a:ext cx="30861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HelveticaNeueLT Std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8BBDF32-7930-B8E8-9752-B9B6C437BA45}"/>
                    </a:ext>
                  </a:extLst>
                </p:cNvPr>
                <p:cNvSpPr txBox="1"/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zh-CN" altLang="en-US" sz="2000" dirty="0">
                      <a:solidFill>
                        <a:schemeClr val="tx1"/>
                      </a:solidFill>
                      <a:latin typeface="HelveticaNeueLT Std" panose="020B0604020202020204" pitchFamily="34" charset="0"/>
                    </a:rPr>
                    <a:t> </a:t>
                  </a:r>
                  <a:r>
                    <a:rPr lang="en-US" altLang="zh-CN" sz="2000" dirty="0">
                      <a:solidFill>
                        <a:schemeClr val="tx1"/>
                      </a:solidFill>
                      <a:latin typeface="HelveticaNeueLT Std" panose="020B0604020202020204" pitchFamily="34" charset="0"/>
                    </a:rPr>
                    <a:t>+</a:t>
                  </a:r>
                  <a:r>
                    <a:rPr lang="zh-CN" altLang="en-US" sz="2000" dirty="0">
                      <a:solidFill>
                        <a:schemeClr val="tx1"/>
                      </a:solidFill>
                      <a:latin typeface="HelveticaNeueLT Std" panose="020B0604020202020204" pitchFamily="34" charset="0"/>
                    </a:rPr>
                    <a:t> </a:t>
                  </a:r>
                  <a:r>
                    <a:rPr lang="zh-CN" altLang="en-US" sz="2000" dirty="0">
                      <a:latin typeface="HelveticaNeueLT Std" panose="020B0604020202020204" pitchFamily="34" charset="0"/>
                    </a:rPr>
                    <a:t>𝝐</a:t>
                  </a:r>
                  <a:endParaRPr lang="en-US" sz="2000" dirty="0">
                    <a:solidFill>
                      <a:schemeClr val="tx1"/>
                    </a:solidFill>
                    <a:latin typeface="HelveticaNeueLT Std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8BBDF32-7930-B8E8-9752-B9B6C437BA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blipFill>
                  <a:blip r:embed="rId9"/>
                  <a:stretch>
                    <a:fillRect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DC15D7-F7A5-2E57-6736-7B3575D9CA32}"/>
              </a:ext>
            </a:extLst>
          </p:cNvPr>
          <p:cNvGrpSpPr/>
          <p:nvPr/>
        </p:nvGrpSpPr>
        <p:grpSpPr>
          <a:xfrm>
            <a:off x="3650466" y="4825654"/>
            <a:ext cx="299185" cy="422013"/>
            <a:chOff x="13828140" y="4206058"/>
            <a:chExt cx="308618" cy="40011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C92B65C-AC43-4416-E589-3401F684937F}"/>
                </a:ext>
              </a:extLst>
            </p:cNvPr>
            <p:cNvSpPr txBox="1"/>
            <p:nvPr/>
          </p:nvSpPr>
          <p:spPr>
            <a:xfrm>
              <a:off x="13828140" y="4206058"/>
              <a:ext cx="30861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HelveticaNeueLT Std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30ABD59-7037-F962-B436-DD4606119BD3}"/>
                    </a:ext>
                  </a:extLst>
                </p:cNvPr>
                <p:cNvSpPr txBox="1"/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HelveticaNeueLT Std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E74D1ED-F4CE-4105-A7C3-1F96A65B0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blipFill>
                  <a:blip r:embed="rId13"/>
                  <a:stretch>
                    <a:fillRect r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07CCDB7-D3DC-C87D-698E-5E74E9AA3F6F}"/>
              </a:ext>
            </a:extLst>
          </p:cNvPr>
          <p:cNvGrpSpPr/>
          <p:nvPr/>
        </p:nvGrpSpPr>
        <p:grpSpPr>
          <a:xfrm>
            <a:off x="4944667" y="4825654"/>
            <a:ext cx="308618" cy="400110"/>
            <a:chOff x="13828140" y="4206058"/>
            <a:chExt cx="308618" cy="40011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6B9F626-8456-5DD6-8C11-9D22AE2BD5A2}"/>
                </a:ext>
              </a:extLst>
            </p:cNvPr>
            <p:cNvSpPr txBox="1"/>
            <p:nvPr/>
          </p:nvSpPr>
          <p:spPr>
            <a:xfrm>
              <a:off x="13828140" y="4206058"/>
              <a:ext cx="30861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HelveticaNeueLT Std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82C4621-EA45-044E-B649-70BD4BBEDB8E}"/>
                    </a:ext>
                  </a:extLst>
                </p:cNvPr>
                <p:cNvSpPr txBox="1"/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HelveticaNeueLT Std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D9BD23E-E072-49A9-A5C1-9B977EF5F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8140" y="4206058"/>
                  <a:ext cx="308618" cy="400110"/>
                </a:xfrm>
                <a:prstGeom prst="rect">
                  <a:avLst/>
                </a:prstGeom>
                <a:blipFill>
                  <a:blip r:embed="rId14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3BD5114-104A-EBE5-78DC-628CF1DCFFC6}"/>
              </a:ext>
            </a:extLst>
          </p:cNvPr>
          <p:cNvSpPr txBox="1"/>
          <p:nvPr/>
        </p:nvSpPr>
        <p:spPr>
          <a:xfrm>
            <a:off x="666902" y="4841043"/>
            <a:ext cx="98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Weights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F42AE3E-A4F3-8FA6-6DCC-DF2AA744E9A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5428"/>
          <a:stretch/>
        </p:blipFill>
        <p:spPr>
          <a:xfrm>
            <a:off x="4602572" y="5813039"/>
            <a:ext cx="6255218" cy="528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F8404B8-51A1-C87C-76C3-A31D196E453C}"/>
                  </a:ext>
                </a:extLst>
              </p:cNvPr>
              <p:cNvSpPr txBox="1"/>
              <p:nvPr/>
            </p:nvSpPr>
            <p:spPr>
              <a:xfrm>
                <a:off x="1404850" y="5470534"/>
                <a:ext cx="2229125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F8404B8-51A1-C87C-76C3-A31D196E4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850" y="5470534"/>
                <a:ext cx="2229125" cy="4771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: Shape 52">
            <a:extLst>
              <a:ext uri="{FF2B5EF4-FFF2-40B4-BE49-F238E27FC236}">
                <a16:creationId xmlns:a16="http://schemas.microsoft.com/office/drawing/2014/main" id="{804C7355-9091-1B35-1FE7-D8091EE5C4B9}"/>
              </a:ext>
            </a:extLst>
          </p:cNvPr>
          <p:cNvSpPr/>
          <p:nvPr/>
        </p:nvSpPr>
        <p:spPr>
          <a:xfrm>
            <a:off x="6309483" y="3878317"/>
            <a:ext cx="1384864" cy="1838789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54" grpId="0"/>
      <p:bldP spid="56" grpId="0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4BDC-8E35-490F-A880-2EABFE4E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technical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A78D17-B5F0-7A24-3BB1-2DFBC61887A7}"/>
                  </a:ext>
                </a:extLst>
              </p:cNvPr>
              <p:cNvSpPr txBox="1"/>
              <p:nvPr/>
            </p:nvSpPr>
            <p:spPr>
              <a:xfrm>
                <a:off x="8120821" y="1956799"/>
                <a:ext cx="2229125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A78D17-B5F0-7A24-3BB1-2DFBC618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821" y="1956799"/>
                <a:ext cx="2229125" cy="509178"/>
              </a:xfrm>
              <a:prstGeom prst="rect">
                <a:avLst/>
              </a:prstGeom>
              <a:blipFill>
                <a:blip r:embed="rId3"/>
                <a:stretch>
                  <a:fillRect t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AB3BEA-68CD-2A7F-FA10-81F7EB2DF2DF}"/>
                  </a:ext>
                </a:extLst>
              </p:cNvPr>
              <p:cNvSpPr txBox="1"/>
              <p:nvPr/>
            </p:nvSpPr>
            <p:spPr>
              <a:xfrm>
                <a:off x="5501056" y="1988859"/>
                <a:ext cx="2229125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AB3BEA-68CD-2A7F-FA10-81F7EB2DF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056" y="1988859"/>
                <a:ext cx="2229125" cy="477118"/>
              </a:xfrm>
              <a:prstGeom prst="rect">
                <a:avLst/>
              </a:prstGeom>
              <a:blipFill>
                <a:blip r:embed="rId4"/>
                <a:stretch>
                  <a:fillRect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6CF649-7408-48F1-9BAB-E7BAB3F9F78C}"/>
              </a:ext>
            </a:extLst>
          </p:cNvPr>
          <p:cNvSpPr/>
          <p:nvPr/>
        </p:nvSpPr>
        <p:spPr>
          <a:xfrm>
            <a:off x="1939601" y="1690688"/>
            <a:ext cx="2751667" cy="104140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Training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C365D0-9453-08DE-0D94-AE4B438DE24B}"/>
              </a:ext>
            </a:extLst>
          </p:cNvPr>
          <p:cNvCxnSpPr>
            <a:cxnSpLocks/>
          </p:cNvCxnSpPr>
          <p:nvPr/>
        </p:nvCxnSpPr>
        <p:spPr>
          <a:xfrm>
            <a:off x="4944004" y="2211388"/>
            <a:ext cx="108373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553BD5-8CA9-AA9A-1C24-4E37925E0C45}"/>
              </a:ext>
            </a:extLst>
          </p:cNvPr>
          <p:cNvCxnSpPr>
            <a:cxnSpLocks/>
          </p:cNvCxnSpPr>
          <p:nvPr/>
        </p:nvCxnSpPr>
        <p:spPr>
          <a:xfrm>
            <a:off x="7203500" y="2211388"/>
            <a:ext cx="108373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CF42AE3E-A4F3-8FA6-6DCC-DF2AA744E9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428"/>
          <a:stretch/>
        </p:blipFill>
        <p:spPr>
          <a:xfrm>
            <a:off x="4602572" y="5813039"/>
            <a:ext cx="6255218" cy="528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CDC599-D890-48E2-CB3E-25EC7B7B6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268" y="3312524"/>
            <a:ext cx="1473200" cy="1079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6E5940-0EEF-B6A6-1586-C82296048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705" y="3368414"/>
            <a:ext cx="2590800" cy="1041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806A3B-DFF3-E04B-370E-2141D1DD10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3490" y="4542450"/>
            <a:ext cx="3924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4BDC-8E35-490F-A880-2EABFE4E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classical to modern settings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E09EBB-0FC3-4376-849D-0AF9F07F314E}"/>
              </a:ext>
            </a:extLst>
          </p:cNvPr>
          <p:cNvSpPr txBox="1">
            <a:spLocks/>
          </p:cNvSpPr>
          <p:nvPr/>
        </p:nvSpPr>
        <p:spPr>
          <a:xfrm>
            <a:off x="2319305" y="2800561"/>
            <a:ext cx="9458894" cy="2152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Jaeckel</a:t>
            </a:r>
            <a:r>
              <a:rPr lang="en-US" sz="2400" dirty="0"/>
              <a:t>, 1972. The infinitesimal jackknife.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Hampel, 1974. The influence curve and its role in robust estimation.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Cook, 1977. Detection of influential observations in linear regression.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…</a:t>
            </a:r>
          </a:p>
        </p:txBody>
      </p: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629BF6A8-F22D-4532-B4FE-66D9F571B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 t="11238" r="16191" b="31143"/>
          <a:stretch/>
        </p:blipFill>
        <p:spPr>
          <a:xfrm>
            <a:off x="779115" y="3087156"/>
            <a:ext cx="1288566" cy="10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42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71">
            <a:extLst>
              <a:ext uri="{FF2B5EF4-FFF2-40B4-BE49-F238E27FC236}">
                <a16:creationId xmlns:a16="http://schemas.microsoft.com/office/drawing/2014/main" id="{1A3FA194-D9D1-4B6B-801B-C7CF5587BF05}"/>
              </a:ext>
            </a:extLst>
          </p:cNvPr>
          <p:cNvSpPr/>
          <p:nvPr/>
        </p:nvSpPr>
        <p:spPr>
          <a:xfrm>
            <a:off x="5764608" y="3862846"/>
            <a:ext cx="738849" cy="75602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54BDC-8E35-490F-A880-2EABFE4E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classical to modern settings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C41B6-808C-465D-97DA-F81AF308A965}"/>
              </a:ext>
            </a:extLst>
          </p:cNvPr>
          <p:cNvSpPr/>
          <p:nvPr/>
        </p:nvSpPr>
        <p:spPr>
          <a:xfrm>
            <a:off x="273759" y="1736775"/>
            <a:ext cx="5121760" cy="1159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Small datasets</a:t>
            </a:r>
          </a:p>
          <a:p>
            <a:pPr algn="r"/>
            <a:r>
              <a:rPr lang="en-US" sz="3200" dirty="0">
                <a:solidFill>
                  <a:schemeClr val="tx1"/>
                </a:solidFill>
              </a:rPr>
              <a:t>Low-dimensional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B0A9A9-CC98-4B0A-A214-3D71DCD7DA52}"/>
              </a:ext>
            </a:extLst>
          </p:cNvPr>
          <p:cNvSpPr/>
          <p:nvPr/>
        </p:nvSpPr>
        <p:spPr>
          <a:xfrm>
            <a:off x="6796480" y="1736775"/>
            <a:ext cx="5121760" cy="1159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solidFill>
                  <a:schemeClr val="tx1"/>
                </a:solidFill>
              </a:rPr>
              <a:t>Large datasets</a:t>
            </a:r>
          </a:p>
          <a:p>
            <a:r>
              <a:rPr lang="en-US" sz="3200" dirty="0">
                <a:solidFill>
                  <a:schemeClr val="tx1"/>
                </a:solidFill>
              </a:rPr>
              <a:t>High-dimensional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DB3F54-1353-4824-A536-64EE97484EB1}"/>
              </a:ext>
            </a:extLst>
          </p:cNvPr>
          <p:cNvCxnSpPr>
            <a:cxnSpLocks/>
          </p:cNvCxnSpPr>
          <p:nvPr/>
        </p:nvCxnSpPr>
        <p:spPr>
          <a:xfrm>
            <a:off x="5688540" y="2290992"/>
            <a:ext cx="814917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6F3B59-00C0-4EA1-A67B-03FE7AB0A000}"/>
                  </a:ext>
                </a:extLst>
              </p:cNvPr>
              <p:cNvSpPr txBox="1"/>
              <p:nvPr/>
            </p:nvSpPr>
            <p:spPr>
              <a:xfrm>
                <a:off x="1792907" y="3796315"/>
                <a:ext cx="8606183" cy="760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test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sub>
                        <m:sup>
                          <m:r>
                            <a:rPr lang="en-US" sz="3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train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6F3B59-00C0-4EA1-A67B-03FE7AB0A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07" y="3796315"/>
                <a:ext cx="8606183" cy="7604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0A0A3DD-FFA9-4493-9F80-799E43B75221}"/>
              </a:ext>
            </a:extLst>
          </p:cNvPr>
          <p:cNvSpPr txBox="1"/>
          <p:nvPr/>
        </p:nvSpPr>
        <p:spPr>
          <a:xfrm>
            <a:off x="3733732" y="3198167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Difficult to compute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8BC61-B54F-4107-A844-90BED5F268DE}"/>
              </a:ext>
            </a:extLst>
          </p:cNvPr>
          <p:cNvSpPr txBox="1"/>
          <p:nvPr/>
        </p:nvSpPr>
        <p:spPr>
          <a:xfrm>
            <a:off x="2430606" y="5116691"/>
            <a:ext cx="73307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use tools from </a:t>
            </a:r>
          </a:p>
          <a:p>
            <a:pPr algn="ctr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-order optimization &amp; stochastic estimation </a:t>
            </a:r>
          </a:p>
          <a:p>
            <a:pPr algn="ctr"/>
            <a:r>
              <a:rPr lang="en-US" sz="2000" dirty="0"/>
              <a:t>[</a:t>
            </a:r>
            <a:r>
              <a:rPr lang="en-US" sz="2000" dirty="0" err="1"/>
              <a:t>Pearlmutter</a:t>
            </a:r>
            <a:r>
              <a:rPr lang="en-US" sz="2000" dirty="0"/>
              <a:t>, 1994; Martens, 2010, Agarwal et al., 2017]</a:t>
            </a:r>
            <a:endParaRPr lang="en-US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1F5783-E4A3-4E32-98FE-20DCD332E8ED}"/>
              </a:ext>
            </a:extLst>
          </p:cNvPr>
          <p:cNvCxnSpPr>
            <a:cxnSpLocks/>
          </p:cNvCxnSpPr>
          <p:nvPr/>
        </p:nvCxnSpPr>
        <p:spPr>
          <a:xfrm>
            <a:off x="6134032" y="3621732"/>
            <a:ext cx="1" cy="20301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1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E5A3-E7B6-48CF-8D6E-7CBEC068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Removing single points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F514E1-8FD7-4F0C-B918-8837DCCC3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r="48331"/>
          <a:stretch/>
        </p:blipFill>
        <p:spPr>
          <a:xfrm>
            <a:off x="3727450" y="2021587"/>
            <a:ext cx="4459719" cy="43040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0DFD3-773C-478D-9FFE-7D51D7D41AA5}"/>
              </a:ext>
            </a:extLst>
          </p:cNvPr>
          <p:cNvSpPr/>
          <p:nvPr/>
        </p:nvSpPr>
        <p:spPr>
          <a:xfrm>
            <a:off x="4946650" y="1879600"/>
            <a:ext cx="2787650" cy="60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4FC18-0D78-45C7-8E3D-57516CF6A07E}"/>
              </a:ext>
            </a:extLst>
          </p:cNvPr>
          <p:cNvSpPr/>
          <p:nvPr/>
        </p:nvSpPr>
        <p:spPr>
          <a:xfrm>
            <a:off x="4946650" y="6017710"/>
            <a:ext cx="2787650" cy="60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9E4389-0E92-4EF0-AE22-6F3B0179ACB7}"/>
              </a:ext>
            </a:extLst>
          </p:cNvPr>
          <p:cNvSpPr/>
          <p:nvPr/>
        </p:nvSpPr>
        <p:spPr>
          <a:xfrm>
            <a:off x="3574054" y="2899504"/>
            <a:ext cx="463550" cy="254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49082A-2DC6-499D-A436-8008711F7CBF}"/>
              </a:ext>
            </a:extLst>
          </p:cNvPr>
          <p:cNvSpPr txBox="1"/>
          <p:nvPr/>
        </p:nvSpPr>
        <p:spPr>
          <a:xfrm>
            <a:off x="4786616" y="1977137"/>
            <a:ext cx="3193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Logistic regression (MNIST)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643581-F1E5-43EE-8991-87BC7491B2C2}"/>
              </a:ext>
            </a:extLst>
          </p:cNvPr>
          <p:cNvSpPr txBox="1"/>
          <p:nvPr/>
        </p:nvSpPr>
        <p:spPr>
          <a:xfrm>
            <a:off x="4717879" y="6092765"/>
            <a:ext cx="3331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172D0"/>
                </a:solidFill>
                <a:latin typeface="HelveticaNeueLT Std" panose="020B0604020202020204" pitchFamily="34" charset="0"/>
              </a:rPr>
              <a:t>Actual change in test loss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DDB986-D154-4CFB-AE4D-2B609A0526C8}"/>
              </a:ext>
            </a:extLst>
          </p:cNvPr>
          <p:cNvSpPr txBox="1"/>
          <p:nvPr/>
        </p:nvSpPr>
        <p:spPr>
          <a:xfrm>
            <a:off x="1657350" y="3283544"/>
            <a:ext cx="22302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Estimated </a:t>
            </a:r>
          </a:p>
          <a:p>
            <a:pPr algn="r"/>
            <a:r>
              <a:rPr lang="en-US" sz="20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change </a:t>
            </a:r>
          </a:p>
          <a:p>
            <a:pPr algn="r"/>
            <a:r>
              <a:rPr lang="en-US" sz="20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in test loss</a:t>
            </a:r>
          </a:p>
          <a:p>
            <a:pPr algn="r"/>
            <a:r>
              <a:rPr lang="en-US" sz="20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(via influence functions)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EE0FC-84B2-4643-B0C0-3700E99CD3E1}"/>
              </a:ext>
            </a:extLst>
          </p:cNvPr>
          <p:cNvSpPr txBox="1"/>
          <p:nvPr/>
        </p:nvSpPr>
        <p:spPr>
          <a:xfrm>
            <a:off x="8340565" y="3637487"/>
            <a:ext cx="2568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point represents removing one training example</a:t>
            </a:r>
          </a:p>
        </p:txBody>
      </p:sp>
    </p:spTree>
    <p:extLst>
      <p:ext uri="{BB962C8B-B14F-4D97-AF65-F5344CB8AC3E}">
        <p14:creationId xmlns:p14="http://schemas.microsoft.com/office/powerpoint/2010/main" val="114797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E5A3-E7B6-48CF-8D6E-7CBEC068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Understanding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D19A2B-4BD3-DCFC-FE44-41A3DCF80C0C}"/>
              </a:ext>
            </a:extLst>
          </p:cNvPr>
          <p:cNvGrpSpPr/>
          <p:nvPr/>
        </p:nvGrpSpPr>
        <p:grpSpPr>
          <a:xfrm>
            <a:off x="3327010" y="1809879"/>
            <a:ext cx="6602378" cy="3504107"/>
            <a:chOff x="3327010" y="1809879"/>
            <a:chExt cx="6602378" cy="350410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043A14B-3F2F-4D03-96C6-E3951E6667D1}"/>
                </a:ext>
              </a:extLst>
            </p:cNvPr>
            <p:cNvSpPr/>
            <p:nvPr/>
          </p:nvSpPr>
          <p:spPr>
            <a:xfrm>
              <a:off x="3327010" y="4254210"/>
              <a:ext cx="2751667" cy="10414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Test data</a:t>
              </a:r>
            </a:p>
          </p:txBody>
        </p:sp>
        <p:pic>
          <p:nvPicPr>
            <p:cNvPr id="7" name="Picture 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D4920B6-72FF-405B-8B8C-F9044AC42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8" r="8713" b="18762"/>
            <a:stretch/>
          </p:blipFill>
          <p:spPr>
            <a:xfrm>
              <a:off x="7781258" y="4235835"/>
              <a:ext cx="1083733" cy="1078151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59F560B-BBBF-4003-8D17-E6A472AE9A71}"/>
                </a:ext>
              </a:extLst>
            </p:cNvPr>
            <p:cNvCxnSpPr>
              <a:cxnSpLocks/>
            </p:cNvCxnSpPr>
            <p:nvPr/>
          </p:nvCxnSpPr>
          <p:spPr>
            <a:xfrm>
              <a:off x="6388101" y="4774910"/>
              <a:ext cx="1083733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5D55BC-0628-4CB0-9B74-01E0D0BEAD09}"/>
                </a:ext>
              </a:extLst>
            </p:cNvPr>
            <p:cNvSpPr txBox="1"/>
            <p:nvPr/>
          </p:nvSpPr>
          <p:spPr>
            <a:xfrm>
              <a:off x="6336587" y="4774909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Evaluation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7352E6D-883E-4FEB-9952-4A93A892DE2F}"/>
                </a:ext>
              </a:extLst>
            </p:cNvPr>
            <p:cNvGrpSpPr/>
            <p:nvPr/>
          </p:nvGrpSpPr>
          <p:grpSpPr>
            <a:xfrm>
              <a:off x="3327010" y="1832369"/>
              <a:ext cx="5080390" cy="2268593"/>
              <a:chOff x="3327010" y="2785564"/>
              <a:chExt cx="5080390" cy="22685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4B2FBF4-94F9-45FA-8E32-28EE7AFF6A0B}"/>
                  </a:ext>
                </a:extLst>
              </p:cNvPr>
              <p:cNvSpPr/>
              <p:nvPr/>
            </p:nvSpPr>
            <p:spPr>
              <a:xfrm>
                <a:off x="3327010" y="2785564"/>
                <a:ext cx="2751667" cy="1041400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Training data</a:t>
                </a: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571445A-5D88-48F1-B950-76FB067B40E9}"/>
                  </a:ext>
                </a:extLst>
              </p:cNvPr>
              <p:cNvSpPr/>
              <p:nvPr/>
            </p:nvSpPr>
            <p:spPr>
              <a:xfrm>
                <a:off x="6248637" y="3437021"/>
                <a:ext cx="2006363" cy="1617135"/>
              </a:xfrm>
              <a:custGeom>
                <a:avLst/>
                <a:gdLst>
                  <a:gd name="connsiteX0" fmla="*/ 0 w 2260600"/>
                  <a:gd name="connsiteY0" fmla="*/ 0 h 1981200"/>
                  <a:gd name="connsiteX1" fmla="*/ 1803400 w 2260600"/>
                  <a:gd name="connsiteY1" fmla="*/ 423333 h 1981200"/>
                  <a:gd name="connsiteX2" fmla="*/ 2260600 w 2260600"/>
                  <a:gd name="connsiteY2" fmla="*/ 1981200 h 19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0600" h="1981200">
                    <a:moveTo>
                      <a:pt x="0" y="0"/>
                    </a:moveTo>
                    <a:cubicBezTo>
                      <a:pt x="713316" y="46566"/>
                      <a:pt x="1426633" y="93133"/>
                      <a:pt x="1803400" y="423333"/>
                    </a:cubicBezTo>
                    <a:cubicBezTo>
                      <a:pt x="2180167" y="753533"/>
                      <a:pt x="2220383" y="1367366"/>
                      <a:pt x="2260600" y="19812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EB94B9-7087-438A-B715-C09BF2993277}"/>
                  </a:ext>
                </a:extLst>
              </p:cNvPr>
              <p:cNvSpPr txBox="1"/>
              <p:nvPr/>
            </p:nvSpPr>
            <p:spPr>
              <a:xfrm>
                <a:off x="6888148" y="3791322"/>
                <a:ext cx="945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Training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EFF0ED4-369C-4657-B3B9-4BF9962E3178}"/>
                  </a:ext>
                </a:extLst>
              </p:cNvPr>
              <p:cNvSpPr/>
              <p:nvPr/>
            </p:nvSpPr>
            <p:spPr>
              <a:xfrm>
                <a:off x="6220040" y="3231701"/>
                <a:ext cx="2187360" cy="1822456"/>
              </a:xfrm>
              <a:custGeom>
                <a:avLst/>
                <a:gdLst>
                  <a:gd name="connsiteX0" fmla="*/ 0 w 2260600"/>
                  <a:gd name="connsiteY0" fmla="*/ 0 h 1981200"/>
                  <a:gd name="connsiteX1" fmla="*/ 1803400 w 2260600"/>
                  <a:gd name="connsiteY1" fmla="*/ 423333 h 1981200"/>
                  <a:gd name="connsiteX2" fmla="*/ 2260600 w 2260600"/>
                  <a:gd name="connsiteY2" fmla="*/ 1981200 h 19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0600" h="1981200">
                    <a:moveTo>
                      <a:pt x="0" y="0"/>
                    </a:moveTo>
                    <a:cubicBezTo>
                      <a:pt x="713316" y="46566"/>
                      <a:pt x="1426633" y="93133"/>
                      <a:pt x="1803400" y="423333"/>
                    </a:cubicBezTo>
                    <a:cubicBezTo>
                      <a:pt x="2180167" y="753533"/>
                      <a:pt x="2220383" y="1367366"/>
                      <a:pt x="2260600" y="1981200"/>
                    </a:cubicBezTo>
                  </a:path>
                </a:pathLst>
              </a:custGeom>
              <a:noFill/>
              <a:ln w="57150">
                <a:solidFill>
                  <a:schemeClr val="accent1"/>
                </a:solidFill>
                <a:prstDash val="dash"/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2A68B0-EAC3-40C9-B610-8CE1DE73F607}"/>
                </a:ext>
              </a:extLst>
            </p:cNvPr>
            <p:cNvSpPr txBox="1"/>
            <p:nvPr/>
          </p:nvSpPr>
          <p:spPr>
            <a:xfrm>
              <a:off x="8255000" y="1809879"/>
              <a:ext cx="1674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HelveticaNeueLT Std" panose="020B0604020202020204" pitchFamily="34" charset="0"/>
                </a:rPr>
                <a:t>Influence functions</a:t>
              </a:r>
            </a:p>
          </p:txBody>
        </p:sp>
      </p:grp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05DF40A-46A3-4CE0-9F6E-B642434F4361}"/>
              </a:ext>
            </a:extLst>
          </p:cNvPr>
          <p:cNvSpPr txBox="1">
            <a:spLocks/>
          </p:cNvSpPr>
          <p:nvPr/>
        </p:nvSpPr>
        <p:spPr>
          <a:xfrm>
            <a:off x="552337" y="6029681"/>
            <a:ext cx="10515600" cy="1897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Where</a:t>
            </a:r>
            <a:r>
              <a:rPr lang="zh-CN" altLang="en-US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 </a:t>
            </a:r>
            <a:r>
              <a:rPr lang="en-US" altLang="zh-CN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can</a:t>
            </a:r>
            <a:r>
              <a:rPr lang="zh-CN" altLang="en-US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 </a:t>
            </a:r>
            <a:r>
              <a:rPr lang="en-US" altLang="zh-CN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you</a:t>
            </a:r>
            <a:r>
              <a:rPr lang="zh-CN" altLang="en-US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 </a:t>
            </a:r>
            <a:r>
              <a:rPr lang="en-US" altLang="zh-CN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apply</a:t>
            </a:r>
            <a:r>
              <a:rPr lang="zh-CN" altLang="en-US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 </a:t>
            </a:r>
            <a:r>
              <a:rPr lang="en-US" altLang="zh-CN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influence</a:t>
            </a:r>
            <a:r>
              <a:rPr lang="zh-CN" altLang="en-US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 </a:t>
            </a:r>
            <a:r>
              <a:rPr lang="en-US" altLang="zh-CN" sz="3200" b="1" dirty="0">
                <a:solidFill>
                  <a:schemeClr val="accent1"/>
                </a:solidFill>
                <a:latin typeface="HelveticaNeueLT Std" panose="020B0604020202020204" pitchFamily="34" charset="0"/>
              </a:rPr>
              <a:t>functions?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E5A3-E7B6-48CF-8D6E-7CBEC068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2A2ADC-E2B0-4185-AB00-DB9259C7D33E}"/>
              </a:ext>
            </a:extLst>
          </p:cNvPr>
          <p:cNvSpPr/>
          <p:nvPr/>
        </p:nvSpPr>
        <p:spPr>
          <a:xfrm>
            <a:off x="695297" y="1992922"/>
            <a:ext cx="3566160" cy="414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HelveticaNeueLT Std" panose="020B0604020202020204" pitchFamily="34" charset="0"/>
              </a:rPr>
              <a:t>Robustness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Training set biases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[Ren et al., 2018]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Inference reliability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[Broderick et al., 2021]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Cross-validation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[Stephenson et al., 2020]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Memorization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[Feldman, 2019]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8C8DAC-D2C5-44AF-AE5C-A657AF8B524B}"/>
              </a:ext>
            </a:extLst>
          </p:cNvPr>
          <p:cNvSpPr/>
          <p:nvPr/>
        </p:nvSpPr>
        <p:spPr>
          <a:xfrm>
            <a:off x="4430090" y="1992922"/>
            <a:ext cx="3566160" cy="414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HelveticaNeueLT Std" panose="020B0604020202020204" pitchFamily="34" charset="0"/>
              </a:rPr>
              <a:t>Applications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Data distillation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[Wang et al., 2020]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Data valuation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[Jia et al., 2019] 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Active learning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Gudovskiy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et al., 2020]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Data debugging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[Guo et al., 2021]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7645D4-1840-47E4-BDEA-56A61C7624A5}"/>
              </a:ext>
            </a:extLst>
          </p:cNvPr>
          <p:cNvSpPr/>
          <p:nvPr/>
        </p:nvSpPr>
        <p:spPr>
          <a:xfrm>
            <a:off x="8164883" y="1992922"/>
            <a:ext cx="3566160" cy="414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HelveticaNeueLT Std" panose="020B0604020202020204" pitchFamily="34" charset="0"/>
              </a:rPr>
              <a:t>Fairness &amp; security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Algorithmic bias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[Verma et al., 2021]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Data labor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[Arrieta-Ibarra, 2018]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Privacy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[Shokri et al., 2021]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Data poisoning 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[Chen et al., 2017]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7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E5A3-E7B6-48CF-8D6E-7CBEC068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Prior work: Focus on test data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0D912D-0E9A-4602-B7E8-36DC352EFB0D}"/>
              </a:ext>
            </a:extLst>
          </p:cNvPr>
          <p:cNvSpPr/>
          <p:nvPr/>
        </p:nvSpPr>
        <p:spPr>
          <a:xfrm>
            <a:off x="3327010" y="2288420"/>
            <a:ext cx="2751667" cy="104140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Training data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DDDF1-D1E0-4EDF-B9C9-43F7F6ECD421}"/>
              </a:ext>
            </a:extLst>
          </p:cNvPr>
          <p:cNvSpPr/>
          <p:nvPr/>
        </p:nvSpPr>
        <p:spPr>
          <a:xfrm>
            <a:off x="3327010" y="4710261"/>
            <a:ext cx="2751667" cy="104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Test data</a:t>
            </a:r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924DC9AC-4DEC-4DAB-A9CC-71BCA2AE7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7781258" y="4691886"/>
            <a:ext cx="1083733" cy="107815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901DFB-D747-45F7-AFD5-4EDE521CA48A}"/>
              </a:ext>
            </a:extLst>
          </p:cNvPr>
          <p:cNvCxnSpPr>
            <a:cxnSpLocks/>
          </p:cNvCxnSpPr>
          <p:nvPr/>
        </p:nvCxnSpPr>
        <p:spPr>
          <a:xfrm>
            <a:off x="6388101" y="5230961"/>
            <a:ext cx="108373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7F617B9-16EB-4A6D-AD0F-28D58BA65E7E}"/>
              </a:ext>
            </a:extLst>
          </p:cNvPr>
          <p:cNvSpPr/>
          <p:nvPr/>
        </p:nvSpPr>
        <p:spPr>
          <a:xfrm>
            <a:off x="6248637" y="2939877"/>
            <a:ext cx="2006363" cy="1617135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bg2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E0C6E-5F29-4B07-B66C-19583F9F62E2}"/>
              </a:ext>
            </a:extLst>
          </p:cNvPr>
          <p:cNvSpPr txBox="1"/>
          <p:nvPr/>
        </p:nvSpPr>
        <p:spPr>
          <a:xfrm>
            <a:off x="7915016" y="572549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318E3-79ED-4FAD-BF93-ACC02CE75EF7}"/>
              </a:ext>
            </a:extLst>
          </p:cNvPr>
          <p:cNvSpPr txBox="1"/>
          <p:nvPr/>
        </p:nvSpPr>
        <p:spPr>
          <a:xfrm>
            <a:off x="6888148" y="3294178"/>
            <a:ext cx="94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Training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7E316D-98D1-4945-AC67-80297776B454}"/>
              </a:ext>
            </a:extLst>
          </p:cNvPr>
          <p:cNvSpPr txBox="1"/>
          <p:nvPr/>
        </p:nvSpPr>
        <p:spPr>
          <a:xfrm>
            <a:off x="6336587" y="523096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C85F5A-8030-4C26-B639-BF66F7CBE2A0}"/>
              </a:ext>
            </a:extLst>
          </p:cNvPr>
          <p:cNvSpPr/>
          <p:nvPr/>
        </p:nvSpPr>
        <p:spPr>
          <a:xfrm>
            <a:off x="2860243" y="4357382"/>
            <a:ext cx="6436867" cy="192606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1B16-5E65-8DF4-51CF-74493927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504D-525C-8287-B95E-8981C967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assumptions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needed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calculate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r>
              <a:rPr lang="zh-CN" altLang="en-US" dirty="0"/>
              <a:t> </a:t>
            </a:r>
            <a:r>
              <a:rPr lang="en-US" altLang="zh-CN" dirty="0"/>
              <a:t>functions?</a:t>
            </a:r>
            <a:endParaRPr lang="en-US" dirty="0"/>
          </a:p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calculate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recipe</a:t>
            </a:r>
            <a:r>
              <a:rPr lang="zh-CN" altLang="en-US" dirty="0"/>
              <a:t> </a:t>
            </a:r>
            <a:r>
              <a:rPr lang="en-US" altLang="zh-CN" dirty="0"/>
              <a:t>described</a:t>
            </a:r>
            <a:r>
              <a:rPr lang="zh-CN" altLang="en-US" dirty="0"/>
              <a:t> </a:t>
            </a:r>
            <a:r>
              <a:rPr lang="en-US" altLang="zh-CN" dirty="0"/>
              <a:t>earlier?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745371-DEE8-DFFC-A3D4-6E3192747FC9}"/>
                  </a:ext>
                </a:extLst>
              </p:cNvPr>
              <p:cNvSpPr txBox="1"/>
              <p:nvPr/>
            </p:nvSpPr>
            <p:spPr>
              <a:xfrm>
                <a:off x="7584795" y="5087079"/>
                <a:ext cx="2229125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test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745371-DEE8-DFFC-A3D4-6E3192747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795" y="5087079"/>
                <a:ext cx="2229125" cy="509178"/>
              </a:xfrm>
              <a:prstGeom prst="rect">
                <a:avLst/>
              </a:prstGeom>
              <a:blipFill>
                <a:blip r:embed="rId3"/>
                <a:stretch>
                  <a:fillRect t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22FFDF-EC12-B3F1-9326-C9A349D5CC81}"/>
                  </a:ext>
                </a:extLst>
              </p:cNvPr>
              <p:cNvSpPr txBox="1"/>
              <p:nvPr/>
            </p:nvSpPr>
            <p:spPr>
              <a:xfrm>
                <a:off x="4965030" y="5119139"/>
                <a:ext cx="2229125" cy="47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22FFDF-EC12-B3F1-9326-C9A349D5C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030" y="5119139"/>
                <a:ext cx="2229125" cy="477118"/>
              </a:xfrm>
              <a:prstGeom prst="rect">
                <a:avLst/>
              </a:prstGeom>
              <a:blipFill>
                <a:blip r:embed="rId4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0E781C-425E-26A3-D1E3-666A9C200A1C}"/>
              </a:ext>
            </a:extLst>
          </p:cNvPr>
          <p:cNvSpPr/>
          <p:nvPr/>
        </p:nvSpPr>
        <p:spPr>
          <a:xfrm>
            <a:off x="1403575" y="4820968"/>
            <a:ext cx="2751667" cy="104140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Training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235A9C-73DD-07AD-E4D0-CCBEA79C6C00}"/>
              </a:ext>
            </a:extLst>
          </p:cNvPr>
          <p:cNvCxnSpPr>
            <a:cxnSpLocks/>
          </p:cNvCxnSpPr>
          <p:nvPr/>
        </p:nvCxnSpPr>
        <p:spPr>
          <a:xfrm>
            <a:off x="4407978" y="5341668"/>
            <a:ext cx="108373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08E2C5-8495-1E2A-13CA-0B055EA01A78}"/>
              </a:ext>
            </a:extLst>
          </p:cNvPr>
          <p:cNvCxnSpPr>
            <a:cxnSpLocks/>
          </p:cNvCxnSpPr>
          <p:nvPr/>
        </p:nvCxnSpPr>
        <p:spPr>
          <a:xfrm>
            <a:off x="6667474" y="5341668"/>
            <a:ext cx="108373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86A04EA-1F76-410E-C94C-CF982A69BD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428"/>
          <a:stretch/>
        </p:blipFill>
        <p:spPr>
          <a:xfrm>
            <a:off x="1827064" y="6060587"/>
            <a:ext cx="6255218" cy="528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F26D5A-43AD-2601-7390-E1E644C1D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557" y="3547403"/>
            <a:ext cx="25908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1B16-5E65-8DF4-51CF-74493927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504D-525C-8287-B95E-8981C967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assumptions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needed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calculate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r>
              <a:rPr lang="zh-CN" altLang="en-US" dirty="0"/>
              <a:t> </a:t>
            </a:r>
            <a:r>
              <a:rPr lang="en-US" altLang="zh-CN" dirty="0"/>
              <a:t>functions?</a:t>
            </a:r>
            <a:endParaRPr lang="en-US" dirty="0"/>
          </a:p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calculate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recipe</a:t>
            </a:r>
            <a:r>
              <a:rPr lang="zh-CN" altLang="en-US" dirty="0"/>
              <a:t> </a:t>
            </a:r>
            <a:r>
              <a:rPr lang="en-US" altLang="zh-CN" dirty="0"/>
              <a:t>described</a:t>
            </a:r>
            <a:r>
              <a:rPr lang="zh-CN" altLang="en-US" dirty="0"/>
              <a:t> </a:t>
            </a:r>
            <a:r>
              <a:rPr lang="en-US" altLang="zh-CN" dirty="0"/>
              <a:t>earlier?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6A04EA-1F76-410E-C94C-CF982A69B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28"/>
          <a:stretch/>
        </p:blipFill>
        <p:spPr>
          <a:xfrm>
            <a:off x="1827064" y="6060587"/>
            <a:ext cx="6255218" cy="5285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9C8E8F-3774-D651-BC9A-7FDEBE63BF7A}"/>
              </a:ext>
            </a:extLst>
          </p:cNvPr>
          <p:cNvSpPr txBox="1"/>
          <p:nvPr/>
        </p:nvSpPr>
        <p:spPr>
          <a:xfrm>
            <a:off x="1056289" y="4966137"/>
            <a:ext cx="2277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Non-convexity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1B56C-C308-26D9-DBFD-460EE9D698EA}"/>
              </a:ext>
            </a:extLst>
          </p:cNvPr>
          <p:cNvSpPr txBox="1"/>
          <p:nvPr/>
        </p:nvSpPr>
        <p:spPr>
          <a:xfrm>
            <a:off x="3553663" y="4966137"/>
            <a:ext cx="2746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Non-convergence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07AF49-3258-5A6F-D5C9-7F3EB3785FC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195255" y="5489357"/>
            <a:ext cx="374524" cy="5712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FE7CB3-CCAA-8A74-E7AA-BC32719B6A7F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846786" y="5489357"/>
            <a:ext cx="1080266" cy="6876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65F6325-B853-48AB-2351-66D417B43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89" y="3546779"/>
            <a:ext cx="10273939" cy="15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147E-1E14-7665-A0B1-01769FD7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10211-D250-D96C-A9A4-B89E6374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535"/>
            <a:ext cx="7992041" cy="4351338"/>
          </a:xfrm>
        </p:spPr>
        <p:txBody>
          <a:bodyPr/>
          <a:lstStyle/>
          <a:p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en-US" altLang="zh-CN" dirty="0"/>
              <a:t>Efficient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calculate</a:t>
            </a:r>
          </a:p>
          <a:p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Limitations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applying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F5F62F-4FC5-EC26-6F1A-F1A1A5D7A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769" y="1414804"/>
            <a:ext cx="4279186" cy="26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E244A5D-FFA1-4256-A3AA-91DCAA12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456" y="1452271"/>
            <a:ext cx="371485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HelveticaNeueLT Pro 45 Lt" panose="020B0403020202020204" pitchFamily="34" charset="0"/>
              </a:rPr>
              <a:t>Which parts of the test input most affect the model’s prediction?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54653D-406D-4F31-8165-7DA185550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788"/>
          <a:stretch/>
        </p:blipFill>
        <p:spPr>
          <a:xfrm>
            <a:off x="5511214" y="1350909"/>
            <a:ext cx="1470491" cy="1409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F1F54E-3CBE-4DE0-8B3D-C3BE55C01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78"/>
          <a:stretch/>
        </p:blipFill>
        <p:spPr>
          <a:xfrm>
            <a:off x="7128330" y="2110414"/>
            <a:ext cx="4052586" cy="1409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F56568-1C76-4CF2-9DCF-FF917409C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48" r="42480"/>
          <a:stretch/>
        </p:blipFill>
        <p:spPr>
          <a:xfrm>
            <a:off x="7143789" y="646307"/>
            <a:ext cx="4018692" cy="1409205"/>
          </a:xfrm>
          <a:prstGeom prst="rect">
            <a:avLst/>
          </a:prstGeom>
        </p:spPr>
      </p:pic>
      <p:sp>
        <p:nvSpPr>
          <p:cNvPr id="20" name="Title 6">
            <a:extLst>
              <a:ext uri="{FF2B5EF4-FFF2-40B4-BE49-F238E27FC236}">
                <a16:creationId xmlns:a16="http://schemas.microsoft.com/office/drawing/2014/main" id="{89049267-0700-416E-A36B-4033E0E2C075}"/>
              </a:ext>
            </a:extLst>
          </p:cNvPr>
          <p:cNvSpPr txBox="1">
            <a:spLocks/>
          </p:cNvSpPr>
          <p:nvPr/>
        </p:nvSpPr>
        <p:spPr>
          <a:xfrm>
            <a:off x="5164739" y="3471422"/>
            <a:ext cx="6112042" cy="3446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latin typeface="HelveticaNeueLT Pro 45 Lt" panose="020B0403020202020204" pitchFamily="34" charset="0"/>
              </a:rPr>
              <a:t>[Ruth Fong’s interpretability tutorial, 2019]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C6EF6-46B4-42A6-943D-D493AC7060A3}"/>
              </a:ext>
            </a:extLst>
          </p:cNvPr>
          <p:cNvSpPr txBox="1"/>
          <p:nvPr/>
        </p:nvSpPr>
        <p:spPr>
          <a:xfrm>
            <a:off x="1140456" y="4226815"/>
            <a:ext cx="46775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Class activation maps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[Zhou et al., 2016]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Concept activation vectors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[Kim et al., 2018]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/>
              <a:t>DeConvNet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Zeiler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&amp; Fergus, 2014]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Deep Taylor decomposition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Montavon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et al., 2017]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/>
              <a:t>DeepLIFT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Shrikumar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et al., 2017]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Deletion game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[Fong &amp;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Vedaldi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2017]</a:t>
            </a:r>
          </a:p>
          <a:p>
            <a:pPr lvl="0">
              <a:defRPr/>
            </a:pPr>
            <a:r>
              <a:rPr lang="en-US" sz="1600" dirty="0"/>
              <a:t>Generalized additive models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[Caruana et al., 2015]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Gradients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Baehrens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et al., 2010]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A36538-1713-4CE5-97AD-F641D69F905A}"/>
              </a:ext>
            </a:extLst>
          </p:cNvPr>
          <p:cNvSpPr txBox="1"/>
          <p:nvPr/>
        </p:nvSpPr>
        <p:spPr>
          <a:xfrm>
            <a:off x="6413053" y="4226815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Guided </a:t>
            </a:r>
            <a:r>
              <a:rPr lang="en-US" sz="1600" dirty="0" err="1"/>
              <a:t>BackProp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Springenberg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et al., 2015]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Grad-CAM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Selvaraju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et al., 2016]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Integrated Gradients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[Sundararajan et al., 2017]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Layer-wise relevance propagation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[Bach et al., 2015]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LIME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[Ribeiro et al., 2016]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Saliency maps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Simonyan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et al., 2014]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SHAP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[Lundberg et al., 2017]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/>
              <a:t>SmoothGrad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Smilkov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et al., 2017]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47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E5A3-E7B6-48CF-8D6E-7CBEC068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work: Link model to training data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0D912D-0E9A-4602-B7E8-36DC352EFB0D}"/>
              </a:ext>
            </a:extLst>
          </p:cNvPr>
          <p:cNvSpPr/>
          <p:nvPr/>
        </p:nvSpPr>
        <p:spPr>
          <a:xfrm>
            <a:off x="3327010" y="2293390"/>
            <a:ext cx="2751667" cy="104140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Training data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DDDF1-D1E0-4EDF-B9C9-43F7F6ECD421}"/>
              </a:ext>
            </a:extLst>
          </p:cNvPr>
          <p:cNvSpPr/>
          <p:nvPr/>
        </p:nvSpPr>
        <p:spPr>
          <a:xfrm>
            <a:off x="3327010" y="4715231"/>
            <a:ext cx="2751667" cy="1041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Test data</a:t>
            </a:r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924DC9AC-4DEC-4DAB-A9CC-71BCA2AE7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7781258" y="4696856"/>
            <a:ext cx="1083733" cy="107815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901DFB-D747-45F7-AFD5-4EDE521CA48A}"/>
              </a:ext>
            </a:extLst>
          </p:cNvPr>
          <p:cNvCxnSpPr>
            <a:cxnSpLocks/>
          </p:cNvCxnSpPr>
          <p:nvPr/>
        </p:nvCxnSpPr>
        <p:spPr>
          <a:xfrm>
            <a:off x="6388101" y="5235931"/>
            <a:ext cx="108373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7F617B9-16EB-4A6D-AD0F-28D58BA65E7E}"/>
              </a:ext>
            </a:extLst>
          </p:cNvPr>
          <p:cNvSpPr/>
          <p:nvPr/>
        </p:nvSpPr>
        <p:spPr>
          <a:xfrm>
            <a:off x="6248637" y="2944847"/>
            <a:ext cx="2006363" cy="1617135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E0C6E-5F29-4B07-B66C-19583F9F62E2}"/>
              </a:ext>
            </a:extLst>
          </p:cNvPr>
          <p:cNvSpPr txBox="1"/>
          <p:nvPr/>
        </p:nvSpPr>
        <p:spPr>
          <a:xfrm>
            <a:off x="7915016" y="573046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318E3-79ED-4FAD-BF93-ACC02CE75EF7}"/>
              </a:ext>
            </a:extLst>
          </p:cNvPr>
          <p:cNvSpPr txBox="1"/>
          <p:nvPr/>
        </p:nvSpPr>
        <p:spPr>
          <a:xfrm>
            <a:off x="6888148" y="3299148"/>
            <a:ext cx="94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7E316D-98D1-4945-AC67-80297776B454}"/>
              </a:ext>
            </a:extLst>
          </p:cNvPr>
          <p:cNvSpPr txBox="1"/>
          <p:nvPr/>
        </p:nvSpPr>
        <p:spPr>
          <a:xfrm>
            <a:off x="6336587" y="523593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C01DA8E-4918-49DA-B8E5-80D499708A53}"/>
              </a:ext>
            </a:extLst>
          </p:cNvPr>
          <p:cNvSpPr/>
          <p:nvPr/>
        </p:nvSpPr>
        <p:spPr>
          <a:xfrm>
            <a:off x="6220040" y="2739527"/>
            <a:ext cx="2187360" cy="1822456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76200">
            <a:solidFill>
              <a:schemeClr val="accent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F8AF494E-6485-400B-BEF2-95656F4FAD9C}"/>
              </a:ext>
            </a:extLst>
          </p:cNvPr>
          <p:cNvSpPr txBox="1">
            <a:spLocks/>
          </p:cNvSpPr>
          <p:nvPr/>
        </p:nvSpPr>
        <p:spPr>
          <a:xfrm>
            <a:off x="9357360" y="47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6B1827-A9D8-4BD0-ACB5-777118D0D5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D98AC379-BA33-4A9A-9DF6-3F5CD43144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2" t="2001" r="17702" b="21900"/>
          <a:stretch/>
        </p:blipFill>
        <p:spPr>
          <a:xfrm>
            <a:off x="4456837" y="3164029"/>
            <a:ext cx="834223" cy="103267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6F7976E-CBA6-4631-A1CC-E3EC99E7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Example: Dataset debugging</a:t>
            </a:r>
          </a:p>
        </p:txBody>
      </p:sp>
      <p:pic>
        <p:nvPicPr>
          <p:cNvPr id="45" name="Picture 44" descr="Shape&#10;&#10;Description automatically generated with low confidence">
            <a:extLst>
              <a:ext uri="{FF2B5EF4-FFF2-40B4-BE49-F238E27FC236}">
                <a16:creationId xmlns:a16="http://schemas.microsoft.com/office/drawing/2014/main" id="{AAAD5B57-9990-4088-9C5C-67B093E046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6529047" y="4333520"/>
            <a:ext cx="1083733" cy="1078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D9ADAE1-6351-4755-A21A-A6F9973589B5}"/>
                  </a:ext>
                </a:extLst>
              </p:cNvPr>
              <p:cNvSpPr txBox="1"/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/>
                  <a:t>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D9ADAE1-6351-4755-A21A-A6F997358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blipFill>
                <a:blip r:embed="rId5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A picture containing text, fabric, bedclothes&#10;&#10;Description automatically generated">
            <a:extLst>
              <a:ext uri="{FF2B5EF4-FFF2-40B4-BE49-F238E27FC236}">
                <a16:creationId xmlns:a16="http://schemas.microsoft.com/office/drawing/2014/main" id="{52B38151-2C37-443A-AD52-6935DD6F273F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808" r="4238" b="4313"/>
          <a:stretch/>
        </p:blipFill>
        <p:spPr>
          <a:xfrm>
            <a:off x="4302451" y="4307663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BF8BFB-E17D-4F0A-84D8-0BACFE5B4FD8}"/>
              </a:ext>
            </a:extLst>
          </p:cNvPr>
          <p:cNvCxnSpPr>
            <a:cxnSpLocks/>
          </p:cNvCxnSpPr>
          <p:nvPr/>
        </p:nvCxnSpPr>
        <p:spPr>
          <a:xfrm>
            <a:off x="5680116" y="4872595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45FB6EC-9828-4818-B1CC-BFF3FB055282}"/>
              </a:ext>
            </a:extLst>
          </p:cNvPr>
          <p:cNvCxnSpPr>
            <a:cxnSpLocks/>
          </p:cNvCxnSpPr>
          <p:nvPr/>
        </p:nvCxnSpPr>
        <p:spPr>
          <a:xfrm>
            <a:off x="7856022" y="4871662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raining data">
                <a:extLst>
                  <a:ext uri="{FF2B5EF4-FFF2-40B4-BE49-F238E27FC236}">
                    <a16:creationId xmlns:a16="http://schemas.microsoft.com/office/drawing/2014/main" id="{FC627655-0B8B-4B54-8859-2553715F189B}"/>
                  </a:ext>
                </a:extLst>
              </p:cNvPr>
              <p:cNvSpPr txBox="1"/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53" name="Training data">
                <a:extLst>
                  <a:ext uri="{FF2B5EF4-FFF2-40B4-BE49-F238E27FC236}">
                    <a16:creationId xmlns:a16="http://schemas.microsoft.com/office/drawing/2014/main" id="{FC627655-0B8B-4B54-8859-2553715F1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blipFill>
                <a:blip r:embed="rId7"/>
                <a:stretch>
                  <a:fillRect l="-7229" t="-10345" r="-402" b="-29310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184E330A-7EA5-481C-8280-A0E7EB117237}"/>
              </a:ext>
            </a:extLst>
          </p:cNvPr>
          <p:cNvSpPr txBox="1"/>
          <p:nvPr/>
        </p:nvSpPr>
        <p:spPr>
          <a:xfrm>
            <a:off x="9653089" y="4196700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DA78D6-E4B4-4216-9D95-D9713C9BB665}"/>
              </a:ext>
            </a:extLst>
          </p:cNvPr>
          <p:cNvSpPr/>
          <p:nvPr/>
        </p:nvSpPr>
        <p:spPr>
          <a:xfrm>
            <a:off x="9438739" y="4702850"/>
            <a:ext cx="1607871" cy="30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B80940-E0E1-4EC0-B528-7568B1DC89A5}"/>
              </a:ext>
            </a:extLst>
          </p:cNvPr>
          <p:cNvSpPr txBox="1"/>
          <p:nvPr/>
        </p:nvSpPr>
        <p:spPr>
          <a:xfrm>
            <a:off x="11046610" y="4686995"/>
            <a:ext cx="73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Tumor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EDB6B79-F119-4E18-B97A-128A9573A11A}"/>
              </a:ext>
            </a:extLst>
          </p:cNvPr>
          <p:cNvSpPr/>
          <p:nvPr/>
        </p:nvSpPr>
        <p:spPr>
          <a:xfrm>
            <a:off x="9438737" y="4702850"/>
            <a:ext cx="644377" cy="306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35%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22683A-10A6-44C0-A0EF-A18AD756F79F}"/>
              </a:ext>
            </a:extLst>
          </p:cNvPr>
          <p:cNvSpPr txBox="1"/>
          <p:nvPr/>
        </p:nvSpPr>
        <p:spPr>
          <a:xfrm>
            <a:off x="8632551" y="4686995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</a:t>
            </a:r>
          </a:p>
        </p:txBody>
      </p:sp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5BDBA878-F3EE-438E-B36A-4D40F01628D1}"/>
              </a:ext>
            </a:extLst>
          </p:cNvPr>
          <p:cNvSpPr/>
          <p:nvPr/>
        </p:nvSpPr>
        <p:spPr>
          <a:xfrm>
            <a:off x="9709385" y="4253163"/>
            <a:ext cx="1066578" cy="1236998"/>
          </a:xfrm>
          <a:prstGeom prst="mathMultiply">
            <a:avLst>
              <a:gd name="adj1" fmla="val 12070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7" grpId="0" animBg="1"/>
      <p:bldP spid="78" grpId="0"/>
      <p:bldP spid="79" grpId="0" animBg="1"/>
      <p:bldP spid="80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/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blipFill>
                <a:blip r:embed="rId3"/>
                <a:stretch>
                  <a:fillRect l="-4348" t="-12281" b="-3157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12CF1779-F35B-4DEC-B939-A161D7377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6529047" y="4333520"/>
            <a:ext cx="1083733" cy="1078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/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/>
                  <a:t>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blipFill>
                <a:blip r:embed="rId5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A3426D4-64DE-44B8-93BA-0B3B0AB361E1}"/>
              </a:ext>
            </a:extLst>
          </p:cNvPr>
          <p:cNvSpPr txBox="1"/>
          <p:nvPr/>
        </p:nvSpPr>
        <p:spPr>
          <a:xfrm>
            <a:off x="5831010" y="2499080"/>
            <a:ext cx="94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8F8667-B08F-41BC-8A26-A749C6BAF273}"/>
              </a:ext>
            </a:extLst>
          </p:cNvPr>
          <p:cNvSpPr txBox="1"/>
          <p:nvPr/>
        </p:nvSpPr>
        <p:spPr>
          <a:xfrm>
            <a:off x="4502695" y="99308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292CBE-9B3B-4CB3-972B-A607F4777986}"/>
              </a:ext>
            </a:extLst>
          </p:cNvPr>
          <p:cNvSpPr txBox="1"/>
          <p:nvPr/>
        </p:nvSpPr>
        <p:spPr>
          <a:xfrm>
            <a:off x="3208048" y="99308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ED3055-669D-4CC4-919F-EFDDE21C8F4F}"/>
              </a:ext>
            </a:extLst>
          </p:cNvPr>
          <p:cNvSpPr txBox="1"/>
          <p:nvPr/>
        </p:nvSpPr>
        <p:spPr>
          <a:xfrm>
            <a:off x="1941987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Tumor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EB88AF-FEAC-4D9B-8960-A46190B9A5BD}"/>
              </a:ext>
            </a:extLst>
          </p:cNvPr>
          <p:cNvSpPr txBox="1"/>
          <p:nvPr/>
        </p:nvSpPr>
        <p:spPr>
          <a:xfrm>
            <a:off x="643069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Tumor</a:t>
            </a:r>
          </a:p>
        </p:txBody>
      </p:sp>
      <p:pic>
        <p:nvPicPr>
          <p:cNvPr id="46" name="Picture 45" descr="A picture containing text&#10;&#10;Description automatically generated">
            <a:extLst>
              <a:ext uri="{FF2B5EF4-FFF2-40B4-BE49-F238E27FC236}">
                <a16:creationId xmlns:a16="http://schemas.microsoft.com/office/drawing/2014/main" id="{745232FD-EEA9-4A2A-A854-17756BCB3E3F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05" r="4372" b="4048"/>
          <a:stretch/>
        </p:blipFill>
        <p:spPr>
          <a:xfrm rot="5400000">
            <a:off x="1704617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7" name="Picture 4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C64F059-95AA-495A-A0D6-12312D377998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3818" r="3917" b="4303"/>
          <a:stretch/>
        </p:blipFill>
        <p:spPr>
          <a:xfrm rot="5400000">
            <a:off x="4302451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9" name="Picture 48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95FE1668-C74A-4D5A-B101-2957ABE27BF0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3300" r="4506" b="4153"/>
          <a:stretch/>
        </p:blipFill>
        <p:spPr>
          <a:xfrm rot="5400000">
            <a:off x="405700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1" name="Picture 50" descr="A picture containing text, fabric, bedclothes&#10;&#10;Description automatically generated">
            <a:extLst>
              <a:ext uri="{FF2B5EF4-FFF2-40B4-BE49-F238E27FC236}">
                <a16:creationId xmlns:a16="http://schemas.microsoft.com/office/drawing/2014/main" id="{847C0CB4-35A7-44CD-9DAC-BC447FC443C6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808" r="4238" b="4313"/>
          <a:stretch/>
        </p:blipFill>
        <p:spPr>
          <a:xfrm>
            <a:off x="4302451" y="4307663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87A8C2-F3A6-4DE5-9648-AE03FC755A71}"/>
              </a:ext>
            </a:extLst>
          </p:cNvPr>
          <p:cNvCxnSpPr>
            <a:cxnSpLocks/>
          </p:cNvCxnSpPr>
          <p:nvPr/>
        </p:nvCxnSpPr>
        <p:spPr>
          <a:xfrm>
            <a:off x="5680116" y="4872595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57699E-1720-4340-8A37-C57BF9A76B8D}"/>
              </a:ext>
            </a:extLst>
          </p:cNvPr>
          <p:cNvSpPr/>
          <p:nvPr/>
        </p:nvSpPr>
        <p:spPr>
          <a:xfrm>
            <a:off x="5680116" y="1927580"/>
            <a:ext cx="1384864" cy="2111019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3B314F6A-4B59-4FE8-B563-B5FFA0F35F88}"/>
              </a:ext>
            </a:extLst>
          </p:cNvPr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4772" r="5359" b="4901"/>
          <a:stretch/>
        </p:blipFill>
        <p:spPr>
          <a:xfrm>
            <a:off x="3003534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D46672C-6B2B-4E5D-9CE8-1351ABD58170}"/>
              </a:ext>
            </a:extLst>
          </p:cNvPr>
          <p:cNvCxnSpPr>
            <a:cxnSpLocks/>
          </p:cNvCxnSpPr>
          <p:nvPr/>
        </p:nvCxnSpPr>
        <p:spPr>
          <a:xfrm>
            <a:off x="7856022" y="4871662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/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blipFill>
                <a:blip r:embed="rId11"/>
                <a:stretch>
                  <a:fillRect l="-7229" t="-10345" r="-402" b="-29310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73F95A8-F1FE-4CFF-B800-264BD996B0DE}"/>
              </a:ext>
            </a:extLst>
          </p:cNvPr>
          <p:cNvSpPr/>
          <p:nvPr/>
        </p:nvSpPr>
        <p:spPr>
          <a:xfrm>
            <a:off x="5680116" y="1632658"/>
            <a:ext cx="1656885" cy="2355141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57150">
            <a:solidFill>
              <a:schemeClr val="accent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E5D624-4C29-4120-8BEE-2696C0DBCAF5}"/>
              </a:ext>
            </a:extLst>
          </p:cNvPr>
          <p:cNvSpPr/>
          <p:nvPr/>
        </p:nvSpPr>
        <p:spPr>
          <a:xfrm>
            <a:off x="9438739" y="4702850"/>
            <a:ext cx="1607871" cy="30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F061B5-334E-4E8B-AF68-D3FDC55761BA}"/>
              </a:ext>
            </a:extLst>
          </p:cNvPr>
          <p:cNvSpPr txBox="1"/>
          <p:nvPr/>
        </p:nvSpPr>
        <p:spPr>
          <a:xfrm>
            <a:off x="11046610" y="4686995"/>
            <a:ext cx="73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Tumor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78861B-EC66-4393-AAF9-8A6087BA2FD6}"/>
              </a:ext>
            </a:extLst>
          </p:cNvPr>
          <p:cNvSpPr/>
          <p:nvPr/>
        </p:nvSpPr>
        <p:spPr>
          <a:xfrm>
            <a:off x="9438737" y="4702850"/>
            <a:ext cx="644377" cy="306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16F9A0-83A4-43B4-9AA6-708F347C9747}"/>
              </a:ext>
            </a:extLst>
          </p:cNvPr>
          <p:cNvSpPr txBox="1"/>
          <p:nvPr/>
        </p:nvSpPr>
        <p:spPr>
          <a:xfrm>
            <a:off x="8632551" y="4686995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2DCC6B-E41A-4B3F-ACD8-52915B6D2F25}"/>
              </a:ext>
            </a:extLst>
          </p:cNvPr>
          <p:cNvSpPr txBox="1"/>
          <p:nvPr/>
        </p:nvSpPr>
        <p:spPr>
          <a:xfrm>
            <a:off x="9653089" y="4196700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A770A293-92CE-4B9F-A8DF-6C1A4F7FF5AD}"/>
              </a:ext>
            </a:extLst>
          </p:cNvPr>
          <p:cNvSpPr/>
          <p:nvPr/>
        </p:nvSpPr>
        <p:spPr>
          <a:xfrm>
            <a:off x="9709385" y="4253163"/>
            <a:ext cx="1066578" cy="1236998"/>
          </a:xfrm>
          <a:prstGeom prst="mathMultiply">
            <a:avLst>
              <a:gd name="adj1" fmla="val 12070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/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blipFill>
                <a:blip r:embed="rId3"/>
                <a:stretch>
                  <a:fillRect l="-4348" t="-12281" b="-3157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12CF1779-F35B-4DEC-B939-A161D7377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6529047" y="4333520"/>
            <a:ext cx="1083733" cy="1078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/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/>
                  <a:t>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blipFill>
                <a:blip r:embed="rId5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A3426D4-64DE-44B8-93BA-0B3B0AB361E1}"/>
              </a:ext>
            </a:extLst>
          </p:cNvPr>
          <p:cNvSpPr txBox="1"/>
          <p:nvPr/>
        </p:nvSpPr>
        <p:spPr>
          <a:xfrm>
            <a:off x="5831010" y="2499080"/>
            <a:ext cx="94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8F8667-B08F-41BC-8A26-A749C6BAF273}"/>
              </a:ext>
            </a:extLst>
          </p:cNvPr>
          <p:cNvSpPr txBox="1"/>
          <p:nvPr/>
        </p:nvSpPr>
        <p:spPr>
          <a:xfrm>
            <a:off x="4502695" y="99308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ED3055-669D-4CC4-919F-EFDDE21C8F4F}"/>
              </a:ext>
            </a:extLst>
          </p:cNvPr>
          <p:cNvSpPr txBox="1"/>
          <p:nvPr/>
        </p:nvSpPr>
        <p:spPr>
          <a:xfrm>
            <a:off x="1941987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Tumor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EB88AF-FEAC-4D9B-8960-A46190B9A5BD}"/>
              </a:ext>
            </a:extLst>
          </p:cNvPr>
          <p:cNvSpPr txBox="1"/>
          <p:nvPr/>
        </p:nvSpPr>
        <p:spPr>
          <a:xfrm>
            <a:off x="643069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Tumor</a:t>
            </a:r>
          </a:p>
        </p:txBody>
      </p:sp>
      <p:pic>
        <p:nvPicPr>
          <p:cNvPr id="46" name="Picture 45" descr="A picture containing text&#10;&#10;Description automatically generated">
            <a:extLst>
              <a:ext uri="{FF2B5EF4-FFF2-40B4-BE49-F238E27FC236}">
                <a16:creationId xmlns:a16="http://schemas.microsoft.com/office/drawing/2014/main" id="{745232FD-EEA9-4A2A-A854-17756BCB3E3F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05" r="4372" b="4048"/>
          <a:stretch/>
        </p:blipFill>
        <p:spPr>
          <a:xfrm rot="5400000">
            <a:off x="1704617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7" name="Picture 4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C64F059-95AA-495A-A0D6-12312D377998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3818" r="3917" b="4303"/>
          <a:stretch/>
        </p:blipFill>
        <p:spPr>
          <a:xfrm rot="5400000">
            <a:off x="4302451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9" name="Picture 48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95FE1668-C74A-4D5A-B101-2957ABE27BF0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3300" r="4506" b="4153"/>
          <a:stretch/>
        </p:blipFill>
        <p:spPr>
          <a:xfrm rot="5400000">
            <a:off x="405700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1" name="Picture 50" descr="A picture containing text, fabric, bedclothes&#10;&#10;Description automatically generated">
            <a:extLst>
              <a:ext uri="{FF2B5EF4-FFF2-40B4-BE49-F238E27FC236}">
                <a16:creationId xmlns:a16="http://schemas.microsoft.com/office/drawing/2014/main" id="{847C0CB4-35A7-44CD-9DAC-BC447FC443C6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808" r="4238" b="4313"/>
          <a:stretch/>
        </p:blipFill>
        <p:spPr>
          <a:xfrm>
            <a:off x="4302451" y="4307663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87A8C2-F3A6-4DE5-9648-AE03FC755A71}"/>
              </a:ext>
            </a:extLst>
          </p:cNvPr>
          <p:cNvCxnSpPr>
            <a:cxnSpLocks/>
          </p:cNvCxnSpPr>
          <p:nvPr/>
        </p:nvCxnSpPr>
        <p:spPr>
          <a:xfrm>
            <a:off x="5680116" y="4872595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57699E-1720-4340-8A37-C57BF9A76B8D}"/>
              </a:ext>
            </a:extLst>
          </p:cNvPr>
          <p:cNvSpPr/>
          <p:nvPr/>
        </p:nvSpPr>
        <p:spPr>
          <a:xfrm>
            <a:off x="5680116" y="1927580"/>
            <a:ext cx="1384864" cy="2111019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3B314F6A-4B59-4FE8-B563-B5FFA0F35F88}"/>
              </a:ext>
            </a:extLst>
          </p:cNvPr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4772" r="5359" b="4901"/>
          <a:stretch/>
        </p:blipFill>
        <p:spPr>
          <a:xfrm>
            <a:off x="3003534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D46672C-6B2B-4E5D-9CE8-1351ABD58170}"/>
              </a:ext>
            </a:extLst>
          </p:cNvPr>
          <p:cNvCxnSpPr>
            <a:cxnSpLocks/>
          </p:cNvCxnSpPr>
          <p:nvPr/>
        </p:nvCxnSpPr>
        <p:spPr>
          <a:xfrm>
            <a:off x="7856022" y="4871662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/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blipFill>
                <a:blip r:embed="rId11"/>
                <a:stretch>
                  <a:fillRect l="-7229" t="-10345" r="-402" b="-29310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73F95A8-F1FE-4CFF-B800-264BD996B0DE}"/>
              </a:ext>
            </a:extLst>
          </p:cNvPr>
          <p:cNvSpPr/>
          <p:nvPr/>
        </p:nvSpPr>
        <p:spPr>
          <a:xfrm>
            <a:off x="5680116" y="1632658"/>
            <a:ext cx="1656885" cy="2355141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57150">
            <a:solidFill>
              <a:schemeClr val="accent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E5D624-4C29-4120-8BEE-2696C0DBCAF5}"/>
              </a:ext>
            </a:extLst>
          </p:cNvPr>
          <p:cNvSpPr/>
          <p:nvPr/>
        </p:nvSpPr>
        <p:spPr>
          <a:xfrm>
            <a:off x="9438739" y="4702850"/>
            <a:ext cx="1607871" cy="30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F061B5-334E-4E8B-AF68-D3FDC55761BA}"/>
              </a:ext>
            </a:extLst>
          </p:cNvPr>
          <p:cNvSpPr txBox="1"/>
          <p:nvPr/>
        </p:nvSpPr>
        <p:spPr>
          <a:xfrm>
            <a:off x="11046610" y="4686995"/>
            <a:ext cx="73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Tumor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78861B-EC66-4393-AAF9-8A6087BA2FD6}"/>
              </a:ext>
            </a:extLst>
          </p:cNvPr>
          <p:cNvSpPr/>
          <p:nvPr/>
        </p:nvSpPr>
        <p:spPr>
          <a:xfrm>
            <a:off x="9438737" y="4702850"/>
            <a:ext cx="644377" cy="306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16F9A0-83A4-43B4-9AA6-708F347C9747}"/>
              </a:ext>
            </a:extLst>
          </p:cNvPr>
          <p:cNvSpPr txBox="1"/>
          <p:nvPr/>
        </p:nvSpPr>
        <p:spPr>
          <a:xfrm>
            <a:off x="8632551" y="4686995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2DCC6B-E41A-4B3F-ACD8-52915B6D2F25}"/>
              </a:ext>
            </a:extLst>
          </p:cNvPr>
          <p:cNvSpPr txBox="1"/>
          <p:nvPr/>
        </p:nvSpPr>
        <p:spPr>
          <a:xfrm>
            <a:off x="9653089" y="4196700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A770A293-92CE-4B9F-A8DF-6C1A4F7FF5AD}"/>
              </a:ext>
            </a:extLst>
          </p:cNvPr>
          <p:cNvSpPr/>
          <p:nvPr/>
        </p:nvSpPr>
        <p:spPr>
          <a:xfrm>
            <a:off x="9709385" y="4253163"/>
            <a:ext cx="1066578" cy="1236998"/>
          </a:xfrm>
          <a:prstGeom prst="mathMultiply">
            <a:avLst>
              <a:gd name="adj1" fmla="val 12070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0B6A22-7441-4B9A-9FD2-502AA5CEE91E}"/>
              </a:ext>
            </a:extLst>
          </p:cNvPr>
          <p:cNvSpPr txBox="1"/>
          <p:nvPr/>
        </p:nvSpPr>
        <p:spPr>
          <a:xfrm>
            <a:off x="3204782" y="99308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trike="sngStrike" dirty="0"/>
              <a:t>Normal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45ED930-FC5B-4F98-8F91-83ECFE7A2A2C}"/>
              </a:ext>
            </a:extLst>
          </p:cNvPr>
          <p:cNvSpPr/>
          <p:nvPr/>
        </p:nvSpPr>
        <p:spPr>
          <a:xfrm>
            <a:off x="2927739" y="792960"/>
            <a:ext cx="1294496" cy="181689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790486-05D6-4C3D-A38D-ED845C403DA1}"/>
              </a:ext>
            </a:extLst>
          </p:cNvPr>
          <p:cNvSpPr txBox="1"/>
          <p:nvPr/>
        </p:nvSpPr>
        <p:spPr>
          <a:xfrm>
            <a:off x="3212600" y="792960"/>
            <a:ext cx="72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HelveticaNeueLT Std" panose="020B0604020202020204" pitchFamily="34" charset="0"/>
              </a:rPr>
              <a:t>Tumor</a:t>
            </a:r>
          </a:p>
        </p:txBody>
      </p:sp>
      <p:pic>
        <p:nvPicPr>
          <p:cNvPr id="56" name="Picture 55" descr="Shape&#10;&#10;Description automatically generated with low confidence">
            <a:extLst>
              <a:ext uri="{FF2B5EF4-FFF2-40B4-BE49-F238E27FC236}">
                <a16:creationId xmlns:a16="http://schemas.microsoft.com/office/drawing/2014/main" id="{381FEAAA-CD58-4BB4-92F7-297AC5ABFD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2858" r="15238" b="22476"/>
          <a:stretch/>
        </p:blipFill>
        <p:spPr>
          <a:xfrm>
            <a:off x="3936965" y="96187"/>
            <a:ext cx="870501" cy="9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/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29" name="Training data">
                <a:extLst>
                  <a:ext uri="{FF2B5EF4-FFF2-40B4-BE49-F238E27FC236}">
                    <a16:creationId xmlns:a16="http://schemas.microsoft.com/office/drawing/2014/main" id="{B7A73901-A6BD-47DD-B02C-C5C5EBC57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617" y="2531011"/>
                <a:ext cx="2525628" cy="349135"/>
              </a:xfrm>
              <a:prstGeom prst="rect">
                <a:avLst/>
              </a:prstGeom>
              <a:blipFill>
                <a:blip r:embed="rId3"/>
                <a:stretch>
                  <a:fillRect l="-4348" t="-12281" b="-3157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12CF1779-F35B-4DEC-B939-A161D7377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713" b="18762"/>
          <a:stretch/>
        </p:blipFill>
        <p:spPr>
          <a:xfrm>
            <a:off x="6529047" y="4333520"/>
            <a:ext cx="1083733" cy="1078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/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/>
                  <a:t>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B4126B-F50B-4344-99A7-DA62A98D7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64" y="5432869"/>
                <a:ext cx="1534097" cy="381066"/>
              </a:xfrm>
              <a:prstGeom prst="rect">
                <a:avLst/>
              </a:prstGeom>
              <a:blipFill>
                <a:blip r:embed="rId5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A3426D4-64DE-44B8-93BA-0B3B0AB361E1}"/>
              </a:ext>
            </a:extLst>
          </p:cNvPr>
          <p:cNvSpPr txBox="1"/>
          <p:nvPr/>
        </p:nvSpPr>
        <p:spPr>
          <a:xfrm>
            <a:off x="5831010" y="2499080"/>
            <a:ext cx="94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8F8667-B08F-41BC-8A26-A749C6BAF273}"/>
              </a:ext>
            </a:extLst>
          </p:cNvPr>
          <p:cNvSpPr txBox="1"/>
          <p:nvPr/>
        </p:nvSpPr>
        <p:spPr>
          <a:xfrm>
            <a:off x="4502695" y="99308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292CBE-9B3B-4CB3-972B-A607F4777986}"/>
              </a:ext>
            </a:extLst>
          </p:cNvPr>
          <p:cNvSpPr txBox="1"/>
          <p:nvPr/>
        </p:nvSpPr>
        <p:spPr>
          <a:xfrm>
            <a:off x="3208048" y="99308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ED3055-669D-4CC4-919F-EFDDE21C8F4F}"/>
              </a:ext>
            </a:extLst>
          </p:cNvPr>
          <p:cNvSpPr txBox="1"/>
          <p:nvPr/>
        </p:nvSpPr>
        <p:spPr>
          <a:xfrm>
            <a:off x="1941987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Tumor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EB88AF-FEAC-4D9B-8960-A46190B9A5BD}"/>
              </a:ext>
            </a:extLst>
          </p:cNvPr>
          <p:cNvSpPr txBox="1"/>
          <p:nvPr/>
        </p:nvSpPr>
        <p:spPr>
          <a:xfrm>
            <a:off x="643069" y="993084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Tumor</a:t>
            </a:r>
          </a:p>
        </p:txBody>
      </p:sp>
      <p:pic>
        <p:nvPicPr>
          <p:cNvPr id="46" name="Picture 45" descr="A picture containing text&#10;&#10;Description automatically generated">
            <a:extLst>
              <a:ext uri="{FF2B5EF4-FFF2-40B4-BE49-F238E27FC236}">
                <a16:creationId xmlns:a16="http://schemas.microsoft.com/office/drawing/2014/main" id="{745232FD-EEA9-4A2A-A854-17756BCB3E3F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3805" r="4372" b="4048"/>
          <a:stretch/>
        </p:blipFill>
        <p:spPr>
          <a:xfrm rot="5400000">
            <a:off x="1704617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7" name="Picture 4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5C64F059-95AA-495A-A0D6-12312D377998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3818" r="3917" b="4303"/>
          <a:stretch/>
        </p:blipFill>
        <p:spPr>
          <a:xfrm rot="5400000">
            <a:off x="4302451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9" name="Picture 48" descr="A picture containing text, furniture, rug&#10;&#10;Description automatically generated">
            <a:extLst>
              <a:ext uri="{FF2B5EF4-FFF2-40B4-BE49-F238E27FC236}">
                <a16:creationId xmlns:a16="http://schemas.microsoft.com/office/drawing/2014/main" id="{95FE1668-C74A-4D5A-B101-2957ABE27BF0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3300" r="4506" b="4153"/>
          <a:stretch/>
        </p:blipFill>
        <p:spPr>
          <a:xfrm rot="5400000">
            <a:off x="405700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1" name="Picture 50" descr="A picture containing text, fabric, bedclothes&#10;&#10;Description automatically generated">
            <a:extLst>
              <a:ext uri="{FF2B5EF4-FFF2-40B4-BE49-F238E27FC236}">
                <a16:creationId xmlns:a16="http://schemas.microsoft.com/office/drawing/2014/main" id="{847C0CB4-35A7-44CD-9DAC-BC447FC443C6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808" r="4238" b="4313"/>
          <a:stretch/>
        </p:blipFill>
        <p:spPr>
          <a:xfrm>
            <a:off x="4302451" y="4307663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87A8C2-F3A6-4DE5-9648-AE03FC755A71}"/>
              </a:ext>
            </a:extLst>
          </p:cNvPr>
          <p:cNvCxnSpPr>
            <a:cxnSpLocks/>
          </p:cNvCxnSpPr>
          <p:nvPr/>
        </p:nvCxnSpPr>
        <p:spPr>
          <a:xfrm>
            <a:off x="5680116" y="4872595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57699E-1720-4340-8A37-C57BF9A76B8D}"/>
              </a:ext>
            </a:extLst>
          </p:cNvPr>
          <p:cNvSpPr/>
          <p:nvPr/>
        </p:nvSpPr>
        <p:spPr>
          <a:xfrm>
            <a:off x="5680116" y="1927580"/>
            <a:ext cx="1384864" cy="2111019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3B314F6A-4B59-4FE8-B563-B5FFA0F35F88}"/>
              </a:ext>
            </a:extLst>
          </p:cNvPr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4772" r="5359" b="4901"/>
          <a:stretch/>
        </p:blipFill>
        <p:spPr>
          <a:xfrm>
            <a:off x="3003534" y="1356080"/>
            <a:ext cx="1143000" cy="1143000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D46672C-6B2B-4E5D-9CE8-1351ABD58170}"/>
              </a:ext>
            </a:extLst>
          </p:cNvPr>
          <p:cNvCxnSpPr>
            <a:cxnSpLocks/>
          </p:cNvCxnSpPr>
          <p:nvPr/>
        </p:nvCxnSpPr>
        <p:spPr>
          <a:xfrm>
            <a:off x="7856022" y="4871662"/>
            <a:ext cx="599558" cy="93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/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/>
                </a:lvl1pPr>
              </a:lstStyle>
              <a:p>
                <a:r>
                  <a:rPr lang="en-US" sz="1800" dirty="0"/>
                  <a:t>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38" name="Training data">
                <a:extLst>
                  <a:ext uri="{FF2B5EF4-FFF2-40B4-BE49-F238E27FC236}">
                    <a16:creationId xmlns:a16="http://schemas.microsoft.com/office/drawing/2014/main" id="{76AC4D10-F0B9-4220-AE09-4DEF18440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71" y="5464800"/>
                <a:ext cx="1521956" cy="349135"/>
              </a:xfrm>
              <a:prstGeom prst="rect">
                <a:avLst/>
              </a:prstGeom>
              <a:blipFill>
                <a:blip r:embed="rId11"/>
                <a:stretch>
                  <a:fillRect l="-7229" t="-10345" r="-402" b="-29310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73F95A8-F1FE-4CFF-B800-264BD996B0DE}"/>
              </a:ext>
            </a:extLst>
          </p:cNvPr>
          <p:cNvSpPr/>
          <p:nvPr/>
        </p:nvSpPr>
        <p:spPr>
          <a:xfrm>
            <a:off x="5680116" y="1632658"/>
            <a:ext cx="1656885" cy="2355141"/>
          </a:xfrm>
          <a:custGeom>
            <a:avLst/>
            <a:gdLst>
              <a:gd name="connsiteX0" fmla="*/ 0 w 2260600"/>
              <a:gd name="connsiteY0" fmla="*/ 0 h 1981200"/>
              <a:gd name="connsiteX1" fmla="*/ 1803400 w 2260600"/>
              <a:gd name="connsiteY1" fmla="*/ 423333 h 1981200"/>
              <a:gd name="connsiteX2" fmla="*/ 2260600 w 226060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981200">
                <a:moveTo>
                  <a:pt x="0" y="0"/>
                </a:moveTo>
                <a:cubicBezTo>
                  <a:pt x="713316" y="46566"/>
                  <a:pt x="1426633" y="93133"/>
                  <a:pt x="1803400" y="423333"/>
                </a:cubicBezTo>
                <a:cubicBezTo>
                  <a:pt x="2180167" y="753533"/>
                  <a:pt x="2220383" y="1367366"/>
                  <a:pt x="2260600" y="1981200"/>
                </a:cubicBezTo>
              </a:path>
            </a:pathLst>
          </a:custGeom>
          <a:noFill/>
          <a:ln w="57150">
            <a:solidFill>
              <a:schemeClr val="accent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E5D624-4C29-4120-8BEE-2696C0DBCAF5}"/>
              </a:ext>
            </a:extLst>
          </p:cNvPr>
          <p:cNvSpPr/>
          <p:nvPr/>
        </p:nvSpPr>
        <p:spPr>
          <a:xfrm>
            <a:off x="9438739" y="4702850"/>
            <a:ext cx="1607871" cy="30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F061B5-334E-4E8B-AF68-D3FDC55761BA}"/>
              </a:ext>
            </a:extLst>
          </p:cNvPr>
          <p:cNvSpPr txBox="1"/>
          <p:nvPr/>
        </p:nvSpPr>
        <p:spPr>
          <a:xfrm>
            <a:off x="11046610" y="4686995"/>
            <a:ext cx="73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Tumor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78861B-EC66-4393-AAF9-8A6087BA2FD6}"/>
              </a:ext>
            </a:extLst>
          </p:cNvPr>
          <p:cNvSpPr/>
          <p:nvPr/>
        </p:nvSpPr>
        <p:spPr>
          <a:xfrm>
            <a:off x="9438737" y="4702850"/>
            <a:ext cx="644377" cy="3068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16F9A0-83A4-43B4-9AA6-708F347C9747}"/>
              </a:ext>
            </a:extLst>
          </p:cNvPr>
          <p:cNvSpPr txBox="1"/>
          <p:nvPr/>
        </p:nvSpPr>
        <p:spPr>
          <a:xfrm>
            <a:off x="8632551" y="4686995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2DCC6B-E41A-4B3F-ACD8-52915B6D2F25}"/>
              </a:ext>
            </a:extLst>
          </p:cNvPr>
          <p:cNvSpPr txBox="1"/>
          <p:nvPr/>
        </p:nvSpPr>
        <p:spPr>
          <a:xfrm>
            <a:off x="9653089" y="4196700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A770A293-92CE-4B9F-A8DF-6C1A4F7FF5AD}"/>
              </a:ext>
            </a:extLst>
          </p:cNvPr>
          <p:cNvSpPr/>
          <p:nvPr/>
        </p:nvSpPr>
        <p:spPr>
          <a:xfrm>
            <a:off x="9709385" y="4253163"/>
            <a:ext cx="1066578" cy="1236998"/>
          </a:xfrm>
          <a:prstGeom prst="mathMultiply">
            <a:avLst>
              <a:gd name="adj1" fmla="val 12070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286460-BDDD-432C-B0D8-2EF06D0526D4}"/>
              </a:ext>
            </a:extLst>
          </p:cNvPr>
          <p:cNvSpPr txBox="1"/>
          <p:nvPr/>
        </p:nvSpPr>
        <p:spPr>
          <a:xfrm>
            <a:off x="1216046" y="1512081"/>
            <a:ext cx="340820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Leave-one-out approach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78E122-0797-419A-A523-AE5DFA3DE5C4}"/>
              </a:ext>
            </a:extLst>
          </p:cNvPr>
          <p:cNvSpPr txBox="1"/>
          <p:nvPr/>
        </p:nvSpPr>
        <p:spPr>
          <a:xfrm>
            <a:off x="1644510" y="3173739"/>
            <a:ext cx="2551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+mj-lt"/>
              </a:rPr>
              <a:t>[Quenouille,1956; Tukey, 1958]</a:t>
            </a:r>
          </a:p>
        </p:txBody>
      </p:sp>
    </p:spTree>
    <p:extLst>
      <p:ext uri="{BB962C8B-B14F-4D97-AF65-F5344CB8AC3E}">
        <p14:creationId xmlns:p14="http://schemas.microsoft.com/office/powerpoint/2010/main" val="1828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1197</Words>
  <Application>Microsoft Macintosh PowerPoint</Application>
  <PresentationFormat>Widescreen</PresentationFormat>
  <Paragraphs>380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HelveticaNeueLT Pro 45 Lt</vt:lpstr>
      <vt:lpstr>HelveticaNeueLT Std</vt:lpstr>
      <vt:lpstr>Arial</vt:lpstr>
      <vt:lpstr>Calibri</vt:lpstr>
      <vt:lpstr>Calibri Light</vt:lpstr>
      <vt:lpstr>Cambria Math</vt:lpstr>
      <vt:lpstr>Office Theme</vt:lpstr>
      <vt:lpstr>Understanding models via their training data</vt:lpstr>
      <vt:lpstr>Prior work: Focus on test data</vt:lpstr>
      <vt:lpstr>Prior work: Focus on test data</vt:lpstr>
      <vt:lpstr>PowerPoint Presentation</vt:lpstr>
      <vt:lpstr>Our work: Link model to training data</vt:lpstr>
      <vt:lpstr>Example: Dataset debugging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influence function approximation</vt:lpstr>
      <vt:lpstr>The influence function approximation</vt:lpstr>
      <vt:lpstr>The influence function approximation</vt:lpstr>
      <vt:lpstr>The influence function approximation</vt:lpstr>
      <vt:lpstr>The influence function approximation</vt:lpstr>
      <vt:lpstr>The influence function approximation</vt:lpstr>
      <vt:lpstr>A little bit more technical details …</vt:lpstr>
      <vt:lpstr>A little bit more technical details …</vt:lpstr>
      <vt:lpstr>From classical to modern settings</vt:lpstr>
      <vt:lpstr>From classical to modern settings</vt:lpstr>
      <vt:lpstr>Removing single points</vt:lpstr>
      <vt:lpstr>Understanding Models via Their Training Data</vt:lpstr>
      <vt:lpstr>Impact</vt:lpstr>
      <vt:lpstr>Limitations</vt:lpstr>
      <vt:lpstr>Limitations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models via their training data</dc:title>
  <dc:creator>Pang Wei Koh</dc:creator>
  <cp:lastModifiedBy>Ma, Jiaqi</cp:lastModifiedBy>
  <cp:revision>20</cp:revision>
  <dcterms:created xsi:type="dcterms:W3CDTF">2023-03-17T20:17:08Z</dcterms:created>
  <dcterms:modified xsi:type="dcterms:W3CDTF">2023-03-22T23:13:01Z</dcterms:modified>
</cp:coreProperties>
</file>