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Proxima Nova"/>
      <p:regular r:id="rId57"/>
      <p:bold r:id="rId58"/>
      <p:italic r:id="rId59"/>
      <p:boldItalic r:id="rId60"/>
    </p:embeddedFont>
    <p:embeddedFont>
      <p:font typeface="Helvetica Neue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HelveticaNeue-bold.fntdata"/><Relationship Id="rId61" Type="http://schemas.openxmlformats.org/officeDocument/2006/relationships/font" Target="fonts/HelveticaNeue-regular.fntdata"/><Relationship Id="rId20" Type="http://schemas.openxmlformats.org/officeDocument/2006/relationships/slide" Target="slides/slide15.xml"/><Relationship Id="rId64" Type="http://schemas.openxmlformats.org/officeDocument/2006/relationships/font" Target="fonts/HelveticaNeue-boldItalic.fntdata"/><Relationship Id="rId63" Type="http://schemas.openxmlformats.org/officeDocument/2006/relationships/font" Target="fonts/HelveticaNeue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roximaNova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ProximaNova-italic.fntdata"/><Relationship Id="rId14" Type="http://schemas.openxmlformats.org/officeDocument/2006/relationships/slide" Target="slides/slide9.xml"/><Relationship Id="rId58" Type="http://schemas.openxmlformats.org/officeDocument/2006/relationships/font" Target="fonts/ProximaNova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28c915c0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28c915c0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28c915c0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28c915c0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model behavior and the functions listed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28c915c06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28c915c0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28cca118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228cca118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228c915c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228c915c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9a963fae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9a963fae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9b177fc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9b177fc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9b177fc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f9b177fc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9a963fae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f9a963fae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9b177fc7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f9b177fc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6827267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6827267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dk1"/>
                </a:solidFill>
              </a:rPr>
              <a:t>MIR</a:t>
            </a:r>
            <a:r>
              <a:rPr lang="en" sz="1950">
                <a:solidFill>
                  <a:schemeClr val="dk1"/>
                </a:solidFill>
              </a:rPr>
              <a:t> creates a segmentation of edges and regions and iteratively removes segments from the image (selecting those that least decrease the classification probability) until the remaining image is incorrectly classified.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dk1"/>
                </a:solidFill>
              </a:rPr>
              <a:t>LIME</a:t>
            </a:r>
            <a:r>
              <a:rPr lang="en" sz="1950">
                <a:solidFill>
                  <a:schemeClr val="dk1"/>
                </a:solidFill>
              </a:rPr>
              <a:t> calculates feature attribution values by fitting a weighted regularized linear model to an interpretable representation of the input.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dfb768b82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dfb768b82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dfb768b82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dfb768b82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fb768b82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dfb768b82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dfb768b82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dfb768b82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fb768b82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dfb768b82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f9b177fc7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f9b177fc7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f9a963fae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f9a963fae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AutoNum type="arabicPeriod"/>
            </a:pPr>
            <a:r>
              <a:rPr i="1" lang="en" sz="1750">
                <a:solidFill>
                  <a:schemeClr val="dk1"/>
                </a:solidFill>
              </a:rPr>
              <a:t>Norm theory: people assess normality by gathering summary statistics from a set of recalled and simulated representations of a phenomenon (e.g., loan application outcomes for individuals with a set of characteristics): for averaging the model output over a distribution of values for the removed values</a:t>
            </a:r>
            <a:endParaRPr i="1" sz="1750">
              <a:solidFill>
                <a:schemeClr val="dk1"/>
              </a:solidFill>
            </a:endParaRPr>
          </a:p>
          <a:p>
            <a:pPr indent="-3397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AutoNum type="arabicPeriod"/>
            </a:pPr>
            <a:r>
              <a:rPr i="1" lang="en" sz="1750">
                <a:solidFill>
                  <a:schemeClr val="dk1"/>
                </a:solidFill>
              </a:rPr>
              <a:t>Downhill rule: In other words, people are more likely to assign blame to an aspect of a situation if it has a more likely alternative that would change the outcome.</a:t>
            </a:r>
            <a:endParaRPr i="1" sz="1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28c915c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28c915c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28c915c0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28c915c0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228c915c0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228c915c0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9a963fa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9a963fa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28c915c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28c915c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228c915c0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228c915c0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228c915c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228c915c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28c915c06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228c915c06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228c915c0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228c915c0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228c915c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228c915c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28c915c0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28c915c0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28c915c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228c915c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28c915c0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228c915c0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228c915c0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228c915c0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6827267f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6827267f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SHAP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innovation that SHAP brings to the table is that the Shapley value explanation is represented as an additive feature attribution method, a linear model. That view connects LIME and Shapley values.</a:t>
            </a:r>
            <a:endParaRPr sz="17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Modified gradient back propagations (talked about in class)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Additive importance measures: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understood as performance gains associated with each feature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Proposed </a:t>
            </a:r>
            <a:r>
              <a:rPr lang="en" sz="1600"/>
              <a:t>Shapley additive global importance (SAGE), for quantifying a model’s dependence on each feature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Additive model: 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Any statistical or mathematical model in which an effect can be expressed as a weighted sum of independent variables, so that the portion of the effect contributed by one independent variable does not depend on the value of any other independent variable.</a:t>
            </a:r>
            <a:endParaRPr sz="9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28c915c06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228c915c06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228c915c06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228c915c06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f9b8196bb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f9b8196bb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f9a963fae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f9a963fae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228c915c0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228c915c0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228c915c06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228c915c06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228c915c06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228c915c0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f9a963fae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f9a963fae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28c915c06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228c915c06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228c915c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228c915c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6827267f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6827267f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27c2e79d0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27c2e79d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f9a963fa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f9a963fa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TalkToModel, TCAV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9a963fa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9a963fa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50">
                <a:solidFill>
                  <a:schemeClr val="dk1"/>
                </a:solidFill>
              </a:rPr>
              <a:t>For example, LIME fts a linear model to an interpretable representation of the input (Ribeiro et al., 2016), L2X selects the most informative features for a single example (Chen et al., 2018a), and Shapley Effects examines how much of the model's variance is explained by each feature (Owen, 2014).</a:t>
            </a:r>
            <a:endParaRPr sz="14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28c915c0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28c915c0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28c915c0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28c915c0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28c915c06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28c915c06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roxima Nova"/>
              <a:buChar char="●"/>
              <a:defRPr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2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Relationship Id="rId5" Type="http://schemas.openxmlformats.org/officeDocument/2006/relationships/image" Target="../media/image23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Relationship Id="rId6" Type="http://schemas.openxmlformats.org/officeDocument/2006/relationships/image" Target="../media/image48.png"/><Relationship Id="rId7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52.png"/><Relationship Id="rId5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3" Type="http://schemas.openxmlformats.org/officeDocument/2006/relationships/image" Target="../media/image12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image" Target="../media/image52.png"/><Relationship Id="rId5" Type="http://schemas.openxmlformats.org/officeDocument/2006/relationships/image" Target="../media/image44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Relationship Id="rId4" Type="http://schemas.openxmlformats.org/officeDocument/2006/relationships/image" Target="../media/image61.png"/><Relationship Id="rId5" Type="http://schemas.openxmlformats.org/officeDocument/2006/relationships/image" Target="../media/image5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61.png"/><Relationship Id="rId6" Type="http://schemas.openxmlformats.org/officeDocument/2006/relationships/image" Target="../media/image57.png"/><Relationship Id="rId7" Type="http://schemas.openxmlformats.org/officeDocument/2006/relationships/image" Target="../media/image5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61.png"/><Relationship Id="rId6" Type="http://schemas.openxmlformats.org/officeDocument/2006/relationships/image" Target="../media/image57.png"/><Relationship Id="rId7" Type="http://schemas.openxmlformats.org/officeDocument/2006/relationships/image" Target="../media/image53.png"/><Relationship Id="rId8" Type="http://schemas.openxmlformats.org/officeDocument/2006/relationships/image" Target="../media/image6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5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13.png"/><Relationship Id="rId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280">
                <a:solidFill>
                  <a:schemeClr val="accent5"/>
                </a:solidFill>
              </a:rPr>
              <a:t>Explaining by </a:t>
            </a:r>
            <a:r>
              <a:rPr lang="en" sz="3280" strike="sngStrike">
                <a:solidFill>
                  <a:schemeClr val="accent5"/>
                </a:solidFill>
              </a:rPr>
              <a:t>Removing:</a:t>
            </a:r>
            <a:endParaRPr sz="3280" strike="sngStrike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A Unified Framework for Model Explanation*</a:t>
            </a:r>
            <a:endParaRPr sz="32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800"/>
              <a:t>Authors</a:t>
            </a:r>
            <a:r>
              <a:rPr lang="en" sz="1800"/>
              <a:t>: </a:t>
            </a:r>
            <a:r>
              <a:rPr lang="en" sz="1800"/>
              <a:t>Ian C. Covert, Scott Lundberg, Su-In Lee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" sz="1800"/>
              <a:t>Presenters</a:t>
            </a:r>
            <a:r>
              <a:rPr lang="en" sz="1800"/>
              <a:t>: Hongjin Lin, Jason Wang, Oam Patel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800"/>
              <a:t>Monday 03/27/</a:t>
            </a:r>
            <a:r>
              <a:rPr lang="en" sz="1800"/>
              <a:t>2023</a:t>
            </a:r>
            <a:endParaRPr sz="1800"/>
          </a:p>
        </p:txBody>
      </p:sp>
      <p:sp>
        <p:nvSpPr>
          <p:cNvPr id="61" name="Google Shape;61;p13"/>
          <p:cNvSpPr txBox="1"/>
          <p:nvPr/>
        </p:nvSpPr>
        <p:spPr>
          <a:xfrm>
            <a:off x="5327450" y="4697125"/>
            <a:ext cx="38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* </a:t>
            </a: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Journal of Machine Learning Research, 2021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Feature Removal (cont)</a:t>
            </a:r>
            <a:endParaRPr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Marginalization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Marginalize with conditional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Tree distribution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Marginalize with marginal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Marginalize with product of marginals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Marginalize with uniform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Marginalize with </a:t>
            </a:r>
            <a:r>
              <a:rPr lang="en"/>
              <a:t>replacement</a:t>
            </a:r>
            <a:r>
              <a:rPr lang="en"/>
              <a:t> distributions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600" y="3658175"/>
            <a:ext cx="2767700" cy="3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000" y="3290775"/>
            <a:ext cx="2714176" cy="3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000" y="2867550"/>
            <a:ext cx="2714174" cy="4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4083" y="2484375"/>
            <a:ext cx="1861092" cy="3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1866" y="1795000"/>
            <a:ext cx="2293308" cy="3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77675" y="-1"/>
            <a:ext cx="1566324" cy="103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Explaining Model Behaviors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Given the newly defined model F(x_S), we need a metric to assess how important the x_S features are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Options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Prediction*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Prediction loss*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Prediction mean loss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Dataset loss*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Prediction loss w.r.t. output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Dataset loss w.r.t. output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250" y="2399913"/>
            <a:ext cx="680050" cy="3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2959" y="2688850"/>
            <a:ext cx="1179342" cy="3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5771" y="3032525"/>
            <a:ext cx="1846530" cy="3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3825" y="3376200"/>
            <a:ext cx="1478475" cy="3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0939" y="3665125"/>
            <a:ext cx="1392285" cy="3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9075" y="3938450"/>
            <a:ext cx="1514162" cy="3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2950" y="0"/>
            <a:ext cx="1514151" cy="10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Summarizing Feature Influence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311700" y="1152475"/>
            <a:ext cx="712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related approaches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Map feature to real number value (feature attribution)*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Map dataset to a set of important features (feature selection)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Both are related, often the second is just a threshold applied to the first</a:t>
            </a: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323" y="1799675"/>
            <a:ext cx="1222152" cy="3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250" y="2414838"/>
            <a:ext cx="1488050" cy="3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8775" y="3549125"/>
            <a:ext cx="2404449" cy="13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5950" y="0"/>
            <a:ext cx="1488050" cy="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Complexity</a:t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isolate features? </a:t>
            </a:r>
            <a:endParaRPr/>
          </a:p>
          <a:p>
            <a:pPr indent="-32639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Consider every subset including the feature in question</a:t>
            </a:r>
            <a:endParaRPr/>
          </a:p>
          <a:p>
            <a:pPr indent="-3086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Exact solutions are O(2^d / d) in the worst case</a:t>
            </a:r>
            <a:endParaRPr/>
          </a:p>
          <a:p>
            <a:pPr indent="-3086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SHAP, RISE summarization, LIME additive </a:t>
            </a:r>
            <a:r>
              <a:rPr lang="en"/>
              <a:t>model, etc</a:t>
            </a:r>
            <a:endParaRPr/>
          </a:p>
          <a:p>
            <a:pPr indent="-3263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consider the subset where you remove the feature</a:t>
            </a:r>
            <a:endParaRPr/>
          </a:p>
          <a:p>
            <a:pPr indent="-3086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Polynomial in d</a:t>
            </a:r>
            <a:endParaRPr/>
          </a:p>
          <a:p>
            <a:pPr indent="-30861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Occlusion, PRedDiff, CXPlain, permutation tests, etc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Approximations? (much faster, but lose worst-case guarantees)</a:t>
            </a:r>
            <a:endParaRPr/>
          </a:p>
          <a:p>
            <a:pPr indent="-32639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Sampling</a:t>
            </a:r>
            <a:endParaRPr/>
          </a:p>
          <a:p>
            <a:pPr indent="-3263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TreeSHAP (dynamic programming solution for tree models)</a:t>
            </a:r>
            <a:endParaRPr/>
          </a:p>
          <a:p>
            <a:pPr indent="-3263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Solve a continuous relaxation of the subset problem (i.e. learn a mask)</a:t>
            </a:r>
            <a:endParaRPr/>
          </a:p>
          <a:p>
            <a:pPr indent="-3263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Greedy search (MIR)</a:t>
            </a:r>
            <a:endParaRPr/>
          </a:p>
          <a:p>
            <a:pPr indent="-3263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 a model to do the explanation task (map from dataset to feature importance vector)</a:t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167" y="445025"/>
            <a:ext cx="2647125" cy="20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/>
              <a:t>Connections to Other Theoretical Frameworks</a:t>
            </a:r>
            <a:endParaRPr sz="314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Theory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311700" y="1152475"/>
            <a:ext cx="312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setup as what the SHAP people said</a:t>
            </a:r>
            <a:endParaRPr/>
          </a:p>
          <a:p>
            <a:pPr indent="-32639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Cooperative games where we solve for allocations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Makes SHAP unique; however, other methods can be viewed as fitting (linear, additive) models to cooperative games</a:t>
            </a:r>
            <a:endParaRPr/>
          </a:p>
          <a:p>
            <a:pPr indent="-32639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Proofs in appendix, not critical</a:t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076" y="1336725"/>
            <a:ext cx="5123574" cy="29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Theory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 approximates response variable’s conditional distribution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Classification: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Regression: 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075" y="1646125"/>
            <a:ext cx="168121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225" y="1962700"/>
            <a:ext cx="1787591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Theory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 approximates response </a:t>
            </a:r>
            <a:r>
              <a:rPr lang="en"/>
              <a:t>variable’s</a:t>
            </a:r>
            <a:r>
              <a:rPr lang="en"/>
              <a:t> conditional distribution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Classification: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Regression: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 can also approximate conditional distribution (over subsets!)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 Set of conditional distributions: </a:t>
            </a:r>
            <a:endParaRPr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075" y="1646125"/>
            <a:ext cx="168121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225" y="1962700"/>
            <a:ext cx="178759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9450" y="2668175"/>
            <a:ext cx="1529009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Theory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</a:t>
            </a:r>
            <a:r>
              <a:rPr lang="en"/>
              <a:t> approximates response variable’s conditional distribution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Classification: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Regression: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 can also approximate conditional distribution (over subsets!)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 Set of conditional distributions: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Want this to be probabilistically valid (called </a:t>
            </a:r>
            <a:r>
              <a:rPr lang="en">
                <a:solidFill>
                  <a:schemeClr val="dk2"/>
                </a:solidFill>
              </a:rPr>
              <a:t>consistent</a:t>
            </a:r>
            <a:r>
              <a:rPr lang="en"/>
              <a:t>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Countable Additivity: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Bayes’ Rule: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Occurs only when average over conditional distribution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I.e. SHAP</a:t>
            </a:r>
            <a:endParaRPr/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075" y="1646125"/>
            <a:ext cx="168121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225" y="1962700"/>
            <a:ext cx="178759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9450" y="2668175"/>
            <a:ext cx="1529009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6596" y="3284111"/>
            <a:ext cx="1328650" cy="47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8225" y="3698600"/>
            <a:ext cx="1011500" cy="3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 of SHAP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 Distribution is Intractable!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Assume feature independence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Assume model linearity</a:t>
            </a:r>
            <a:endParaRPr/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3">
            <a:alphaModFix/>
          </a:blip>
          <a:srcRect b="63406" l="0" r="37752" t="0"/>
          <a:stretch/>
        </p:blipFill>
        <p:spPr>
          <a:xfrm>
            <a:off x="5096075" y="1224150"/>
            <a:ext cx="4047923" cy="35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/>
          <p:nvPr/>
        </p:nvSpPr>
        <p:spPr>
          <a:xfrm>
            <a:off x="6918125" y="721050"/>
            <a:ext cx="1793700" cy="503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Intractable!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804" y="1743350"/>
            <a:ext cx="2098321" cy="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5800" y="2172875"/>
            <a:ext cx="1614113" cy="3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have been an explosion of explainability methods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28450"/>
            <a:ext cx="435467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5" y="4191888"/>
            <a:ext cx="3902875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75" y="3682125"/>
            <a:ext cx="318479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038063"/>
            <a:ext cx="4811850" cy="23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538" y="2499400"/>
            <a:ext cx="4899001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7625" y="3815086"/>
            <a:ext cx="254736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b="18831" l="0" r="0" t="0"/>
          <a:stretch/>
        </p:blipFill>
        <p:spPr>
          <a:xfrm>
            <a:off x="5364638" y="4142025"/>
            <a:ext cx="3257989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10">
            <a:alphaModFix/>
          </a:blip>
          <a:srcRect b="10120" l="0" r="0" t="0"/>
          <a:stretch/>
        </p:blipFill>
        <p:spPr>
          <a:xfrm>
            <a:off x="4290700" y="2906763"/>
            <a:ext cx="4811857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79363" y="3356225"/>
            <a:ext cx="2863876" cy="3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25913" y="2374263"/>
            <a:ext cx="3905617" cy="3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3">
            <a:alphaModFix/>
          </a:blip>
          <a:srcRect b="0" l="3044" r="0" t="0"/>
          <a:stretch/>
        </p:blipFill>
        <p:spPr>
          <a:xfrm>
            <a:off x="5534825" y="1906813"/>
            <a:ext cx="3087800" cy="3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5479375" y="4269125"/>
            <a:ext cx="15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sz="3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0" name="Google Shape;80;p14"/>
          <p:cNvCxnSpPr>
            <a:stCxn id="71" idx="3"/>
            <a:endCxn id="78" idx="1"/>
          </p:cNvCxnSpPr>
          <p:nvPr/>
        </p:nvCxnSpPr>
        <p:spPr>
          <a:xfrm flipH="1" rot="10800000">
            <a:off x="5123550" y="2104141"/>
            <a:ext cx="411300" cy="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4"/>
          <p:cNvCxnSpPr>
            <a:endCxn id="76" idx="1"/>
          </p:cNvCxnSpPr>
          <p:nvPr/>
        </p:nvCxnSpPr>
        <p:spPr>
          <a:xfrm>
            <a:off x="4938463" y="2634175"/>
            <a:ext cx="540900" cy="8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4"/>
          <p:cNvCxnSpPr>
            <a:stCxn id="68" idx="3"/>
            <a:endCxn id="77" idx="1"/>
          </p:cNvCxnSpPr>
          <p:nvPr/>
        </p:nvCxnSpPr>
        <p:spPr>
          <a:xfrm flipH="1" rot="10800000">
            <a:off x="4666376" y="2571663"/>
            <a:ext cx="459600" cy="79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>
            <a:stCxn id="69" idx="3"/>
            <a:endCxn id="73" idx="1"/>
          </p:cNvCxnSpPr>
          <p:nvPr/>
        </p:nvCxnSpPr>
        <p:spPr>
          <a:xfrm flipH="1" rot="10800000">
            <a:off x="3968200" y="3949850"/>
            <a:ext cx="1669500" cy="40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4"/>
          <p:cNvCxnSpPr/>
          <p:nvPr/>
        </p:nvCxnSpPr>
        <p:spPr>
          <a:xfrm>
            <a:off x="3588475" y="3823938"/>
            <a:ext cx="1850100" cy="50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4"/>
          <p:cNvSpPr txBox="1"/>
          <p:nvPr/>
        </p:nvSpPr>
        <p:spPr>
          <a:xfrm>
            <a:off x="4761550" y="3292586"/>
            <a:ext cx="78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  <a:endParaRPr sz="2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24375" y="1216525"/>
            <a:ext cx="8219100" cy="45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There is a need for a </a:t>
            </a:r>
            <a:r>
              <a:rPr lang="en" sz="2000"/>
              <a:t>unifying</a:t>
            </a:r>
            <a:r>
              <a:rPr lang="en" sz="2000"/>
              <a:t> framework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</a:t>
            </a:r>
            <a:r>
              <a:rPr lang="en"/>
              <a:t> of SHAP</a:t>
            </a:r>
            <a:endParaRPr/>
          </a:p>
        </p:txBody>
      </p:sp>
      <p:sp>
        <p:nvSpPr>
          <p:cNvPr id="253" name="Google Shape;25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 Distribution is Intractable!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Assume feature independence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Assume model linearity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Assume normal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 b="63406" l="0" r="37752" t="0"/>
          <a:stretch/>
        </p:blipFill>
        <p:spPr>
          <a:xfrm>
            <a:off x="5096075" y="1224150"/>
            <a:ext cx="4047923" cy="35788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/>
          <p:nvPr/>
        </p:nvSpPr>
        <p:spPr>
          <a:xfrm>
            <a:off x="6918125" y="721050"/>
            <a:ext cx="1793700" cy="503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Intractable!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804" y="1743350"/>
            <a:ext cx="2098321" cy="4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5800" y="2172875"/>
            <a:ext cx="1614113" cy="35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300" y="2943021"/>
            <a:ext cx="2513673" cy="190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1094" y="2985443"/>
            <a:ext cx="3061205" cy="181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5074" y="2846975"/>
            <a:ext cx="824502" cy="83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Generative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Draw samples from cGAN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Single-Sample Monte Carlo Approximation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</a:t>
            </a:r>
            <a:r>
              <a:rPr lang="en"/>
              <a:t> of SHAP</a:t>
            </a: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363" y="227888"/>
            <a:ext cx="2377949" cy="13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Generative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Draw samples from cGAN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Single-Sample Monte Carlo Approximation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Surrogate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a model to match model predictions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Objective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550" y="2883925"/>
            <a:ext cx="2893073" cy="4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</a:t>
            </a:r>
            <a:r>
              <a:rPr lang="en"/>
              <a:t> of SHAP</a:t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3363" y="227888"/>
            <a:ext cx="2377949" cy="13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650" y="1675000"/>
            <a:ext cx="1729350" cy="10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Generative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Draw samples from cGAN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Single-Sample Monte Carlo Approximation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Surrogate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a model to match model predictions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Objective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Training with Missing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your original model with missing features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Objective</a:t>
            </a:r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 b="0" l="0" r="0" t="11668"/>
          <a:stretch/>
        </p:blipFill>
        <p:spPr>
          <a:xfrm>
            <a:off x="2312550" y="3935750"/>
            <a:ext cx="2612901" cy="4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550" y="2883925"/>
            <a:ext cx="2893073" cy="4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</a:t>
            </a:r>
            <a:r>
              <a:rPr lang="en"/>
              <a:t> of SHAP</a:t>
            </a:r>
            <a:endParaRPr/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363" y="227888"/>
            <a:ext cx="2377949" cy="13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7650" y="1675000"/>
            <a:ext cx="1729350" cy="10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9613" y="2845138"/>
            <a:ext cx="1185425" cy="11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Generative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Draw samples from cGAN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Single-Sample Monte Carlo Approximation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Surrogate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a model to match model predictions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Objective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Training with Missing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your original model with missing features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Objective</a:t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Separate Model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separate model for each possible subset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6"/>
          <p:cNvPicPr preferRelativeResize="0"/>
          <p:nvPr/>
        </p:nvPicPr>
        <p:blipFill rotWithShape="1">
          <a:blip r:embed="rId3">
            <a:alphaModFix/>
          </a:blip>
          <a:srcRect b="0" l="0" r="0" t="11668"/>
          <a:stretch/>
        </p:blipFill>
        <p:spPr>
          <a:xfrm>
            <a:off x="2312550" y="3935750"/>
            <a:ext cx="2612901" cy="4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550" y="2883925"/>
            <a:ext cx="2893073" cy="4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Approximations</a:t>
            </a:r>
            <a:r>
              <a:rPr lang="en"/>
              <a:t> of SHAP</a:t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363" y="227888"/>
            <a:ext cx="2377949" cy="13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7650" y="1675000"/>
            <a:ext cx="1729350" cy="10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9613" y="2845138"/>
            <a:ext cx="1185425" cy="11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7675" y="4069350"/>
            <a:ext cx="1880625" cy="10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Theory Quantities</a:t>
            </a:r>
            <a:endParaRPr/>
          </a:p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801" y="1152475"/>
            <a:ext cx="6386401" cy="374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Cognition Theory</a:t>
            </a:r>
            <a:endParaRPr/>
          </a:p>
        </p:txBody>
      </p:sp>
      <p:sp>
        <p:nvSpPr>
          <p:cNvPr id="312" name="Google Shape;31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Subtractive Counterfac</a:t>
            </a:r>
            <a:r>
              <a:rPr lang="en" sz="1700"/>
              <a:t>tual (</a:t>
            </a:r>
            <a:r>
              <a:rPr lang="en" sz="1700"/>
              <a:t>Epstude and Roese, 2008) and </a:t>
            </a:r>
            <a:r>
              <a:rPr lang="en" sz="1700"/>
              <a:t>Method o</a:t>
            </a:r>
            <a:r>
              <a:rPr lang="en" sz="1700"/>
              <a:t>f Difference (Mill, 1884)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Norm Theory and the downhill rule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Trade-off between simplicity and completeness</a:t>
            </a:r>
            <a:endParaRPr sz="1700"/>
          </a:p>
        </p:txBody>
      </p:sp>
      <p:pic>
        <p:nvPicPr>
          <p:cNvPr id="313" name="Google Shape;3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250" y="2749450"/>
            <a:ext cx="7249502" cy="22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066" y="0"/>
            <a:ext cx="48098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066" y="0"/>
            <a:ext cx="48098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7199425" y="913500"/>
            <a:ext cx="1818000" cy="1004100"/>
          </a:xfrm>
          <a:prstGeom prst="wedgeRoundRectCallout">
            <a:avLst>
              <a:gd fmla="val -105719" name="adj1"/>
              <a:gd fmla="val 168883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 many unexplored combinations!!!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11700" y="1330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A unified framework that characterizes </a:t>
            </a:r>
            <a:r>
              <a:rPr b="1" lang="en">
                <a:solidFill>
                  <a:schemeClr val="dk2"/>
                </a:solidFill>
              </a:rPr>
              <a:t>26</a:t>
            </a:r>
            <a:r>
              <a:rPr lang="en">
                <a:solidFill>
                  <a:srgbClr val="000000"/>
                </a:solidFill>
              </a:rPr>
              <a:t> existing explanation methods → </a:t>
            </a:r>
            <a:r>
              <a:rPr b="1" lang="en">
                <a:solidFill>
                  <a:schemeClr val="dk2"/>
                </a:solidFill>
              </a:rPr>
              <a:t>removal-based explanations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Mathematical tools</a:t>
            </a:r>
            <a:r>
              <a:rPr lang="en">
                <a:solidFill>
                  <a:srgbClr val="000000"/>
                </a:solidFill>
              </a:rPr>
              <a:t> to represent different approaches for </a:t>
            </a:r>
            <a:r>
              <a:rPr b="1" lang="en">
                <a:solidFill>
                  <a:schemeClr val="dk2"/>
                </a:solidFill>
              </a:rPr>
              <a:t>removing features</a:t>
            </a:r>
            <a:r>
              <a:rPr lang="en">
                <a:solidFill>
                  <a:srgbClr val="000000"/>
                </a:solidFill>
              </a:rPr>
              <a:t> from ML models.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Removal-based explanations are implicitly tied to </a:t>
            </a:r>
            <a:r>
              <a:rPr b="1" lang="en">
                <a:solidFill>
                  <a:schemeClr val="dk2"/>
                </a:solidFill>
              </a:rPr>
              <a:t>cooperative game theory</a:t>
            </a:r>
            <a:r>
              <a:rPr lang="en">
                <a:solidFill>
                  <a:srgbClr val="000000"/>
                </a:solidFill>
              </a:rPr>
              <a:t> → advantages of the </a:t>
            </a:r>
            <a:r>
              <a:rPr b="1" lang="en">
                <a:solidFill>
                  <a:schemeClr val="dk2"/>
                </a:solidFill>
              </a:rPr>
              <a:t>Shapley value</a:t>
            </a:r>
            <a:r>
              <a:rPr lang="en">
                <a:solidFill>
                  <a:srgbClr val="000000"/>
                </a:solidFill>
              </a:rPr>
              <a:t> over alternative allocation strategies.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686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>
                <a:solidFill>
                  <a:srgbClr val="000000"/>
                </a:solidFill>
              </a:rPr>
              <a:t>Feature removal is a simple application of </a:t>
            </a:r>
            <a:r>
              <a:rPr b="1" lang="en">
                <a:solidFill>
                  <a:schemeClr val="dk2"/>
                </a:solidFill>
              </a:rPr>
              <a:t>subtractive counterfactual reasoning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Goals</a:t>
            </a:r>
            <a:endParaRPr/>
          </a:p>
        </p:txBody>
      </p:sp>
      <p:sp>
        <p:nvSpPr>
          <p:cNvPr id="335" name="Google Shape;33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Fill in the gaps of removal-based method combinations</a:t>
            </a: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125" y="79700"/>
            <a:ext cx="1858651" cy="111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Goals</a:t>
            </a:r>
            <a:endParaRPr/>
          </a:p>
        </p:txBody>
      </p:sp>
      <p:sp>
        <p:nvSpPr>
          <p:cNvPr id="342" name="Google Shape;34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Fill in the gaps of removal-based method combinations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Verify that the information-theoretic model works best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Verify other theorized relationships between existing methods</a:t>
            </a:r>
            <a:endParaRPr/>
          </a:p>
        </p:txBody>
      </p:sp>
      <p:pic>
        <p:nvPicPr>
          <p:cNvPr id="343" name="Google Shape;3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125" y="79700"/>
            <a:ext cx="1858651" cy="111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3"/>
          <p:cNvSpPr/>
          <p:nvPr/>
        </p:nvSpPr>
        <p:spPr>
          <a:xfrm>
            <a:off x="6105050" y="1691325"/>
            <a:ext cx="1311600" cy="470400"/>
          </a:xfrm>
          <a:prstGeom prst="cloudCallout">
            <a:avLst>
              <a:gd fmla="val -55264" name="adj1"/>
              <a:gd fmla="val 9205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SHAP!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Removal-Based Model Combinations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Feature Removal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Default Values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Marginalization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Uniform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Product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Joint</a:t>
            </a:r>
            <a:endParaRPr sz="2200"/>
          </a:p>
        </p:txBody>
      </p:sp>
      <p:sp>
        <p:nvSpPr>
          <p:cNvPr id="351" name="Google Shape;351;p44"/>
          <p:cNvSpPr txBox="1"/>
          <p:nvPr>
            <p:ph idx="1" type="body"/>
          </p:nvPr>
        </p:nvSpPr>
        <p:spPr>
          <a:xfrm>
            <a:off x="3244500" y="1152475"/>
            <a:ext cx="26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Model Behavior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 Loss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Dataset Loss</a:t>
            </a:r>
            <a:endParaRPr sz="2200"/>
          </a:p>
        </p:txBody>
      </p:sp>
      <p:sp>
        <p:nvSpPr>
          <p:cNvPr id="352" name="Google Shape;352;p44"/>
          <p:cNvSpPr txBox="1"/>
          <p:nvPr>
            <p:ph idx="1" type="body"/>
          </p:nvPr>
        </p:nvSpPr>
        <p:spPr>
          <a:xfrm>
            <a:off x="6177300" y="1152475"/>
            <a:ext cx="296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Summary Technique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Including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Mean when Included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Banzhaf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Shapley</a:t>
            </a:r>
            <a:endParaRPr sz="2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Removal-Based Model Combinations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Feature Removal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Default Values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Marginalization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Uniform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Product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Joint</a:t>
            </a:r>
            <a:endParaRPr sz="2200"/>
          </a:p>
        </p:txBody>
      </p:sp>
      <p:sp>
        <p:nvSpPr>
          <p:cNvPr id="359" name="Google Shape;359;p45"/>
          <p:cNvSpPr txBox="1"/>
          <p:nvPr>
            <p:ph idx="1" type="body"/>
          </p:nvPr>
        </p:nvSpPr>
        <p:spPr>
          <a:xfrm>
            <a:off x="3244500" y="1152475"/>
            <a:ext cx="26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Model Behavior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 Loss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Dataset Loss</a:t>
            </a:r>
            <a:endParaRPr sz="2200"/>
          </a:p>
        </p:txBody>
      </p:sp>
      <p:sp>
        <p:nvSpPr>
          <p:cNvPr id="360" name="Google Shape;360;p45"/>
          <p:cNvSpPr txBox="1"/>
          <p:nvPr>
            <p:ph idx="1" type="body"/>
          </p:nvPr>
        </p:nvSpPr>
        <p:spPr>
          <a:xfrm>
            <a:off x="6177300" y="1152475"/>
            <a:ext cx="296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Summary Technique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Including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Mean when Included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Banzhaf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Shapley</a:t>
            </a:r>
            <a:endParaRPr sz="2200"/>
          </a:p>
        </p:txBody>
      </p:sp>
      <p:sp>
        <p:nvSpPr>
          <p:cNvPr id="361" name="Google Shape;361;p45"/>
          <p:cNvSpPr/>
          <p:nvPr/>
        </p:nvSpPr>
        <p:spPr>
          <a:xfrm>
            <a:off x="3174625" y="2972800"/>
            <a:ext cx="2655018" cy="2170692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Over 80 Combinations Tested!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Removal-Based Model Combinations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Feature Removal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Default Values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Marginalization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Uniform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Product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Joint</a:t>
            </a:r>
            <a:endParaRPr sz="2200"/>
          </a:p>
        </p:txBody>
      </p:sp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3244500" y="1152475"/>
            <a:ext cx="26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Model Behavior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Prediction Loss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Dataset Loss</a:t>
            </a:r>
            <a:endParaRPr sz="2200"/>
          </a:p>
        </p:txBody>
      </p:sp>
      <p:sp>
        <p:nvSpPr>
          <p:cNvPr id="369" name="Google Shape;369;p46"/>
          <p:cNvSpPr txBox="1"/>
          <p:nvPr>
            <p:ph idx="1" type="body"/>
          </p:nvPr>
        </p:nvSpPr>
        <p:spPr>
          <a:xfrm>
            <a:off x="6177300" y="1152475"/>
            <a:ext cx="296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Summary Technique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Including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Mean when Included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Banzhaf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Shapley</a:t>
            </a:r>
            <a:endParaRPr sz="2200"/>
          </a:p>
        </p:txBody>
      </p:sp>
      <p:sp>
        <p:nvSpPr>
          <p:cNvPr id="370" name="Google Shape;370;p46"/>
          <p:cNvSpPr/>
          <p:nvPr/>
        </p:nvSpPr>
        <p:spPr>
          <a:xfrm>
            <a:off x="3174625" y="1152475"/>
            <a:ext cx="2655000" cy="22158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225" y="3268025"/>
            <a:ext cx="17430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Domains</a:t>
            </a:r>
            <a:endParaRPr/>
          </a:p>
        </p:txBody>
      </p:sp>
      <p:sp>
        <p:nvSpPr>
          <p:cNvPr id="377" name="Google Shape;377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Census Income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48,842 Individuals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14 Socioeconomic Features, &gt;$50k income or not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Light-GBM (gradient boosted tree)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MNIST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70,000 Handwritten Digits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32x32 Grayscale Pixels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CNN (14 Layers)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Breast Cancer Subtypes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510 Patients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Took a random subset of 100/17,814 genes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Logistic Regression</a:t>
            </a:r>
            <a:endParaRPr sz="1700"/>
          </a:p>
        </p:txBody>
      </p:sp>
      <p:pic>
        <p:nvPicPr>
          <p:cNvPr id="378" name="Google Shape;3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1412" y="88201"/>
            <a:ext cx="2141950" cy="14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7575" y="1583399"/>
            <a:ext cx="1609600" cy="1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sp>
        <p:nvSpPr>
          <p:cNvPr id="385" name="Google Shape;385;p4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Bottom four the same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Approximate conditional distribution</a:t>
            </a:r>
            <a:endParaRPr/>
          </a:p>
        </p:txBody>
      </p:sp>
      <p:pic>
        <p:nvPicPr>
          <p:cNvPr id="386" name="Google Shape;3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353" y="0"/>
            <a:ext cx="45122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8"/>
          <p:cNvSpPr/>
          <p:nvPr/>
        </p:nvSpPr>
        <p:spPr>
          <a:xfrm>
            <a:off x="4311600" y="0"/>
            <a:ext cx="4572000" cy="1691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8"/>
          <p:cNvSpPr/>
          <p:nvPr/>
        </p:nvSpPr>
        <p:spPr>
          <a:xfrm>
            <a:off x="4311600" y="1736550"/>
            <a:ext cx="4572000" cy="3407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sp>
        <p:nvSpPr>
          <p:cNvPr id="394" name="Google Shape;394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Qualitatively:</a:t>
            </a:r>
            <a:endParaRPr/>
          </a:p>
        </p:txBody>
      </p:sp>
      <p:pic>
        <p:nvPicPr>
          <p:cNvPr id="395" name="Google Shape;3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353" y="0"/>
            <a:ext cx="45122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sp>
        <p:nvSpPr>
          <p:cNvPr id="401" name="Google Shape;401;p5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Bottom four the same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Approximate conditional distribution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Include and Banzhaf/Shapley the same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Similar formulations</a:t>
            </a:r>
            <a:endParaRPr/>
          </a:p>
        </p:txBody>
      </p:sp>
      <p:pic>
        <p:nvPicPr>
          <p:cNvPr id="402" name="Google Shape;40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353" y="0"/>
            <a:ext cx="45122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0"/>
          <p:cNvSpPr/>
          <p:nvPr/>
        </p:nvSpPr>
        <p:spPr>
          <a:xfrm>
            <a:off x="5399575" y="150"/>
            <a:ext cx="877200" cy="5143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/>
          <p:nvPr/>
        </p:nvSpPr>
        <p:spPr>
          <a:xfrm>
            <a:off x="7234250" y="0"/>
            <a:ext cx="1649400" cy="5143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sp>
        <p:nvSpPr>
          <p:cNvPr id="410" name="Google Shape;410;p5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Bottom four the same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Approximate conditional distribution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Include and Banzhaf/Shapley the same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Similar formulations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Mean When Included is NOT probabilistic and quite different</a:t>
            </a:r>
            <a:endParaRPr/>
          </a:p>
        </p:txBody>
      </p:sp>
      <p:pic>
        <p:nvPicPr>
          <p:cNvPr id="411" name="Google Shape;4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353" y="0"/>
            <a:ext cx="45122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1"/>
          <p:cNvSpPr/>
          <p:nvPr/>
        </p:nvSpPr>
        <p:spPr>
          <a:xfrm>
            <a:off x="6331175" y="0"/>
            <a:ext cx="877200" cy="51435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Unifying Efforts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50" y="1180000"/>
            <a:ext cx="3837000" cy="1587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5412900" y="1181613"/>
            <a:ext cx="229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LIME, DeepLIFT, LRP, QII, …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216150" y="1779913"/>
            <a:ext cx="69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SHAP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 flipH="1">
            <a:off x="6561150" y="1565863"/>
            <a:ext cx="1200" cy="2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" name="Google Shape;102;p16"/>
          <p:cNvSpPr txBox="1"/>
          <p:nvPr/>
        </p:nvSpPr>
        <p:spPr>
          <a:xfrm>
            <a:off x="4275750" y="2357825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Grad * Input, DeepLIFT, LRP and Integrated Gradients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875" y="2001226"/>
            <a:ext cx="3860383" cy="207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6"/>
          <p:cNvCxnSpPr/>
          <p:nvPr/>
        </p:nvCxnSpPr>
        <p:spPr>
          <a:xfrm flipH="1">
            <a:off x="6561150" y="2753450"/>
            <a:ext cx="1200" cy="2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" name="Google Shape;105;p16"/>
          <p:cNvSpPr txBox="1"/>
          <p:nvPr/>
        </p:nvSpPr>
        <p:spPr>
          <a:xfrm>
            <a:off x="5040150" y="3003300"/>
            <a:ext cx="32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modified gradient back propagations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06475" y="1180000"/>
            <a:ext cx="691200" cy="31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106475" y="1817488"/>
            <a:ext cx="691200" cy="31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284400" y="4441525"/>
            <a:ext cx="30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additive importance measures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370375" y="3594946"/>
            <a:ext cx="4300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permutation tests, Shapley Net Effects, feature ablation, SAGE…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 flipH="1">
            <a:off x="6570350" y="4214725"/>
            <a:ext cx="1200" cy="2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1" name="Google Shape;1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75" y="3256824"/>
            <a:ext cx="4036875" cy="16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106475" y="3201150"/>
            <a:ext cx="691200" cy="31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pic>
        <p:nvPicPr>
          <p:cNvPr id="418" name="Google Shape;4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8924" y="445020"/>
            <a:ext cx="4638473" cy="20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097" y="2924474"/>
            <a:ext cx="4907901" cy="20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2"/>
          <p:cNvSpPr txBox="1"/>
          <p:nvPr>
            <p:ph idx="1" type="body"/>
          </p:nvPr>
        </p:nvSpPr>
        <p:spPr>
          <a:xfrm>
            <a:off x="311700" y="1152475"/>
            <a:ext cx="451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results: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Mean when Included is unique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Uniform Removal is unique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4757275" y="135650"/>
            <a:ext cx="4178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Mean Distance Between Explanations: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4825425" y="2556775"/>
            <a:ext cx="4178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PCA Plot of Explanations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Census Income</a:t>
            </a:r>
            <a:endParaRPr/>
          </a:p>
        </p:txBody>
      </p:sp>
      <p:sp>
        <p:nvSpPr>
          <p:cNvPr id="428" name="Google Shape;428;p53"/>
          <p:cNvSpPr txBox="1"/>
          <p:nvPr>
            <p:ph idx="1" type="body"/>
          </p:nvPr>
        </p:nvSpPr>
        <p:spPr>
          <a:xfrm>
            <a:off x="311700" y="975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Quantitatively: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How good is the conditional distribution approximation?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Intractable, so treat </a:t>
            </a:r>
            <a:r>
              <a:rPr lang="en"/>
              <a:t>separate</a:t>
            </a:r>
            <a:r>
              <a:rPr lang="en"/>
              <a:t> models as ground truth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/>
              <a:t>Surrogate Removal Method does best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475" y="250212"/>
            <a:ext cx="7493050" cy="4643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4"/>
          <p:cNvSpPr/>
          <p:nvPr/>
        </p:nvSpPr>
        <p:spPr>
          <a:xfrm rot="2700000">
            <a:off x="2143365" y="187758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4"/>
          <p:cNvSpPr/>
          <p:nvPr/>
        </p:nvSpPr>
        <p:spPr>
          <a:xfrm rot="2700000">
            <a:off x="3570015" y="187758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54"/>
          <p:cNvSpPr/>
          <p:nvPr/>
        </p:nvSpPr>
        <p:spPr>
          <a:xfrm rot="2700000">
            <a:off x="4996665" y="187758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4"/>
          <p:cNvSpPr/>
          <p:nvPr/>
        </p:nvSpPr>
        <p:spPr>
          <a:xfrm rot="2700000">
            <a:off x="6423315" y="187758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4"/>
          <p:cNvSpPr/>
          <p:nvPr/>
        </p:nvSpPr>
        <p:spPr>
          <a:xfrm rot="2700000">
            <a:off x="7849965" y="187758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4"/>
          <p:cNvSpPr/>
          <p:nvPr/>
        </p:nvSpPr>
        <p:spPr>
          <a:xfrm rot="2700000">
            <a:off x="2053940" y="419913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4"/>
          <p:cNvSpPr/>
          <p:nvPr/>
        </p:nvSpPr>
        <p:spPr>
          <a:xfrm rot="2700000">
            <a:off x="3480590" y="424563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4"/>
          <p:cNvSpPr/>
          <p:nvPr/>
        </p:nvSpPr>
        <p:spPr>
          <a:xfrm rot="2700000">
            <a:off x="4950140" y="424563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4"/>
          <p:cNvSpPr/>
          <p:nvPr/>
        </p:nvSpPr>
        <p:spPr>
          <a:xfrm rot="2700000">
            <a:off x="6419690" y="424563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4"/>
          <p:cNvSpPr/>
          <p:nvPr/>
        </p:nvSpPr>
        <p:spPr>
          <a:xfrm rot="2700000">
            <a:off x="7846340" y="4245635"/>
            <a:ext cx="223163" cy="720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MNIST</a:t>
            </a:r>
            <a:endParaRPr/>
          </a:p>
        </p:txBody>
      </p:sp>
      <p:sp>
        <p:nvSpPr>
          <p:cNvPr id="449" name="Google Shape;44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Qualitatively:</a:t>
            </a:r>
            <a:endParaRPr/>
          </a:p>
        </p:txBody>
      </p:sp>
      <p:pic>
        <p:nvPicPr>
          <p:cNvPr id="450" name="Google Shape;450;p55"/>
          <p:cNvPicPr preferRelativeResize="0"/>
          <p:nvPr/>
        </p:nvPicPr>
        <p:blipFill rotWithShape="1">
          <a:blip r:embed="rId3">
            <a:alphaModFix/>
          </a:blip>
          <a:srcRect b="0" l="0" r="0" t="16527"/>
          <a:stretch/>
        </p:blipFill>
        <p:spPr>
          <a:xfrm>
            <a:off x="4303393" y="242199"/>
            <a:ext cx="4786332" cy="46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5"/>
          <p:cNvPicPr preferRelativeResize="0"/>
          <p:nvPr/>
        </p:nvPicPr>
        <p:blipFill rotWithShape="1">
          <a:blip r:embed="rId3">
            <a:alphaModFix/>
          </a:blip>
          <a:srcRect b="83813" l="42799" r="40137" t="0"/>
          <a:stretch/>
        </p:blipFill>
        <p:spPr>
          <a:xfrm>
            <a:off x="3486650" y="242194"/>
            <a:ext cx="816743" cy="90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MNIST</a:t>
            </a:r>
            <a:endParaRPr/>
          </a:p>
        </p:txBody>
      </p:sp>
      <p:sp>
        <p:nvSpPr>
          <p:cNvPr id="457" name="Google Shape;457;p5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Default Values</a:t>
            </a:r>
            <a:r>
              <a:rPr lang="en"/>
              <a:t> gives z</a:t>
            </a:r>
            <a:r>
              <a:rPr lang="en"/>
              <a:t>ero attribution to zero-valued features</a:t>
            </a:r>
            <a:endParaRPr/>
          </a:p>
        </p:txBody>
      </p:sp>
      <p:pic>
        <p:nvPicPr>
          <p:cNvPr id="458" name="Google Shape;458;p56"/>
          <p:cNvPicPr preferRelativeResize="0"/>
          <p:nvPr/>
        </p:nvPicPr>
        <p:blipFill rotWithShape="1">
          <a:blip r:embed="rId3">
            <a:alphaModFix/>
          </a:blip>
          <a:srcRect b="0" l="0" r="0" t="16527"/>
          <a:stretch/>
        </p:blipFill>
        <p:spPr>
          <a:xfrm>
            <a:off x="4303393" y="242199"/>
            <a:ext cx="4786332" cy="46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6"/>
          <p:cNvPicPr preferRelativeResize="0"/>
          <p:nvPr/>
        </p:nvPicPr>
        <p:blipFill rotWithShape="1">
          <a:blip r:embed="rId3">
            <a:alphaModFix/>
          </a:blip>
          <a:srcRect b="83813" l="42799" r="40137" t="0"/>
          <a:stretch/>
        </p:blipFill>
        <p:spPr>
          <a:xfrm>
            <a:off x="3486650" y="242194"/>
            <a:ext cx="816743" cy="90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6"/>
          <p:cNvSpPr/>
          <p:nvPr/>
        </p:nvSpPr>
        <p:spPr>
          <a:xfrm>
            <a:off x="4303400" y="242200"/>
            <a:ext cx="4786200" cy="9504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MNIST</a:t>
            </a:r>
            <a:endParaRPr/>
          </a:p>
        </p:txBody>
      </p:sp>
      <p:sp>
        <p:nvSpPr>
          <p:cNvPr id="466" name="Google Shape;466;p5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Default Values gives zero attribution to zero-valued features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Shapley “looks” the best</a:t>
            </a:r>
            <a:endParaRPr/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 b="0" l="0" r="0" t="16527"/>
          <a:stretch/>
        </p:blipFill>
        <p:spPr>
          <a:xfrm>
            <a:off x="4303393" y="242199"/>
            <a:ext cx="4786332" cy="46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7"/>
          <p:cNvPicPr preferRelativeResize="0"/>
          <p:nvPr/>
        </p:nvPicPr>
        <p:blipFill rotWithShape="1">
          <a:blip r:embed="rId3">
            <a:alphaModFix/>
          </a:blip>
          <a:srcRect b="83813" l="42799" r="40137" t="0"/>
          <a:stretch/>
        </p:blipFill>
        <p:spPr>
          <a:xfrm>
            <a:off x="3486650" y="242194"/>
            <a:ext cx="816743" cy="90350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7"/>
          <p:cNvSpPr/>
          <p:nvPr/>
        </p:nvSpPr>
        <p:spPr>
          <a:xfrm>
            <a:off x="8215225" y="166800"/>
            <a:ext cx="874500" cy="48099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0" name="Google Shape;470;p57"/>
          <p:cNvSpPr/>
          <p:nvPr/>
        </p:nvSpPr>
        <p:spPr>
          <a:xfrm>
            <a:off x="4303400" y="166800"/>
            <a:ext cx="3854700" cy="48099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MNIST</a:t>
            </a:r>
            <a:endParaRPr/>
          </a:p>
        </p:txBody>
      </p:sp>
      <p:sp>
        <p:nvSpPr>
          <p:cNvPr id="476" name="Google Shape;476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Quantitative Analysis: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Insertion: Remove the bottom k important features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Deletion: Remove the top k important features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Removing with surrogate is better!</a:t>
            </a:r>
            <a:endParaRPr/>
          </a:p>
        </p:txBody>
      </p:sp>
      <p:pic>
        <p:nvPicPr>
          <p:cNvPr id="477" name="Google Shape;47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427" y="2571750"/>
            <a:ext cx="6921134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Breast Cancer Subtypes</a:t>
            </a:r>
            <a:endParaRPr/>
          </a:p>
        </p:txBody>
      </p:sp>
      <p:pic>
        <p:nvPicPr>
          <p:cNvPr id="483" name="Google Shape;4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475" y="256350"/>
            <a:ext cx="4558675" cy="4630798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Qualitatively:</a:t>
            </a:r>
            <a:endParaRPr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ESR1  gene is most important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Hard to compare qualitatively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Verify that “mean when included” is much different from the rest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Breast Cancer Subtypes</a:t>
            </a:r>
            <a:endParaRPr/>
          </a:p>
        </p:txBody>
      </p:sp>
      <p:pic>
        <p:nvPicPr>
          <p:cNvPr id="490" name="Google Shape;4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275" y="2136975"/>
            <a:ext cx="6685451" cy="30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0"/>
          <p:cNvSpPr txBox="1"/>
          <p:nvPr>
            <p:ph idx="1" type="body"/>
          </p:nvPr>
        </p:nvSpPr>
        <p:spPr>
          <a:xfrm>
            <a:off x="311700" y="1017725"/>
            <a:ext cx="5885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Quantitatively: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Select only 20 most important genes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Surrogate+Shapley best!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97" name="Google Shape;49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SHAP+Surrogate Model is the best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 line with information-theoretic connection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The authors’ unified framework helps us reason abstractly about these techniques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Able to </a:t>
            </a:r>
            <a:r>
              <a:rPr lang="en"/>
              <a:t>identify</a:t>
            </a:r>
            <a:r>
              <a:rPr lang="en"/>
              <a:t> and fill so many gaps in the combination of removal-based models</a:t>
            </a:r>
            <a:endParaRPr/>
          </a:p>
        </p:txBody>
      </p:sp>
      <p:pic>
        <p:nvPicPr>
          <p:cNvPr id="498" name="Google Shape;4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822" y="208025"/>
            <a:ext cx="1719725" cy="16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Removal-based Explanations Framework</a:t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37" y="1170100"/>
            <a:ext cx="2674644" cy="36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816" y="1170100"/>
            <a:ext cx="2564727" cy="36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477" y="1170100"/>
            <a:ext cx="2572286" cy="36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504" name="Google Shape;504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No limitations section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No comparisons across model behavior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Quantifying approximation quality with an approximation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Evaluation metrics can be aligned with explanation method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Doesn’t bode well for a universal unbiased metric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Slightly suspect analysis for Breast Cancer dataset</a:t>
            </a:r>
            <a:endParaRPr/>
          </a:p>
        </p:txBody>
      </p:sp>
      <p:pic>
        <p:nvPicPr>
          <p:cNvPr id="505" name="Google Shape;50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350" y="38825"/>
            <a:ext cx="1908225" cy="19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511" name="Google Shape;511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Are removal-based the right framework to go in XAI?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How do we reconcile with the fact that removing features may result in out-of-distribution behavior?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What other unifying frameworks can you think of?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Do you agree with the assessment that SHAP provides the best explanation?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What methods do not fall under removal-based methods?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60100" y="243850"/>
            <a:ext cx="2249700" cy="5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Methods Survey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151" y="-25"/>
            <a:ext cx="488723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/>
          <p:nvPr/>
        </p:nvSpPr>
        <p:spPr>
          <a:xfrm>
            <a:off x="3707450" y="525150"/>
            <a:ext cx="800400" cy="44016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3532400" y="343875"/>
            <a:ext cx="391800" cy="372900"/>
          </a:xfrm>
          <a:prstGeom prst="ellipse">
            <a:avLst/>
          </a:prstGeom>
          <a:solidFill>
            <a:schemeClr val="dk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416050" y="16650"/>
            <a:ext cx="4043100" cy="5751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8403150" y="-25"/>
            <a:ext cx="391800" cy="372900"/>
          </a:xfrm>
          <a:prstGeom prst="ellipse">
            <a:avLst/>
          </a:prstGeom>
          <a:solidFill>
            <a:schemeClr val="accent5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3671900" y="4901725"/>
            <a:ext cx="4887300" cy="2418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3445400" y="4628975"/>
            <a:ext cx="391800" cy="372900"/>
          </a:xfrm>
          <a:prstGeom prst="ellipse">
            <a:avLst/>
          </a:prstGeom>
          <a:solidFill>
            <a:schemeClr val="accent6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250700" y="978550"/>
            <a:ext cx="2992200" cy="3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Key insights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Common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lphaL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marginalize out removed features with their conditional distribution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lphaL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Shapley values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Relatively unique and spatially isolated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lphaL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RISE; LIME for tabular data; INVASE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Many combinations left unexplored!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Formulation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49858"/>
            <a:ext cx="8520602" cy="1821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Feature Removal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749500"/>
            <a:ext cx="8520600" cy="23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Zero ablation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Default values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Generative model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Train separate models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Train surrogate models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“Missingness” during training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00" y="1212925"/>
            <a:ext cx="4165000" cy="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0306" y="1797950"/>
            <a:ext cx="1475257" cy="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4766" y="2216850"/>
            <a:ext cx="1566322" cy="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0075" y="2592825"/>
            <a:ext cx="1615500" cy="3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7675" y="-1"/>
            <a:ext cx="1566324" cy="103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