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2b8c039ff6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2b8c039ff6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2b8c039ff6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2b8c039ff6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2b8c039ff6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2b8c039ff6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2b8c039ff6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2b8c039ff6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 Look for abstract neurons in middle layers of larger models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2b8c039ff6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2b8c039ff6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2b8c039ff6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2b8c039ff6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 Try to reverse engineer a trigram neuron, eg ice cream -&gt; sundae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2b8c039ff6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2b8c039ff6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Emphasis: Mechanistic Understanding in toy language models allowed progress on real models</a:t>
            </a:r>
            <a:endParaRPr/>
          </a:p>
          <a:p>
            <a:pPr indent="0" lvl="0" marL="0" rtl="0" algn="l">
              <a:spcBef>
                <a:spcPts val="0"/>
              </a:spcBef>
              <a:spcAft>
                <a:spcPts val="0"/>
              </a:spcAft>
              <a:buNone/>
            </a:pPr>
            <a:r>
              <a:rPr lang="en-GB"/>
              <a:t>Useful to predict emergence, really important</a:t>
            </a:r>
            <a:endParaRPr/>
          </a:p>
          <a:p>
            <a:pPr indent="0" lvl="0" marL="0" rtl="0" algn="l">
              <a:spcBef>
                <a:spcPts val="0"/>
              </a:spcBef>
              <a:spcAft>
                <a:spcPts val="0"/>
              </a:spcAft>
              <a:buNone/>
            </a:pPr>
            <a:r>
              <a:rPr lang="en-GB"/>
              <a:t>Note difference between mechanistic and behavioural definition, induction is a core mechanism but is more complex. Sophisticated induction and eg involves translation heads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2b8c039ff6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2b8c039ff6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2b8c039ff6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2b8c039ff6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2b8c039ff6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2b8c039ff6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Rigorous understanding is possible!</a:t>
            </a:r>
            <a:endParaRPr/>
          </a:p>
          <a:p>
            <a:pPr indent="0" lvl="0" marL="0" rtl="0" algn="l">
              <a:spcBef>
                <a:spcPts val="0"/>
              </a:spcBef>
              <a:spcAft>
                <a:spcPts val="0"/>
              </a:spcAft>
              <a:buNone/>
            </a:pPr>
            <a:r>
              <a:rPr lang="en-GB"/>
              <a:t>Alien neuroscience - until you realise it thinks in Fourier space it’s impossible, with that insight it all makes sense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2b8c039f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2b8c039f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2b8c039ff6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2b8c039ff6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 I showed grokking in a toy model w/ induction heads, can you reverse engineer those properly and look at how this develop during training?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2b8c039ff6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2b8c039ff6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Biggest open problem in the field - how do models represent their thoughts? Seems linear, does not seem always aligned with neurons, what’s up?</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2b8c039ff6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2b8c039ff6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Conceptual framework for thinking about models - superposition</a:t>
            </a:r>
            <a:endParaRPr/>
          </a:p>
          <a:p>
            <a:pPr indent="0" lvl="0" marL="0" rtl="0" algn="l">
              <a:spcBef>
                <a:spcPts val="0"/>
              </a:spcBef>
              <a:spcAft>
                <a:spcPts val="0"/>
              </a:spcAft>
              <a:buNone/>
            </a:pPr>
            <a:r>
              <a:rPr lang="en-GB"/>
              <a:t>Compression, simulating a much larger model with a small one. Trade off between more features + </a:t>
            </a:r>
            <a:endParaRPr/>
          </a:p>
          <a:p>
            <a:pPr indent="0" lvl="0" marL="0" rtl="0" algn="l">
              <a:spcBef>
                <a:spcPts val="0"/>
              </a:spcBef>
              <a:spcAft>
                <a:spcPts val="0"/>
              </a:spcAft>
              <a:buNone/>
            </a:pPr>
            <a:r>
              <a:rPr lang="en-GB"/>
              <a:t>We don’t know how to deal with this lol</a:t>
            </a:r>
            <a:endParaRPr/>
          </a:p>
          <a:p>
            <a:pPr indent="0" lvl="0" marL="0" rtl="0" algn="l">
              <a:spcBef>
                <a:spcPts val="0"/>
              </a:spcBef>
              <a:spcAft>
                <a:spcPts val="0"/>
              </a:spcAft>
              <a:buNone/>
            </a:pPr>
            <a:r>
              <a:rPr lang="en-GB"/>
              <a:t>Q: Exhibiting this in real models! Look at compound works in a one layer model’s neurons, eg ice cream or social security.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2b8c039ff6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2b8c039ff6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 Dig further into neuron superposition, can you find any more patterns or motifs?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2b8c039ff6_0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2b8c039ff6_0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Open problem: Models can count! 1) …\n 2) …\n 3) … etc. How? Induction-y probably.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2b8c039ff6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2b8c039ff6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ablate a head, and other heads significantly compensate! Backup circuit! WTF!</a:t>
            </a:r>
            <a:endParaRPr/>
          </a:p>
          <a:p>
            <a:pPr indent="0" lvl="0" marL="0" rtl="0" algn="l">
              <a:spcBef>
                <a:spcPts val="0"/>
              </a:spcBef>
              <a:spcAft>
                <a:spcPts val="0"/>
              </a:spcAft>
              <a:buNone/>
            </a:pPr>
            <a:r>
              <a:rPr lang="en-GB"/>
              <a:t>Ablation solid technique, unreliable, major issue. </a:t>
            </a:r>
            <a:endParaRPr/>
          </a:p>
          <a:p>
            <a:pPr indent="0" lvl="0" marL="0" rtl="0" algn="l">
              <a:spcBef>
                <a:spcPts val="0"/>
              </a:spcBef>
              <a:spcAft>
                <a:spcPts val="0"/>
              </a:spcAft>
              <a:buNone/>
            </a:pPr>
            <a:r>
              <a:rPr lang="en-GB"/>
              <a:t>What other illusions exist? Many valuable </a:t>
            </a:r>
            <a:r>
              <a:rPr lang="en-GB"/>
              <a:t>techniques</a:t>
            </a:r>
            <a:r>
              <a:rPr lang="en-GB"/>
              <a:t> + domains to explore</a:t>
            </a:r>
            <a:endParaRPr/>
          </a:p>
          <a:p>
            <a:pPr indent="0" lvl="0" marL="0" rtl="0" algn="l">
              <a:spcBef>
                <a:spcPts val="0"/>
              </a:spcBef>
              <a:spcAft>
                <a:spcPts val="0"/>
              </a:spcAft>
              <a:buNone/>
            </a:pPr>
            <a:r>
              <a:rPr lang="en-GB"/>
              <a:t>Q: Can we find other kinds of backup heads, eg backup induction?</a:t>
            </a:r>
            <a:endParaRPr/>
          </a:p>
          <a:p>
            <a:pPr indent="0" lvl="0" marL="0" rtl="0" algn="l">
              <a:spcBef>
                <a:spcPts val="0"/>
              </a:spcBef>
              <a:spcAft>
                <a:spcPts val="0"/>
              </a:spcAft>
              <a:buNone/>
            </a:pPr>
            <a:r>
              <a:rPr lang="en-GB"/>
              <a:t>Q: What’s the backup circuit?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2b8c039ff6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2b8c039ff6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Technique, first seen in causal mediation analysis, developed in ROME </a:t>
            </a:r>
            <a:r>
              <a:rPr lang="en-GB"/>
              <a:t>paper, refined in Interp in the Wild</a:t>
            </a:r>
            <a:endParaRPr/>
          </a:p>
          <a:p>
            <a:pPr indent="0" lvl="0" marL="0" rtl="0" algn="l">
              <a:spcBef>
                <a:spcPts val="0"/>
              </a:spcBef>
              <a:spcAft>
                <a:spcPts val="0"/>
              </a:spcAft>
              <a:buNone/>
            </a:pPr>
            <a:r>
              <a:rPr lang="en-GB"/>
              <a:t>Causal intervention - sentence where John is IO, one where Mary is IO. Pick some head and patch in the John act to the Mary run, and see if it flips output to John. If so, important!</a:t>
            </a:r>
            <a:endParaRPr/>
          </a:p>
          <a:p>
            <a:pPr indent="0" lvl="0" marL="0" rtl="0" algn="l">
              <a:spcBef>
                <a:spcPts val="0"/>
              </a:spcBef>
              <a:spcAft>
                <a:spcPts val="0"/>
              </a:spcAft>
              <a:buNone/>
            </a:pPr>
            <a:r>
              <a:rPr lang="en-GB"/>
              <a:t>Very automated, scalable, nice, but also zoomed in and allows higher rigour, IOI made it more sophisticated with path patching, then causal scrubbing, etc.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2b8c039ff6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2b8c039ff6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 Check for universality of IOI - OPT Small?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2c74834b62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2c74834b62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 hypothesis about models - activations contain different directions corresponding to features, which can independently vary.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First implied by word2vec, I think, not novel to mech interp. But an example of an empirical claim about a universal principle about how models represent thoughts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2b8c039ff6_0_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2b8c039ff6_0_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2b8c039ff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2b8c039ff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2b8c039ff6_0_8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2b8c039ff6_0_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 Can you find interpretable + monosemantic neurons? Complex enough to be interesting, simple enough to be tractable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2b8c039ff6_0_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2b8c039ff6_0_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2b8c039ff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2b8c039ff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2b8c039ff6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2b8c039ff6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2b8c039ff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2b8c039ff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2b8c039ff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2b8c039ff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 don’t claim that this is obviously the right thing that works on real LLMs, but I want to present a case that it’s a good bet. That mech interp can find true beliefs about a model, and create a bunch of useful indirect insights that can help things scale. And that you need to ask these questions of any interp agenda!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2c74834b6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2c74834b6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2c74834b62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2c74834b6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neelnanda.io/whirlwind-slid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neelnanda.io/getting-starte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hyperlink" Target="https://distill.pub/2021/multimodal-neurons/" TargetMode="External"/><Relationship Id="rId5" Type="http://schemas.openxmlformats.org/officeDocument/2006/relationships/hyperlink" Target="https://neuroscope.io"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hyperlink" Target="https://transformer-circuits.pub/2022/solu/index.html" TargetMode="External"/><Relationship Id="rId5" Type="http://schemas.openxmlformats.org/officeDocument/2006/relationships/hyperlink" Target="https://neuroscope.io"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neuroscope.io" TargetMode="External"/><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8.png"/><Relationship Id="rId8" Type="http://schemas.openxmlformats.org/officeDocument/2006/relationships/hyperlink" Target="https://www.alignmentforum.org/s/yivyHaCAmMJ3CqSyj/p/Qup9gorqpd9qKAEav"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hyperlink" Target="https://transformer-circuits.pub/2021/framework/index.html" TargetMode="External"/><Relationship Id="rId5" Type="http://schemas.openxmlformats.org/officeDocument/2006/relationships/hyperlink" Target="https://www.alignmentforum.org/s/yivyHaCAmMJ3CqSyj/p/GWCgZrzWCZCuzGkt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hyperlink" Target="https://www.lesswrong.com/posts/TvrfY4c9eaGLeyDkE/induction-heads-illustrat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34.png"/><Relationship Id="rId5" Type="http://schemas.openxmlformats.org/officeDocument/2006/relationships/hyperlink" Target="https://transformer-circuits.pub/2022/in-context-learning-and-induction-heads/index.html" TargetMode="External"/><Relationship Id="rId6" Type="http://schemas.openxmlformats.org/officeDocument/2006/relationships/hyperlink" Target="https://www.alignmentforum.org/s/yivyHaCAmMJ3CqSyj/p/hHaXzJQi6SKkeXzb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hyperlink" Target="https://arxiv.org/abs/2201.02177"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neelnanda.io/grokking" TargetMode="External"/><Relationship Id="rId4" Type="http://schemas.openxmlformats.org/officeDocument/2006/relationships/hyperlink" Target="https://www.alignmentforum.org/s/yivyHaCAmMJ3CqSyj/p/ejtFsvyhRkMofKAFy" TargetMode="External"/><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drive.google.com/file/d/1IHA3EwfAYS1Wt_LiYzReaAT-Tfp5uECy/view" TargetMode="External"/><Relationship Id="rId4" Type="http://schemas.openxmlformats.org/officeDocument/2006/relationships/image" Target="../media/image16.png"/><Relationship Id="rId5" Type="http://schemas.openxmlformats.org/officeDocument/2006/relationships/hyperlink" Target="https://neelnanda.io/grokki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24.png"/><Relationship Id="rId5" Type="http://schemas.openxmlformats.org/officeDocument/2006/relationships/hyperlink" Target="https://distill.pub/2021/multimodal-neurons/" TargetMode="External"/><Relationship Id="rId6" Type="http://schemas.openxmlformats.org/officeDocument/2006/relationships/hyperlink" Target="https://www.alignmentforum.org/s/yivyHaCAmMJ3CqSyj/p/o6ptPu7arZrqRCxyz"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hyperlink" Target="https://transformer-circuits.pub/2022/toy_model/index.html" TargetMode="External"/><Relationship Id="rId5" Type="http://schemas.openxmlformats.org/officeDocument/2006/relationships/hyperlink" Target="https://www.alignmentforum.org/s/yivyHaCAmMJ3CqSyj/p/o6ptPu7arZrqRCxyz" TargetMode="External"/><Relationship Id="rId6" Type="http://schemas.openxmlformats.org/officeDocument/2006/relationships/hyperlink" Target="https://www.alignmentforum.org/posts/GWCgZrzWCZCuzGktv/200-cop-in-mi-the-case-for-analysing-toy-language-model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hyperlink" Target="https://transformer-circuits.pub/2022/toy_model/index.html" TargetMode="External"/><Relationship Id="rId5" Type="http://schemas.openxmlformats.org/officeDocument/2006/relationships/hyperlink" Target="https://www.alignmentforum.org/s/yivyHaCAmMJ3CqSyj/p/o6ptPu7arZrqRCxyz" TargetMode="External"/><Relationship Id="rId6" Type="http://schemas.openxmlformats.org/officeDocument/2006/relationships/hyperlink" Target="https://www.alignmentforum.org/posts/GWCgZrzWCZCuzGktv/200-cop-in-mi-the-case-for-analysing-toy-language-model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hyperlink" Target="https://www.youtube.com/watch?v=gzwj0jWbvbo" TargetMode="External"/><Relationship Id="rId5" Type="http://schemas.openxmlformats.org/officeDocument/2006/relationships/hyperlink" Target="https://www.alignmentforum.org/s/yivyHaCAmMJ3CqSyj/p/XNjRwEX9kxbpzWFW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hyperlink" Target="https://www.alignmentforum.org/s/yivyHaCAmMJ3CqSyj/p/btasQF7wiCYPsr5qw"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rome.baulab.info/" TargetMode="External"/><Relationship Id="rId4" Type="http://schemas.openxmlformats.org/officeDocument/2006/relationships/hyperlink" Target="https://www.alignmentforum.org/s/yivyHaCAmMJ3CqSyj/p/btasQF7wiCYPsr5qw" TargetMode="External"/><Relationship Id="rId5"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neelnanda.io/exploratory-analysis-demo"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arxiv.org/pdf/2210.13382.pdf" TargetMode="External"/><Relationship Id="rId4" Type="http://schemas.openxmlformats.org/officeDocument/2006/relationships/image" Target="../media/image38.pn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 Id="rId4" Type="http://schemas.openxmlformats.org/officeDocument/2006/relationships/hyperlink" Target="https://www.alignmentforum.org/posts/nmxzr2zsjNtjaHh7x/actually-othello-gpt-has-a-linear-emergent-world" TargetMode="External"/><Relationship Id="rId5" Type="http://schemas.openxmlformats.org/officeDocument/2006/relationships/hyperlink" Target="https://www.alignmentforum.org/s/nhGNHyJHbrofpPbRG/p/qgK7smTvJ4DB8rZ6h"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neelnanda.io/concrete-open-problems" TargetMode="External"/><Relationship Id="rId4" Type="http://schemas.openxmlformats.org/officeDocument/2006/relationships/hyperlink" Target="https://neelnanda.io/getting-started" TargetMode="External"/><Relationship Id="rId5" Type="http://schemas.openxmlformats.org/officeDocument/2006/relationships/hyperlink" Target="https://neelnanda.io/glossary" TargetMode="External"/><Relationship Id="rId6" Type="http://schemas.openxmlformats.org/officeDocument/2006/relationships/hyperlink" Target="https://github.com/neelnanda-io/TransformerLen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hyperlink" Target="https://neelnanda.io/transformer-tutorial" TargetMode="External"/><Relationship Id="rId5" Type="http://schemas.openxmlformats.org/officeDocument/2006/relationships/hyperlink" Target="https://neelnanda.io/transformer-tutorial-2"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hyperlink" Target="https://www.lesswrong.com/posts/CzZ6Fch4JSpwCpu6C/interpretability" TargetMode="External"/></Relationships>
</file>

<file path=ppt/slides/_rels/slide8.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proceedings.neurips.cc/paper/2020/file/92650b2e92217715fe312e6fa7b90d82-Paper.pdf" TargetMode="External"/><Relationship Id="rId13" Type="http://schemas.openxmlformats.org/officeDocument/2006/relationships/image" Target="../media/image6.png"/><Relationship Id="rId12" Type="http://schemas.openxmlformats.org/officeDocument/2006/relationships/hyperlink" Target="https://transformer-circuits.pub/2022/toy_model/index.html#motivation" TargetMode="External"/><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hyperlink" Target="https://arxiv.org/pdf/2301.04213.pdf" TargetMode="External"/><Relationship Id="rId9" Type="http://schemas.openxmlformats.org/officeDocument/2006/relationships/image" Target="../media/image7.png"/><Relationship Id="rId14" Type="http://schemas.openxmlformats.org/officeDocument/2006/relationships/hyperlink" Target="https://rome.baulab.info/" TargetMode="External"/><Relationship Id="rId5" Type="http://schemas.openxmlformats.org/officeDocument/2006/relationships/image" Target="../media/image2.png"/><Relationship Id="rId6" Type="http://schemas.openxmlformats.org/officeDocument/2006/relationships/hyperlink" Target="https://transformer-circuits.pub/2021/framework/index.html" TargetMode="External"/><Relationship Id="rId7" Type="http://schemas.openxmlformats.org/officeDocument/2006/relationships/image" Target="../media/image3.png"/><Relationship Id="rId8" Type="http://schemas.openxmlformats.org/officeDocument/2006/relationships/hyperlink" Target="https://aclanthology.org/2021.emnlp-main.446.pdf" TargetMode="External"/></Relationships>
</file>

<file path=ppt/slides/_rels/slide9.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hyperlink" Target="https://arxiv.org/pdf/2207.08799.pdf" TargetMode="External"/><Relationship Id="rId13" Type="http://schemas.openxmlformats.org/officeDocument/2006/relationships/image" Target="../media/image10.png"/><Relationship Id="rId12" Type="http://schemas.openxmlformats.org/officeDocument/2006/relationships/hyperlink" Target="https://distill.pub/2020/circuits/curve-circuits/" TargetMode="External"/><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hyperlink" Target="https://distill.pub/2021/multimodal-neurons/" TargetMode="External"/><Relationship Id="rId9" Type="http://schemas.openxmlformats.org/officeDocument/2006/relationships/image" Target="../media/image8.png"/><Relationship Id="rId14" Type="http://schemas.openxmlformats.org/officeDocument/2006/relationships/hyperlink" Target="https://arxiv.org/pdf/2303.13506.pdf" TargetMode="External"/><Relationship Id="rId5" Type="http://schemas.openxmlformats.org/officeDocument/2006/relationships/image" Target="../media/image17.png"/><Relationship Id="rId6" Type="http://schemas.openxmlformats.org/officeDocument/2006/relationships/hyperlink" Target="https://arxiv.org/pdf/2006.14032.pdf" TargetMode="External"/><Relationship Id="rId7" Type="http://schemas.openxmlformats.org/officeDocument/2006/relationships/image" Target="../media/image5.png"/><Relationship Id="rId8" Type="http://schemas.openxmlformats.org/officeDocument/2006/relationships/hyperlink" Target="https://arxiv.org/pdf/2106.02997.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GB" sz="3880"/>
              <a:t>Open Problems in Mechanistic Interpretability: </a:t>
            </a:r>
            <a:r>
              <a:rPr lang="en-GB" sz="3880"/>
              <a:t>A Whirlwind Tour</a:t>
            </a:r>
            <a:endParaRPr sz="3880"/>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GB"/>
              <a:t>Neel Nanda</a:t>
            </a:r>
            <a:endParaRPr/>
          </a:p>
          <a:p>
            <a:pPr indent="0" lvl="0" marL="0" rtl="0" algn="ctr">
              <a:spcBef>
                <a:spcPts val="0"/>
              </a:spcBef>
              <a:spcAft>
                <a:spcPts val="0"/>
              </a:spcAft>
              <a:buNone/>
            </a:pPr>
            <a:r>
              <a:rPr lang="en-GB" u="sng">
                <a:solidFill>
                  <a:schemeClr val="hlink"/>
                </a:solidFill>
                <a:hlinkClick r:id="rId3"/>
              </a:rPr>
              <a:t>https://neelnanda.io/whirlwind-slides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Personal Motivation</a:t>
            </a:r>
            <a:r>
              <a:rPr lang="en-GB"/>
              <a:t>: </a:t>
            </a:r>
            <a:r>
              <a:rPr lang="en-GB"/>
              <a:t>Why Mechanistic Interpretability?</a:t>
            </a:r>
            <a:endParaRPr/>
          </a:p>
        </p:txBody>
      </p:sp>
      <p:sp>
        <p:nvSpPr>
          <p:cNvPr id="136" name="Google Shape;136;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Easy to get started + get feedback loops</a:t>
            </a:r>
            <a:endParaRPr/>
          </a:p>
          <a:p>
            <a:pPr indent="-342900" lvl="0" marL="457200" rtl="0" algn="l">
              <a:spcBef>
                <a:spcPts val="0"/>
              </a:spcBef>
              <a:spcAft>
                <a:spcPts val="0"/>
              </a:spcAft>
              <a:buSzPts val="1800"/>
              <a:buChar char="●"/>
            </a:pPr>
            <a:r>
              <a:rPr lang="en-GB"/>
              <a:t>Very fun!</a:t>
            </a:r>
            <a:endParaRPr/>
          </a:p>
          <a:p>
            <a:pPr indent="-317500" lvl="1" marL="914400" rtl="0" algn="l">
              <a:spcBef>
                <a:spcPts val="0"/>
              </a:spcBef>
              <a:spcAft>
                <a:spcPts val="0"/>
              </a:spcAft>
              <a:buSzPts val="1400"/>
              <a:buChar char="○"/>
            </a:pPr>
            <a:r>
              <a:rPr lang="en-GB"/>
              <a:t>Vibe is a cross between maths, computer science, natural sciences and truth-seeking</a:t>
            </a:r>
            <a:endParaRPr/>
          </a:p>
          <a:p>
            <a:pPr indent="-342900" lvl="0" marL="457200" rtl="0" algn="l">
              <a:spcBef>
                <a:spcPts val="0"/>
              </a:spcBef>
              <a:spcAft>
                <a:spcPts val="0"/>
              </a:spcAft>
              <a:buSzPts val="1800"/>
              <a:buChar char="●"/>
            </a:pPr>
            <a:r>
              <a:rPr lang="en-GB"/>
              <a:t>Code early, and code a lot - get contact with reality</a:t>
            </a:r>
            <a:endParaRPr/>
          </a:p>
          <a:p>
            <a:pPr indent="0" lvl="0" marL="0" rtl="0" algn="l">
              <a:spcBef>
                <a:spcPts val="1200"/>
              </a:spcBef>
              <a:spcAft>
                <a:spcPts val="1200"/>
              </a:spcAft>
              <a:buNone/>
            </a:pPr>
            <a:r>
              <a:rPr lang="en-GB" u="sng">
                <a:solidFill>
                  <a:schemeClr val="hlink"/>
                </a:solidFill>
                <a:hlinkClick r:id="rId3"/>
              </a:rPr>
              <a:t>https://neelnanda.io/getting-started</a:t>
            </a:r>
            <a:r>
              <a:rPr lang="en-GB"/>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GB"/>
              <a:t>Features = Variables</a:t>
            </a:r>
            <a:r>
              <a:rPr lang="en-GB"/>
              <a:t>: What does the model know?</a:t>
            </a:r>
            <a:endParaRPr/>
          </a:p>
          <a:p>
            <a:pPr indent="0" lvl="0" marL="0" rtl="0" algn="l">
              <a:spcBef>
                <a:spcPts val="0"/>
              </a:spcBef>
              <a:spcAft>
                <a:spcPts val="0"/>
              </a:spcAft>
              <a:buNone/>
            </a:pPr>
            <a:r>
              <a:t/>
            </a:r>
            <a:endParaRPr/>
          </a:p>
        </p:txBody>
      </p:sp>
      <p:pic>
        <p:nvPicPr>
          <p:cNvPr id="142" name="Google Shape;142;p23"/>
          <p:cNvPicPr preferRelativeResize="0"/>
          <p:nvPr/>
        </p:nvPicPr>
        <p:blipFill>
          <a:blip r:embed="rId3">
            <a:alphaModFix/>
          </a:blip>
          <a:stretch>
            <a:fillRect/>
          </a:stretch>
        </p:blipFill>
        <p:spPr>
          <a:xfrm>
            <a:off x="2421363" y="941525"/>
            <a:ext cx="4301275" cy="3751100"/>
          </a:xfrm>
          <a:prstGeom prst="rect">
            <a:avLst/>
          </a:prstGeom>
          <a:noFill/>
          <a:ln>
            <a:noFill/>
          </a:ln>
        </p:spPr>
      </p:pic>
      <p:sp>
        <p:nvSpPr>
          <p:cNvPr id="143" name="Google Shape;143;p23"/>
          <p:cNvSpPr txBox="1"/>
          <p:nvPr/>
        </p:nvSpPr>
        <p:spPr>
          <a:xfrm>
            <a:off x="311700" y="4590900"/>
            <a:ext cx="4743000" cy="61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4"/>
              </a:rPr>
              <a:t>Multimodal Neurons (Goh et al)</a:t>
            </a:r>
            <a:endParaRPr/>
          </a:p>
          <a:p>
            <a:pPr indent="0" lvl="0" marL="0" rtl="0" algn="l">
              <a:lnSpc>
                <a:spcPct val="115000"/>
              </a:lnSpc>
              <a:spcBef>
                <a:spcPts val="0"/>
              </a:spcBef>
              <a:spcAft>
                <a:spcPts val="1200"/>
              </a:spcAft>
              <a:buNone/>
            </a:pPr>
            <a:r>
              <a:rPr lang="en-GB" sz="1380" u="sng">
                <a:solidFill>
                  <a:schemeClr val="accent5"/>
                </a:solidFill>
                <a:hlinkClick r:id="rId5">
                  <a:extLst>
                    <a:ext uri="{A12FA001-AC4F-418D-AE19-62706E023703}">
                      <ahyp:hlinkClr val="tx"/>
                    </a:ext>
                  </a:extLst>
                </a:hlinkClick>
              </a:rPr>
              <a:t>neuroscope.io</a:t>
            </a:r>
            <a:r>
              <a:rPr lang="en-GB" sz="1380">
                <a:solidFill>
                  <a:schemeClr val="dk2"/>
                </a:solidFill>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COP: Studying Neurons</a:t>
            </a:r>
            <a:endParaRPr/>
          </a:p>
        </p:txBody>
      </p:sp>
      <p:sp>
        <p:nvSpPr>
          <p:cNvPr id="149" name="Google Shape;149;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0" name="Google Shape;150;p24"/>
          <p:cNvPicPr preferRelativeResize="0"/>
          <p:nvPr/>
        </p:nvPicPr>
        <p:blipFill>
          <a:blip r:embed="rId3">
            <a:alphaModFix/>
          </a:blip>
          <a:stretch>
            <a:fillRect/>
          </a:stretch>
        </p:blipFill>
        <p:spPr>
          <a:xfrm>
            <a:off x="298450" y="172500"/>
            <a:ext cx="8092132" cy="4396375"/>
          </a:xfrm>
          <a:prstGeom prst="rect">
            <a:avLst/>
          </a:prstGeom>
          <a:noFill/>
          <a:ln>
            <a:noFill/>
          </a:ln>
        </p:spPr>
      </p:pic>
      <p:sp>
        <p:nvSpPr>
          <p:cNvPr id="151" name="Google Shape;151;p24"/>
          <p:cNvSpPr txBox="1"/>
          <p:nvPr/>
        </p:nvSpPr>
        <p:spPr>
          <a:xfrm>
            <a:off x="298450" y="4568875"/>
            <a:ext cx="4743000" cy="61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4"/>
              </a:rPr>
              <a:t>Softmax Linear Units (Elhage et al)</a:t>
            </a:r>
            <a:endParaRPr/>
          </a:p>
          <a:p>
            <a:pPr indent="0" lvl="0" marL="0" rtl="0" algn="l">
              <a:lnSpc>
                <a:spcPct val="115000"/>
              </a:lnSpc>
              <a:spcBef>
                <a:spcPts val="0"/>
              </a:spcBef>
              <a:spcAft>
                <a:spcPts val="1200"/>
              </a:spcAft>
              <a:buNone/>
            </a:pPr>
            <a:r>
              <a:rPr lang="en-GB" sz="1380" u="sng">
                <a:solidFill>
                  <a:schemeClr val="accent5"/>
                </a:solidFill>
                <a:hlinkClick r:id="rId5">
                  <a:extLst>
                    <a:ext uri="{A12FA001-AC4F-418D-AE19-62706E023703}">
                      <ahyp:hlinkClr val="tx"/>
                    </a:ext>
                  </a:extLst>
                </a:hlinkClick>
              </a:rPr>
              <a:t>neuroscope.io</a:t>
            </a:r>
            <a:r>
              <a:rPr lang="en-GB" sz="1380">
                <a:solidFill>
                  <a:schemeClr val="dk2"/>
                </a:solidFill>
              </a:rP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5"/>
          <p:cNvSpPr txBox="1"/>
          <p:nvPr>
            <p:ph type="title"/>
          </p:nvPr>
        </p:nvSpPr>
        <p:spPr>
          <a:xfrm>
            <a:off x="311700" y="923975"/>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GB"/>
              <a:t>Tool</a:t>
            </a:r>
            <a:r>
              <a:rPr lang="en-GB"/>
              <a:t>: Neuroscope</a:t>
            </a:r>
            <a:endParaRPr/>
          </a:p>
        </p:txBody>
      </p:sp>
      <p:sp>
        <p:nvSpPr>
          <p:cNvPr id="157" name="Google Shape;157;p25"/>
          <p:cNvSpPr txBox="1"/>
          <p:nvPr/>
        </p:nvSpPr>
        <p:spPr>
          <a:xfrm>
            <a:off x="1973250" y="1765775"/>
            <a:ext cx="5197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u="sng">
                <a:solidFill>
                  <a:schemeClr val="hlink"/>
                </a:solidFill>
                <a:hlinkClick r:id="rId3"/>
              </a:rPr>
              <a:t>https://neuroscope.io</a:t>
            </a:r>
            <a:r>
              <a:rPr lang="en-GB"/>
              <a:t> </a:t>
            </a:r>
            <a:endParaRPr/>
          </a:p>
        </p:txBody>
      </p:sp>
      <p:pic>
        <p:nvPicPr>
          <p:cNvPr id="158" name="Google Shape;158;p25"/>
          <p:cNvPicPr preferRelativeResize="0"/>
          <p:nvPr/>
        </p:nvPicPr>
        <p:blipFill>
          <a:blip r:embed="rId4">
            <a:alphaModFix/>
          </a:blip>
          <a:stretch>
            <a:fillRect/>
          </a:stretch>
        </p:blipFill>
        <p:spPr>
          <a:xfrm>
            <a:off x="622050" y="2633408"/>
            <a:ext cx="3116050" cy="777375"/>
          </a:xfrm>
          <a:prstGeom prst="rect">
            <a:avLst/>
          </a:prstGeom>
          <a:noFill/>
          <a:ln>
            <a:noFill/>
          </a:ln>
        </p:spPr>
      </p:pic>
      <p:pic>
        <p:nvPicPr>
          <p:cNvPr id="159" name="Google Shape;159;p25"/>
          <p:cNvPicPr preferRelativeResize="0"/>
          <p:nvPr/>
        </p:nvPicPr>
        <p:blipFill>
          <a:blip r:embed="rId5">
            <a:alphaModFix/>
          </a:blip>
          <a:stretch>
            <a:fillRect/>
          </a:stretch>
        </p:blipFill>
        <p:spPr>
          <a:xfrm>
            <a:off x="770625" y="3878225"/>
            <a:ext cx="3135650" cy="777375"/>
          </a:xfrm>
          <a:prstGeom prst="rect">
            <a:avLst/>
          </a:prstGeom>
          <a:noFill/>
          <a:ln>
            <a:noFill/>
          </a:ln>
        </p:spPr>
      </p:pic>
      <p:pic>
        <p:nvPicPr>
          <p:cNvPr id="160" name="Google Shape;160;p25"/>
          <p:cNvPicPr preferRelativeResize="0"/>
          <p:nvPr/>
        </p:nvPicPr>
        <p:blipFill>
          <a:blip r:embed="rId6">
            <a:alphaModFix/>
          </a:blip>
          <a:stretch>
            <a:fillRect/>
          </a:stretch>
        </p:blipFill>
        <p:spPr>
          <a:xfrm>
            <a:off x="4090115" y="2395350"/>
            <a:ext cx="3979759" cy="929775"/>
          </a:xfrm>
          <a:prstGeom prst="rect">
            <a:avLst/>
          </a:prstGeom>
          <a:noFill/>
          <a:ln>
            <a:noFill/>
          </a:ln>
        </p:spPr>
      </p:pic>
      <p:pic>
        <p:nvPicPr>
          <p:cNvPr id="161" name="Google Shape;161;p25"/>
          <p:cNvPicPr preferRelativeResize="0"/>
          <p:nvPr/>
        </p:nvPicPr>
        <p:blipFill>
          <a:blip r:embed="rId7">
            <a:alphaModFix/>
          </a:blip>
          <a:stretch>
            <a:fillRect/>
          </a:stretch>
        </p:blipFill>
        <p:spPr>
          <a:xfrm>
            <a:off x="5063835" y="3554500"/>
            <a:ext cx="3533214" cy="1219800"/>
          </a:xfrm>
          <a:prstGeom prst="rect">
            <a:avLst/>
          </a:prstGeom>
          <a:noFill/>
          <a:ln>
            <a:noFill/>
          </a:ln>
        </p:spPr>
      </p:pic>
      <p:sp>
        <p:nvSpPr>
          <p:cNvPr id="162" name="Google Shape;162;p25"/>
          <p:cNvSpPr txBox="1"/>
          <p:nvPr/>
        </p:nvSpPr>
        <p:spPr>
          <a:xfrm>
            <a:off x="311700" y="4743300"/>
            <a:ext cx="669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Open Problems</a:t>
            </a:r>
            <a:r>
              <a:rPr lang="en-GB"/>
              <a:t>: </a:t>
            </a:r>
            <a:r>
              <a:rPr lang="en-GB" u="sng">
                <a:solidFill>
                  <a:schemeClr val="hlink"/>
                </a:solidFill>
                <a:hlinkClick r:id="rId8"/>
              </a:rPr>
              <a:t>Studying Learned Features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8" name="Google Shape;168;p26"/>
          <p:cNvPicPr preferRelativeResize="0"/>
          <p:nvPr/>
        </p:nvPicPr>
        <p:blipFill>
          <a:blip r:embed="rId3">
            <a:alphaModFix/>
          </a:blip>
          <a:stretch>
            <a:fillRect/>
          </a:stretch>
        </p:blipFill>
        <p:spPr>
          <a:xfrm>
            <a:off x="667425" y="2016662"/>
            <a:ext cx="8476576" cy="1960775"/>
          </a:xfrm>
          <a:prstGeom prst="rect">
            <a:avLst/>
          </a:prstGeom>
          <a:noFill/>
          <a:ln>
            <a:noFill/>
          </a:ln>
        </p:spPr>
      </p:pic>
      <p:sp>
        <p:nvSpPr>
          <p:cNvPr id="169" name="Google Shape;169;p26"/>
          <p:cNvSpPr txBox="1"/>
          <p:nvPr/>
        </p:nvSpPr>
        <p:spPr>
          <a:xfrm>
            <a:off x="1620450" y="789125"/>
            <a:ext cx="5903100" cy="56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2466">
                <a:solidFill>
                  <a:schemeClr val="dk1"/>
                </a:solidFill>
              </a:rPr>
              <a:t>Induction Heads</a:t>
            </a:r>
            <a:r>
              <a:rPr lang="en-GB" sz="2466">
                <a:solidFill>
                  <a:schemeClr val="dk1"/>
                </a:solidFill>
              </a:rPr>
              <a:t> (2L Attn-Only Models)</a:t>
            </a:r>
            <a:endParaRPr/>
          </a:p>
        </p:txBody>
      </p:sp>
      <p:sp>
        <p:nvSpPr>
          <p:cNvPr id="170" name="Google Shape;170;p2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GB"/>
              <a:t>Circuits = Functions</a:t>
            </a:r>
            <a:r>
              <a:rPr lang="en-GB"/>
              <a:t>: How does the model think?</a:t>
            </a:r>
            <a:endParaRPr/>
          </a:p>
          <a:p>
            <a:pPr indent="0" lvl="0" marL="0" rtl="0" algn="l">
              <a:spcBef>
                <a:spcPts val="0"/>
              </a:spcBef>
              <a:spcAft>
                <a:spcPts val="0"/>
              </a:spcAft>
              <a:buNone/>
            </a:pPr>
            <a:r>
              <a:t/>
            </a:r>
            <a:endParaRPr/>
          </a:p>
        </p:txBody>
      </p:sp>
      <p:sp>
        <p:nvSpPr>
          <p:cNvPr id="171" name="Google Shape;171;p26"/>
          <p:cNvSpPr txBox="1"/>
          <p:nvPr/>
        </p:nvSpPr>
        <p:spPr>
          <a:xfrm>
            <a:off x="1724775" y="4897100"/>
            <a:ext cx="570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2" name="Google Shape;172;p26"/>
          <p:cNvSpPr txBox="1"/>
          <p:nvPr/>
        </p:nvSpPr>
        <p:spPr>
          <a:xfrm>
            <a:off x="311700" y="4514700"/>
            <a:ext cx="474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4"/>
              </a:rPr>
              <a:t>A Mathematical Framework (Elhage et al)</a:t>
            </a:r>
            <a:endParaRPr/>
          </a:p>
          <a:p>
            <a:pPr indent="0" lvl="0" marL="0" rtl="0" algn="l">
              <a:spcBef>
                <a:spcPts val="0"/>
              </a:spcBef>
              <a:spcAft>
                <a:spcPts val="0"/>
              </a:spcAft>
              <a:buNone/>
            </a:pPr>
            <a:r>
              <a:rPr b="1" lang="en-GB"/>
              <a:t>Open Problems</a:t>
            </a:r>
            <a:r>
              <a:rPr lang="en-GB"/>
              <a:t>: </a:t>
            </a:r>
            <a:r>
              <a:rPr lang="en-GB" u="sng">
                <a:solidFill>
                  <a:schemeClr val="hlink"/>
                </a:solidFill>
                <a:hlinkClick r:id="rId5"/>
              </a:rPr>
              <a:t>Analysing Toy Language Models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8" name="Google Shape;178;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9" name="Google Shape;179;p27"/>
          <p:cNvPicPr preferRelativeResize="0"/>
          <p:nvPr/>
        </p:nvPicPr>
        <p:blipFill rotWithShape="1">
          <a:blip r:embed="rId3">
            <a:alphaModFix/>
          </a:blip>
          <a:srcRect b="0" l="0" r="0" t="11738"/>
          <a:stretch/>
        </p:blipFill>
        <p:spPr>
          <a:xfrm>
            <a:off x="1503825" y="603850"/>
            <a:ext cx="6136350" cy="4539649"/>
          </a:xfrm>
          <a:prstGeom prst="rect">
            <a:avLst/>
          </a:prstGeom>
          <a:noFill/>
          <a:ln>
            <a:noFill/>
          </a:ln>
        </p:spPr>
      </p:pic>
      <p:sp>
        <p:nvSpPr>
          <p:cNvPr id="180" name="Google Shape;180;p27"/>
          <p:cNvSpPr txBox="1"/>
          <p:nvPr/>
        </p:nvSpPr>
        <p:spPr>
          <a:xfrm>
            <a:off x="311700" y="4743300"/>
            <a:ext cx="474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4"/>
              </a:rPr>
              <a:t>Induction Heads Illustrated (Callum McDougall)</a:t>
            </a:r>
            <a:endParaRPr/>
          </a:p>
        </p:txBody>
      </p:sp>
      <p:sp>
        <p:nvSpPr>
          <p:cNvPr id="181" name="Google Shape;181;p27"/>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Mechanistic Understanding</a:t>
            </a:r>
            <a:endParaRPr/>
          </a:p>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2320"/>
              <a:t>Case Study</a:t>
            </a:r>
            <a:r>
              <a:rPr lang="en-GB" sz="2320"/>
              <a:t>: </a:t>
            </a:r>
            <a:r>
              <a:rPr lang="en-GB" sz="2320"/>
              <a:t>Understanding</a:t>
            </a:r>
            <a:r>
              <a:rPr lang="en-GB" sz="2320"/>
              <a:t> Emergence of In-Context Learning</a:t>
            </a:r>
            <a:endParaRPr sz="2320"/>
          </a:p>
        </p:txBody>
      </p:sp>
      <p:sp>
        <p:nvSpPr>
          <p:cNvPr id="187" name="Google Shape;187;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8" name="Google Shape;188;p28"/>
          <p:cNvPicPr preferRelativeResize="0"/>
          <p:nvPr/>
        </p:nvPicPr>
        <p:blipFill rotWithShape="1">
          <a:blip r:embed="rId3">
            <a:alphaModFix/>
          </a:blip>
          <a:srcRect b="0" l="8243" r="17621" t="0"/>
          <a:stretch/>
        </p:blipFill>
        <p:spPr>
          <a:xfrm>
            <a:off x="311700" y="1786352"/>
            <a:ext cx="4274876" cy="2614975"/>
          </a:xfrm>
          <a:prstGeom prst="rect">
            <a:avLst/>
          </a:prstGeom>
          <a:noFill/>
          <a:ln>
            <a:noFill/>
          </a:ln>
        </p:spPr>
      </p:pic>
      <p:pic>
        <p:nvPicPr>
          <p:cNvPr id="189" name="Google Shape;189;p28"/>
          <p:cNvPicPr preferRelativeResize="0"/>
          <p:nvPr/>
        </p:nvPicPr>
        <p:blipFill>
          <a:blip r:embed="rId4">
            <a:alphaModFix/>
          </a:blip>
          <a:stretch>
            <a:fillRect/>
          </a:stretch>
        </p:blipFill>
        <p:spPr>
          <a:xfrm>
            <a:off x="4629500" y="1844500"/>
            <a:ext cx="4274874" cy="2696539"/>
          </a:xfrm>
          <a:prstGeom prst="rect">
            <a:avLst/>
          </a:prstGeom>
          <a:noFill/>
          <a:ln>
            <a:noFill/>
          </a:ln>
        </p:spPr>
      </p:pic>
      <p:sp>
        <p:nvSpPr>
          <p:cNvPr id="190" name="Google Shape;190;p28"/>
          <p:cNvSpPr txBox="1"/>
          <p:nvPr/>
        </p:nvSpPr>
        <p:spPr>
          <a:xfrm>
            <a:off x="311700" y="4514700"/>
            <a:ext cx="474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5"/>
              </a:rPr>
              <a:t>Induction Heads and In-Context Learning (Olsson et al)</a:t>
            </a:r>
            <a:endParaRPr/>
          </a:p>
          <a:p>
            <a:pPr indent="0" lvl="0" marL="0" rtl="0" algn="l">
              <a:spcBef>
                <a:spcPts val="0"/>
              </a:spcBef>
              <a:spcAft>
                <a:spcPts val="0"/>
              </a:spcAft>
              <a:buNone/>
            </a:pPr>
            <a:r>
              <a:rPr b="1" lang="en-GB"/>
              <a:t>Open Problems</a:t>
            </a:r>
            <a:r>
              <a:rPr lang="en-GB"/>
              <a:t>: </a:t>
            </a:r>
            <a:r>
              <a:rPr lang="en-GB" u="sng">
                <a:solidFill>
                  <a:schemeClr val="hlink"/>
                </a:solidFill>
                <a:hlinkClick r:id="rId6"/>
              </a:rPr>
              <a:t>Analysing Training Dynamics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 Mindset of Mechanistic Interpretability</a:t>
            </a:r>
            <a:endParaRPr/>
          </a:p>
        </p:txBody>
      </p:sp>
      <p:sp>
        <p:nvSpPr>
          <p:cNvPr id="196" name="Google Shape;196;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b="1" lang="en-GB"/>
              <a:t>Alien neuroscience</a:t>
            </a:r>
            <a:r>
              <a:rPr lang="en-GB"/>
              <a:t>: Models </a:t>
            </a:r>
            <a:r>
              <a:rPr i="1" lang="en-GB"/>
              <a:t>are </a:t>
            </a:r>
            <a:r>
              <a:rPr lang="en-GB"/>
              <a:t>interpretable, but not in our language</a:t>
            </a:r>
            <a:endParaRPr/>
          </a:p>
          <a:p>
            <a:pPr indent="-317500" lvl="1" marL="914400" rtl="0" algn="l">
              <a:spcBef>
                <a:spcPts val="0"/>
              </a:spcBef>
              <a:spcAft>
                <a:spcPts val="0"/>
              </a:spcAft>
              <a:buSzPts val="1400"/>
              <a:buChar char="○"/>
            </a:pPr>
            <a:r>
              <a:rPr lang="en-GB"/>
              <a:t>If we learn to think like them, mysteries dissolve</a:t>
            </a:r>
            <a:endParaRPr/>
          </a:p>
          <a:p>
            <a:pPr indent="-342900" lvl="0" marL="457200" rtl="0" algn="l">
              <a:spcBef>
                <a:spcPts val="0"/>
              </a:spcBef>
              <a:spcAft>
                <a:spcPts val="0"/>
              </a:spcAft>
              <a:buSzPts val="1800"/>
              <a:buChar char="●"/>
            </a:pPr>
            <a:r>
              <a:rPr b="1" lang="en-GB"/>
              <a:t>Skepticism</a:t>
            </a:r>
            <a:r>
              <a:rPr lang="en-GB"/>
              <a:t>: </a:t>
            </a:r>
            <a:r>
              <a:rPr lang="en-GB"/>
              <a:t>It’s extremely easy to trick yourself in interpretability</a:t>
            </a:r>
            <a:endParaRPr/>
          </a:p>
          <a:p>
            <a:pPr indent="-317500" lvl="1" marL="914400" rtl="0" algn="l">
              <a:spcBef>
                <a:spcPts val="0"/>
              </a:spcBef>
              <a:spcAft>
                <a:spcPts val="0"/>
              </a:spcAft>
              <a:buSzPts val="1400"/>
              <a:buChar char="○"/>
            </a:pPr>
            <a:r>
              <a:rPr b="1" lang="en-GB"/>
              <a:t>Zoom In</a:t>
            </a:r>
            <a:r>
              <a:rPr lang="en-GB"/>
              <a:t>: </a:t>
            </a:r>
            <a:r>
              <a:rPr lang="en-GB"/>
              <a:t>Rigour and depth over breadth and scalability</a:t>
            </a:r>
            <a:endParaRPr/>
          </a:p>
          <a:p>
            <a:pPr indent="-342900" lvl="0" marL="457200" rtl="0" algn="l">
              <a:spcBef>
                <a:spcPts val="0"/>
              </a:spcBef>
              <a:spcAft>
                <a:spcPts val="0"/>
              </a:spcAft>
              <a:buSzPts val="1800"/>
              <a:buChar char="●"/>
            </a:pPr>
            <a:r>
              <a:rPr b="1" lang="en-GB"/>
              <a:t>Ambition</a:t>
            </a:r>
            <a:r>
              <a:rPr lang="en-GB"/>
              <a:t>: It </a:t>
            </a:r>
            <a:r>
              <a:rPr i="1" lang="en-GB"/>
              <a:t>is </a:t>
            </a:r>
            <a:r>
              <a:rPr lang="en-GB"/>
              <a:t>possible to achieve deep and rigorous understanding</a:t>
            </a:r>
            <a:endParaRPr/>
          </a:p>
          <a:p>
            <a:pPr indent="-342900" lvl="0" marL="457200" rtl="0" algn="l">
              <a:spcBef>
                <a:spcPts val="0"/>
              </a:spcBef>
              <a:spcAft>
                <a:spcPts val="0"/>
              </a:spcAft>
              <a:buSzPts val="1800"/>
              <a:buChar char="●"/>
            </a:pPr>
            <a:r>
              <a:rPr lang="en-GB"/>
              <a:t>A bet that models have underlying principles and structures that generalise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Case Study</a:t>
            </a:r>
            <a:r>
              <a:rPr lang="en-GB"/>
              <a:t>: Grokking</a:t>
            </a:r>
            <a:endParaRPr/>
          </a:p>
          <a:p>
            <a:pPr indent="0" lvl="0" marL="0" rtl="0" algn="l">
              <a:spcBef>
                <a:spcPts val="0"/>
              </a:spcBef>
              <a:spcAft>
                <a:spcPts val="0"/>
              </a:spcAft>
              <a:buNone/>
            </a:pPr>
            <a:r>
              <a:rPr i="1" lang="en-GB" sz="2244"/>
              <a:t>Mechanistic Understanding can dissolve mysteries in deep learning</a:t>
            </a:r>
            <a:endParaRPr i="1" sz="2244"/>
          </a:p>
        </p:txBody>
      </p:sp>
      <p:pic>
        <p:nvPicPr>
          <p:cNvPr id="202" name="Google Shape;202;p30"/>
          <p:cNvPicPr preferRelativeResize="0"/>
          <p:nvPr/>
        </p:nvPicPr>
        <p:blipFill>
          <a:blip r:embed="rId3">
            <a:alphaModFix/>
          </a:blip>
          <a:stretch>
            <a:fillRect/>
          </a:stretch>
        </p:blipFill>
        <p:spPr>
          <a:xfrm>
            <a:off x="2678925" y="1369825"/>
            <a:ext cx="3786150" cy="2899375"/>
          </a:xfrm>
          <a:prstGeom prst="rect">
            <a:avLst/>
          </a:prstGeom>
          <a:noFill/>
          <a:ln>
            <a:noFill/>
          </a:ln>
        </p:spPr>
      </p:pic>
      <p:sp>
        <p:nvSpPr>
          <p:cNvPr id="203" name="Google Shape;203;p30"/>
          <p:cNvSpPr txBox="1"/>
          <p:nvPr/>
        </p:nvSpPr>
        <p:spPr>
          <a:xfrm>
            <a:off x="311700" y="4743300"/>
            <a:ext cx="556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4"/>
              </a:rPr>
              <a:t>Grokking: Generalization Beyond Overfitting (Power et al)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txBox="1"/>
          <p:nvPr/>
        </p:nvSpPr>
        <p:spPr>
          <a:xfrm>
            <a:off x="311700" y="4514700"/>
            <a:ext cx="669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3"/>
              </a:rPr>
              <a:t>Progress Measures for Grokking via Mechanistic Interpretability (Nanda et al)</a:t>
            </a:r>
            <a:endParaRPr/>
          </a:p>
          <a:p>
            <a:pPr indent="0" lvl="0" marL="0" rtl="0" algn="l">
              <a:spcBef>
                <a:spcPts val="0"/>
              </a:spcBef>
              <a:spcAft>
                <a:spcPts val="0"/>
              </a:spcAft>
              <a:buNone/>
            </a:pPr>
            <a:r>
              <a:rPr b="1" lang="en-GB"/>
              <a:t>Open Problems</a:t>
            </a:r>
            <a:r>
              <a:rPr lang="en-GB"/>
              <a:t>: </a:t>
            </a:r>
            <a:r>
              <a:rPr lang="en-GB" u="sng">
                <a:solidFill>
                  <a:schemeClr val="hlink"/>
                </a:solidFill>
                <a:hlinkClick r:id="rId4"/>
              </a:rPr>
              <a:t>Interpreting Algorithmic Models</a:t>
            </a:r>
            <a:endParaRPr/>
          </a:p>
        </p:txBody>
      </p:sp>
      <p:sp>
        <p:nvSpPr>
          <p:cNvPr id="209" name="Google Shape;209;p31"/>
          <p:cNvSpPr txBox="1"/>
          <p:nvPr/>
        </p:nvSpPr>
        <p:spPr>
          <a:xfrm>
            <a:off x="4969475" y="2394750"/>
            <a:ext cx="92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p>
        </p:txBody>
      </p:sp>
      <p:pic>
        <p:nvPicPr>
          <p:cNvPr id="210" name="Google Shape;210;p31"/>
          <p:cNvPicPr preferRelativeResize="0"/>
          <p:nvPr/>
        </p:nvPicPr>
        <p:blipFill>
          <a:blip r:embed="rId5">
            <a:alphaModFix/>
          </a:blip>
          <a:stretch>
            <a:fillRect/>
          </a:stretch>
        </p:blipFill>
        <p:spPr>
          <a:xfrm>
            <a:off x="220000" y="835625"/>
            <a:ext cx="8704000" cy="3472250"/>
          </a:xfrm>
          <a:prstGeom prst="rect">
            <a:avLst/>
          </a:prstGeom>
          <a:noFill/>
          <a:ln>
            <a:noFill/>
          </a:ln>
        </p:spPr>
      </p:pic>
      <p:sp>
        <p:nvSpPr>
          <p:cNvPr id="211" name="Google Shape;211;p31"/>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 Modular Addition Circuit</a:t>
            </a:r>
            <a:endParaRPr i="1" sz="2244"/>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Motivation</a:t>
            </a:r>
            <a:endParaRPr/>
          </a:p>
        </p:txBody>
      </p:sp>
      <p:sp>
        <p:nvSpPr>
          <p:cNvPr id="61" name="Google Shape;61;p14"/>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b="1" lang="en-GB"/>
              <a:t>Key Q: </a:t>
            </a:r>
            <a:r>
              <a:rPr lang="en-GB"/>
              <a:t>What should interpretability look like in a post GPT-4 world?</a:t>
            </a:r>
            <a:endParaRPr/>
          </a:p>
          <a:p>
            <a:pPr indent="-342900" lvl="0" marL="457200" rtl="0" algn="l">
              <a:spcBef>
                <a:spcPts val="0"/>
              </a:spcBef>
              <a:spcAft>
                <a:spcPts val="0"/>
              </a:spcAft>
              <a:buSzPts val="1800"/>
              <a:buChar char="●"/>
            </a:pPr>
            <a:r>
              <a:rPr lang="en-GB"/>
              <a:t>Large, generative language models are a big deal</a:t>
            </a:r>
            <a:endParaRPr/>
          </a:p>
          <a:p>
            <a:pPr indent="-342900" lvl="0" marL="457200" rtl="0" algn="l">
              <a:spcBef>
                <a:spcPts val="0"/>
              </a:spcBef>
              <a:spcAft>
                <a:spcPts val="0"/>
              </a:spcAft>
              <a:buSzPts val="1800"/>
              <a:buChar char="●"/>
            </a:pPr>
            <a:r>
              <a:rPr lang="en-GB"/>
              <a:t>Models will keep scaling. What work done now will matter in the future?</a:t>
            </a:r>
            <a:endParaRPr/>
          </a:p>
          <a:p>
            <a:pPr indent="-317500" lvl="1" marL="914400" rtl="0" algn="l">
              <a:spcBef>
                <a:spcPts val="0"/>
              </a:spcBef>
              <a:spcAft>
                <a:spcPts val="0"/>
              </a:spcAft>
              <a:buSzPts val="1400"/>
              <a:buChar char="○"/>
            </a:pPr>
            <a:r>
              <a:rPr lang="en-GB"/>
              <a:t>Emergent capabilities keep arising</a:t>
            </a:r>
            <a:endParaRPr/>
          </a:p>
          <a:p>
            <a:pPr indent="-317500" lvl="1" marL="914400" rtl="0" algn="l">
              <a:spcBef>
                <a:spcPts val="0"/>
              </a:spcBef>
              <a:spcAft>
                <a:spcPts val="0"/>
              </a:spcAft>
              <a:buSzPts val="1400"/>
              <a:buChar char="○"/>
            </a:pPr>
            <a:r>
              <a:rPr lang="en-GB"/>
              <a:t>Many mundane problems go away</a:t>
            </a:r>
            <a:endParaRPr/>
          </a:p>
          <a:p>
            <a:pPr indent="-317500" lvl="1" marL="914400" rtl="0" algn="l">
              <a:spcBef>
                <a:spcPts val="0"/>
              </a:spcBef>
              <a:spcAft>
                <a:spcPts val="0"/>
              </a:spcAft>
              <a:buSzPts val="1400"/>
              <a:buChar char="○"/>
            </a:pPr>
            <a:r>
              <a:rPr lang="en-GB"/>
              <a:t>A single massive foundation model</a:t>
            </a:r>
            <a:endParaRPr/>
          </a:p>
        </p:txBody>
      </p:sp>
      <p:pic>
        <p:nvPicPr>
          <p:cNvPr id="62" name="Google Shape;62;p14"/>
          <p:cNvPicPr preferRelativeResize="0"/>
          <p:nvPr/>
        </p:nvPicPr>
        <p:blipFill>
          <a:blip r:embed="rId3">
            <a:alphaModFix/>
          </a:blip>
          <a:stretch>
            <a:fillRect/>
          </a:stretch>
        </p:blipFill>
        <p:spPr>
          <a:xfrm>
            <a:off x="4859550" y="385775"/>
            <a:ext cx="3972749" cy="43719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nvSpPr>
        <p:spPr>
          <a:xfrm>
            <a:off x="4969475" y="2394750"/>
            <a:ext cx="92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p>
        </p:txBody>
      </p:sp>
      <p:pic>
        <p:nvPicPr>
          <p:cNvPr id="217" name="Google Shape;217;p32" title="Grokking Histogram Video.mov">
            <a:hlinkClick r:id="rId3"/>
          </p:cNvPr>
          <p:cNvPicPr preferRelativeResize="0"/>
          <p:nvPr/>
        </p:nvPicPr>
        <p:blipFill>
          <a:blip r:embed="rId4">
            <a:alphaModFix/>
          </a:blip>
          <a:stretch>
            <a:fillRect/>
          </a:stretch>
        </p:blipFill>
        <p:spPr>
          <a:xfrm>
            <a:off x="1543563" y="224225"/>
            <a:ext cx="6056875" cy="4542650"/>
          </a:xfrm>
          <a:prstGeom prst="rect">
            <a:avLst/>
          </a:prstGeom>
          <a:noFill/>
          <a:ln>
            <a:noFill/>
          </a:ln>
        </p:spPr>
      </p:pic>
      <p:sp>
        <p:nvSpPr>
          <p:cNvPr id="218" name="Google Shape;218;p32"/>
          <p:cNvSpPr txBox="1"/>
          <p:nvPr/>
        </p:nvSpPr>
        <p:spPr>
          <a:xfrm>
            <a:off x="311700" y="4743300"/>
            <a:ext cx="669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5"/>
              </a:rPr>
              <a:t>Progress Measures for Grokking via Mechanistic Interpretability (Nanda et al)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Frontier</a:t>
            </a:r>
            <a:r>
              <a:rPr lang="en-GB"/>
              <a:t>: Polysemanticity and Superposition</a:t>
            </a:r>
            <a:endParaRPr/>
          </a:p>
        </p:txBody>
      </p:sp>
      <p:sp>
        <p:nvSpPr>
          <p:cNvPr id="224" name="Google Shape;224;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5" name="Google Shape;225;p33"/>
          <p:cNvPicPr preferRelativeResize="0"/>
          <p:nvPr/>
        </p:nvPicPr>
        <p:blipFill>
          <a:blip r:embed="rId3">
            <a:alphaModFix/>
          </a:blip>
          <a:stretch>
            <a:fillRect/>
          </a:stretch>
        </p:blipFill>
        <p:spPr>
          <a:xfrm>
            <a:off x="3037829" y="1152487"/>
            <a:ext cx="5794474" cy="3323175"/>
          </a:xfrm>
          <a:prstGeom prst="rect">
            <a:avLst/>
          </a:prstGeom>
          <a:noFill/>
          <a:ln>
            <a:noFill/>
          </a:ln>
        </p:spPr>
      </p:pic>
      <p:pic>
        <p:nvPicPr>
          <p:cNvPr id="226" name="Google Shape;226;p33"/>
          <p:cNvPicPr preferRelativeResize="0"/>
          <p:nvPr/>
        </p:nvPicPr>
        <p:blipFill>
          <a:blip r:embed="rId4">
            <a:alphaModFix/>
          </a:blip>
          <a:stretch>
            <a:fillRect/>
          </a:stretch>
        </p:blipFill>
        <p:spPr>
          <a:xfrm>
            <a:off x="311700" y="1199075"/>
            <a:ext cx="2133600" cy="2133600"/>
          </a:xfrm>
          <a:prstGeom prst="rect">
            <a:avLst/>
          </a:prstGeom>
          <a:noFill/>
          <a:ln>
            <a:noFill/>
          </a:ln>
        </p:spPr>
      </p:pic>
      <p:sp>
        <p:nvSpPr>
          <p:cNvPr id="227" name="Google Shape;227;p33"/>
          <p:cNvSpPr txBox="1"/>
          <p:nvPr/>
        </p:nvSpPr>
        <p:spPr>
          <a:xfrm>
            <a:off x="311700" y="4590900"/>
            <a:ext cx="495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accent5"/>
                </a:solidFill>
                <a:hlinkClick r:id="rId5">
                  <a:extLst>
                    <a:ext uri="{A12FA001-AC4F-418D-AE19-62706E023703}">
                      <ahyp:hlinkClr val="tx"/>
                    </a:ext>
                  </a:extLst>
                </a:hlinkClick>
              </a:rPr>
              <a:t>Multimodal Neurons (Goh et al)</a:t>
            </a:r>
            <a:endParaRPr/>
          </a:p>
          <a:p>
            <a:pPr indent="0" lvl="0" marL="0" rtl="0" algn="l">
              <a:spcBef>
                <a:spcPts val="0"/>
              </a:spcBef>
              <a:spcAft>
                <a:spcPts val="0"/>
              </a:spcAft>
              <a:buNone/>
            </a:pPr>
            <a:r>
              <a:rPr b="1" lang="en-GB"/>
              <a:t>Open Problems</a:t>
            </a:r>
            <a:r>
              <a:rPr lang="en-GB"/>
              <a:t>: </a:t>
            </a:r>
            <a:r>
              <a:rPr lang="en-GB" u="sng">
                <a:solidFill>
                  <a:schemeClr val="hlink"/>
                </a:solidFill>
                <a:hlinkClick r:id="rId6"/>
              </a:rPr>
              <a:t>Exploring Polysemanticity &amp; Superposition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Hypothesis</a:t>
            </a:r>
            <a:r>
              <a:rPr lang="en-GB"/>
              <a:t>: Polysemanticity is because of Superposition</a:t>
            </a:r>
            <a:endParaRPr/>
          </a:p>
        </p:txBody>
      </p:sp>
      <p:sp>
        <p:nvSpPr>
          <p:cNvPr id="233" name="Google Shape;233;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4" name="Google Shape;234;p34"/>
          <p:cNvPicPr preferRelativeResize="0"/>
          <p:nvPr/>
        </p:nvPicPr>
        <p:blipFill>
          <a:blip r:embed="rId3">
            <a:alphaModFix/>
          </a:blip>
          <a:stretch>
            <a:fillRect/>
          </a:stretch>
        </p:blipFill>
        <p:spPr>
          <a:xfrm>
            <a:off x="731330" y="1017726"/>
            <a:ext cx="7681331" cy="3399375"/>
          </a:xfrm>
          <a:prstGeom prst="rect">
            <a:avLst/>
          </a:prstGeom>
          <a:noFill/>
          <a:ln>
            <a:noFill/>
          </a:ln>
        </p:spPr>
      </p:pic>
      <p:sp>
        <p:nvSpPr>
          <p:cNvPr id="235" name="Google Shape;235;p34"/>
          <p:cNvSpPr txBox="1"/>
          <p:nvPr/>
        </p:nvSpPr>
        <p:spPr>
          <a:xfrm>
            <a:off x="311700" y="4590900"/>
            <a:ext cx="852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4"/>
              </a:rPr>
              <a:t>Toy Models of Superposition (Elhage et al)</a:t>
            </a:r>
            <a:endParaRPr/>
          </a:p>
          <a:p>
            <a:pPr indent="0" lvl="0" marL="0" rtl="0" algn="l">
              <a:spcBef>
                <a:spcPts val="0"/>
              </a:spcBef>
              <a:spcAft>
                <a:spcPts val="0"/>
              </a:spcAft>
              <a:buNone/>
            </a:pPr>
            <a:r>
              <a:rPr b="1" lang="en-GB"/>
              <a:t>Open Problems</a:t>
            </a:r>
            <a:r>
              <a:rPr lang="en-GB"/>
              <a:t>: </a:t>
            </a:r>
            <a:r>
              <a:rPr lang="en-GB" u="sng">
                <a:solidFill>
                  <a:schemeClr val="hlink"/>
                </a:solidFill>
                <a:hlinkClick r:id="rId5"/>
              </a:rPr>
              <a:t>Exploring Polysemanticity &amp; Superposition</a:t>
            </a:r>
            <a:r>
              <a:rPr lang="en-GB"/>
              <a:t> + </a:t>
            </a:r>
            <a:r>
              <a:rPr lang="en-GB" u="sng">
                <a:solidFill>
                  <a:schemeClr val="hlink"/>
                </a:solidFill>
                <a:hlinkClick r:id="rId6"/>
              </a:rPr>
              <a:t>Analysing Toy Language Models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5"/>
          <p:cNvSpPr txBox="1"/>
          <p:nvPr>
            <p:ph type="title"/>
          </p:nvPr>
        </p:nvSpPr>
        <p:spPr>
          <a:xfrm>
            <a:off x="202575" y="2094813"/>
            <a:ext cx="263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lang="en-GB" sz="1608"/>
              <a:t>Conceptual Frameworks</a:t>
            </a:r>
            <a:r>
              <a:rPr lang="en-GB" sz="1608"/>
              <a:t>:</a:t>
            </a:r>
            <a:endParaRPr sz="1608"/>
          </a:p>
          <a:p>
            <a:pPr indent="0" lvl="0" marL="0" rtl="0" algn="l">
              <a:spcBef>
                <a:spcPts val="0"/>
              </a:spcBef>
              <a:spcAft>
                <a:spcPts val="0"/>
              </a:spcAft>
              <a:buSzPts val="891"/>
              <a:buNone/>
            </a:pPr>
            <a:r>
              <a:rPr lang="en-GB" sz="1608"/>
              <a:t>Geometry of Superposition</a:t>
            </a:r>
            <a:endParaRPr sz="1608"/>
          </a:p>
        </p:txBody>
      </p:sp>
      <p:sp>
        <p:nvSpPr>
          <p:cNvPr id="241" name="Google Shape;241;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2" name="Google Shape;242;p35"/>
          <p:cNvPicPr preferRelativeResize="0"/>
          <p:nvPr/>
        </p:nvPicPr>
        <p:blipFill>
          <a:blip r:embed="rId3">
            <a:alphaModFix/>
          </a:blip>
          <a:stretch>
            <a:fillRect/>
          </a:stretch>
        </p:blipFill>
        <p:spPr>
          <a:xfrm>
            <a:off x="2838074" y="193450"/>
            <a:ext cx="5994225" cy="4375426"/>
          </a:xfrm>
          <a:prstGeom prst="rect">
            <a:avLst/>
          </a:prstGeom>
          <a:noFill/>
          <a:ln>
            <a:noFill/>
          </a:ln>
        </p:spPr>
      </p:pic>
      <p:sp>
        <p:nvSpPr>
          <p:cNvPr id="243" name="Google Shape;243;p35"/>
          <p:cNvSpPr txBox="1"/>
          <p:nvPr/>
        </p:nvSpPr>
        <p:spPr>
          <a:xfrm>
            <a:off x="311700" y="4590900"/>
            <a:ext cx="852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4"/>
              </a:rPr>
              <a:t>Toy Models of Superposition (Elhage et al)</a:t>
            </a:r>
            <a:endParaRPr/>
          </a:p>
          <a:p>
            <a:pPr indent="0" lvl="0" marL="0" rtl="0" algn="l">
              <a:spcBef>
                <a:spcPts val="0"/>
              </a:spcBef>
              <a:spcAft>
                <a:spcPts val="0"/>
              </a:spcAft>
              <a:buNone/>
            </a:pPr>
            <a:r>
              <a:rPr b="1" lang="en-GB"/>
              <a:t>Open Problems</a:t>
            </a:r>
            <a:r>
              <a:rPr lang="en-GB"/>
              <a:t>: </a:t>
            </a:r>
            <a:r>
              <a:rPr lang="en-GB" u="sng">
                <a:solidFill>
                  <a:schemeClr val="hlink"/>
                </a:solidFill>
                <a:hlinkClick r:id="rId5"/>
              </a:rPr>
              <a:t>Exploring Polysemanticity &amp; Superposition</a:t>
            </a:r>
            <a:r>
              <a:rPr lang="en-GB"/>
              <a:t> + </a:t>
            </a:r>
            <a:r>
              <a:rPr lang="en-GB" u="sng">
                <a:solidFill>
                  <a:schemeClr val="hlink"/>
                </a:solidFill>
                <a:hlinkClick r:id="rId6"/>
              </a:rPr>
              <a:t>Analysing Toy Language Models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6"/>
          <p:cNvSpPr txBox="1"/>
          <p:nvPr>
            <p:ph type="title"/>
          </p:nvPr>
        </p:nvSpPr>
        <p:spPr>
          <a:xfrm>
            <a:off x="311700" y="215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Case Study</a:t>
            </a:r>
            <a:r>
              <a:rPr lang="en-GB"/>
              <a:t>: Interpretability in the Wild</a:t>
            </a:r>
            <a:endParaRPr/>
          </a:p>
          <a:p>
            <a:pPr indent="0" lvl="0" marL="0" rtl="0" algn="l">
              <a:spcBef>
                <a:spcPts val="0"/>
              </a:spcBef>
              <a:spcAft>
                <a:spcPts val="0"/>
              </a:spcAft>
              <a:buNone/>
            </a:pPr>
            <a:r>
              <a:rPr i="1" lang="en-GB" sz="2244"/>
              <a:t>Seeing what’s out there</a:t>
            </a:r>
            <a:endParaRPr i="1" sz="2244"/>
          </a:p>
        </p:txBody>
      </p:sp>
      <p:sp>
        <p:nvSpPr>
          <p:cNvPr id="249" name="Google Shape;249;p36"/>
          <p:cNvSpPr txBox="1"/>
          <p:nvPr>
            <p:ph idx="1" type="body"/>
          </p:nvPr>
        </p:nvSpPr>
        <p:spPr>
          <a:xfrm>
            <a:off x="311700" y="1000075"/>
            <a:ext cx="8520600" cy="731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When John and Mary went to the store, </a:t>
            </a:r>
            <a:r>
              <a:rPr b="1" lang="en-GB"/>
              <a:t>John</a:t>
            </a:r>
            <a:r>
              <a:rPr lang="en-GB"/>
              <a:t> gave the bag to -&gt; </a:t>
            </a:r>
            <a:r>
              <a:rPr b="1" lang="en-GB"/>
              <a:t>Mary</a:t>
            </a:r>
            <a:endParaRPr b="1"/>
          </a:p>
        </p:txBody>
      </p:sp>
      <p:pic>
        <p:nvPicPr>
          <p:cNvPr id="250" name="Google Shape;250;p36"/>
          <p:cNvPicPr preferRelativeResize="0"/>
          <p:nvPr/>
        </p:nvPicPr>
        <p:blipFill>
          <a:blip r:embed="rId3">
            <a:alphaModFix/>
          </a:blip>
          <a:stretch>
            <a:fillRect/>
          </a:stretch>
        </p:blipFill>
        <p:spPr>
          <a:xfrm>
            <a:off x="311700" y="1457275"/>
            <a:ext cx="8520600" cy="3495994"/>
          </a:xfrm>
          <a:prstGeom prst="rect">
            <a:avLst/>
          </a:prstGeom>
          <a:noFill/>
          <a:ln>
            <a:noFill/>
          </a:ln>
        </p:spPr>
      </p:pic>
      <p:sp>
        <p:nvSpPr>
          <p:cNvPr id="251" name="Google Shape;251;p36"/>
          <p:cNvSpPr txBox="1"/>
          <p:nvPr/>
        </p:nvSpPr>
        <p:spPr>
          <a:xfrm>
            <a:off x="311700" y="4590900"/>
            <a:ext cx="474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4"/>
              </a:rPr>
              <a:t>Interpretability in the Wild (Wang et al)</a:t>
            </a:r>
            <a:endParaRPr/>
          </a:p>
          <a:p>
            <a:pPr indent="0" lvl="0" marL="0" rtl="0" algn="l">
              <a:spcBef>
                <a:spcPts val="0"/>
              </a:spcBef>
              <a:spcAft>
                <a:spcPts val="0"/>
              </a:spcAft>
              <a:buNone/>
            </a:pPr>
            <a:r>
              <a:rPr b="1" lang="en-GB"/>
              <a:t>Open Problems</a:t>
            </a:r>
            <a:r>
              <a:rPr lang="en-GB"/>
              <a:t>: </a:t>
            </a:r>
            <a:r>
              <a:rPr lang="en-GB" u="sng">
                <a:solidFill>
                  <a:schemeClr val="hlink"/>
                </a:solidFill>
                <a:hlinkClick r:id="rId5"/>
              </a:rPr>
              <a:t>Finding circuits in the wild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37"/>
          <p:cNvPicPr preferRelativeResize="0"/>
          <p:nvPr/>
        </p:nvPicPr>
        <p:blipFill>
          <a:blip r:embed="rId3">
            <a:alphaModFix/>
          </a:blip>
          <a:stretch>
            <a:fillRect/>
          </a:stretch>
        </p:blipFill>
        <p:spPr>
          <a:xfrm>
            <a:off x="2355689" y="1111875"/>
            <a:ext cx="4432626" cy="3914226"/>
          </a:xfrm>
          <a:prstGeom prst="rect">
            <a:avLst/>
          </a:prstGeom>
          <a:noFill/>
          <a:ln>
            <a:noFill/>
          </a:ln>
        </p:spPr>
      </p:pic>
      <p:sp>
        <p:nvSpPr>
          <p:cNvPr id="257" name="Google Shape;257;p37"/>
          <p:cNvSpPr txBox="1"/>
          <p:nvPr>
            <p:ph type="title"/>
          </p:nvPr>
        </p:nvSpPr>
        <p:spPr>
          <a:xfrm>
            <a:off x="311700" y="215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Refining Ablations</a:t>
            </a:r>
            <a:r>
              <a:rPr lang="en-GB"/>
              <a:t>: Backup Name Movers</a:t>
            </a:r>
            <a:endParaRPr/>
          </a:p>
          <a:p>
            <a:pPr indent="0" lvl="0" marL="0" rtl="0" algn="l">
              <a:spcBef>
                <a:spcPts val="0"/>
              </a:spcBef>
              <a:spcAft>
                <a:spcPts val="0"/>
              </a:spcAft>
              <a:buNone/>
            </a:pPr>
            <a:r>
              <a:rPr i="1" lang="en-GB" sz="2244"/>
              <a:t>Mechanistic Interpretability as a validation set</a:t>
            </a:r>
            <a:endParaRPr i="1" sz="2244"/>
          </a:p>
        </p:txBody>
      </p:sp>
      <p:cxnSp>
        <p:nvCxnSpPr>
          <p:cNvPr id="258" name="Google Shape;258;p37"/>
          <p:cNvCxnSpPr/>
          <p:nvPr/>
        </p:nvCxnSpPr>
        <p:spPr>
          <a:xfrm flipH="1" rot="10800000">
            <a:off x="3536825" y="2175750"/>
            <a:ext cx="2511300" cy="1917000"/>
          </a:xfrm>
          <a:prstGeom prst="straightConnector1">
            <a:avLst/>
          </a:prstGeom>
          <a:noFill/>
          <a:ln cap="flat" cmpd="sng" w="9525">
            <a:solidFill>
              <a:schemeClr val="dk2"/>
            </a:solidFill>
            <a:prstDash val="solid"/>
            <a:round/>
            <a:headEnd len="med" w="med" type="none"/>
            <a:tailEnd len="med" w="med" type="none"/>
          </a:ln>
        </p:spPr>
      </p:cxnSp>
      <p:cxnSp>
        <p:nvCxnSpPr>
          <p:cNvPr id="259" name="Google Shape;259;p37"/>
          <p:cNvCxnSpPr>
            <a:stCxn id="260" idx="3"/>
          </p:cNvCxnSpPr>
          <p:nvPr/>
        </p:nvCxnSpPr>
        <p:spPr>
          <a:xfrm flipH="1" rot="10800000">
            <a:off x="2405700" y="4083050"/>
            <a:ext cx="1849800" cy="278100"/>
          </a:xfrm>
          <a:prstGeom prst="straightConnector1">
            <a:avLst/>
          </a:prstGeom>
          <a:noFill/>
          <a:ln cap="flat" cmpd="sng" w="9525">
            <a:solidFill>
              <a:schemeClr val="dk2"/>
            </a:solidFill>
            <a:prstDash val="solid"/>
            <a:round/>
            <a:headEnd len="med" w="med" type="none"/>
            <a:tailEnd len="med" w="med" type="triangle"/>
          </a:ln>
        </p:spPr>
      </p:cxnSp>
      <p:cxnSp>
        <p:nvCxnSpPr>
          <p:cNvPr id="261" name="Google Shape;261;p37"/>
          <p:cNvCxnSpPr/>
          <p:nvPr/>
        </p:nvCxnSpPr>
        <p:spPr>
          <a:xfrm rot="10800000">
            <a:off x="5635775" y="2913800"/>
            <a:ext cx="1993800" cy="191700"/>
          </a:xfrm>
          <a:prstGeom prst="straightConnector1">
            <a:avLst/>
          </a:prstGeom>
          <a:noFill/>
          <a:ln cap="flat" cmpd="sng" w="9525">
            <a:solidFill>
              <a:schemeClr val="dk2"/>
            </a:solidFill>
            <a:prstDash val="solid"/>
            <a:round/>
            <a:headEnd len="med" w="med" type="none"/>
            <a:tailEnd len="med" w="med" type="triangle"/>
          </a:ln>
        </p:spPr>
      </p:cxnSp>
      <p:sp>
        <p:nvSpPr>
          <p:cNvPr id="262" name="Google Shape;262;p37"/>
          <p:cNvSpPr txBox="1"/>
          <p:nvPr/>
        </p:nvSpPr>
        <p:spPr>
          <a:xfrm>
            <a:off x="7706275" y="2865875"/>
            <a:ext cx="130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Backup Head</a:t>
            </a:r>
            <a:endParaRPr/>
          </a:p>
        </p:txBody>
      </p:sp>
      <p:sp>
        <p:nvSpPr>
          <p:cNvPr id="260" name="Google Shape;260;p37"/>
          <p:cNvSpPr txBox="1"/>
          <p:nvPr/>
        </p:nvSpPr>
        <p:spPr>
          <a:xfrm>
            <a:off x="311700" y="4161050"/>
            <a:ext cx="209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Negative Backup</a:t>
            </a:r>
            <a:r>
              <a:rPr lang="en-GB"/>
              <a:t> Head</a:t>
            </a:r>
            <a:endParaRPr/>
          </a:p>
        </p:txBody>
      </p:sp>
      <p:sp>
        <p:nvSpPr>
          <p:cNvPr id="263" name="Google Shape;263;p37"/>
          <p:cNvSpPr txBox="1"/>
          <p:nvPr/>
        </p:nvSpPr>
        <p:spPr>
          <a:xfrm>
            <a:off x="311700" y="4590900"/>
            <a:ext cx="474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rPr b="1" lang="en-GB"/>
              <a:t>Open Problems</a:t>
            </a:r>
            <a:r>
              <a:rPr lang="en-GB"/>
              <a:t>: </a:t>
            </a:r>
            <a:r>
              <a:rPr lang="en-GB" u="sng">
                <a:solidFill>
                  <a:schemeClr val="hlink"/>
                </a:solidFill>
                <a:hlinkClick r:id="rId4"/>
              </a:rPr>
              <a:t>Techniques, Tooling and Automation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Technique</a:t>
            </a:r>
            <a:r>
              <a:rPr lang="en-GB"/>
              <a:t>: Activation Patching</a:t>
            </a:r>
            <a:endParaRPr/>
          </a:p>
          <a:p>
            <a:pPr indent="0" lvl="0" marL="0" rtl="0" algn="l">
              <a:spcBef>
                <a:spcPts val="0"/>
              </a:spcBef>
              <a:spcAft>
                <a:spcPts val="0"/>
              </a:spcAft>
              <a:buNone/>
            </a:pPr>
            <a:r>
              <a:rPr i="1" lang="en-GB" sz="2355"/>
              <a:t>Practice finding circuits =&gt; develop good techniques</a:t>
            </a:r>
            <a:endParaRPr i="1" sz="2355"/>
          </a:p>
          <a:p>
            <a:pPr indent="0" lvl="0" marL="0" rtl="0" algn="l">
              <a:spcBef>
                <a:spcPts val="0"/>
              </a:spcBef>
              <a:spcAft>
                <a:spcPts val="0"/>
              </a:spcAft>
              <a:buNone/>
            </a:pPr>
            <a:r>
              <a:t/>
            </a:r>
            <a:endParaRPr/>
          </a:p>
        </p:txBody>
      </p:sp>
      <p:sp>
        <p:nvSpPr>
          <p:cNvPr id="269" name="Google Shape;269;p38"/>
          <p:cNvSpPr txBox="1"/>
          <p:nvPr/>
        </p:nvSpPr>
        <p:spPr>
          <a:xfrm>
            <a:off x="311700" y="4590900"/>
            <a:ext cx="514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3"/>
              </a:rPr>
              <a:t>Locating and Editing Factual Associations in GPT (Meng et al)</a:t>
            </a:r>
            <a:endParaRPr/>
          </a:p>
          <a:p>
            <a:pPr indent="0" lvl="0" marL="0" rtl="0" algn="l">
              <a:spcBef>
                <a:spcPts val="0"/>
              </a:spcBef>
              <a:spcAft>
                <a:spcPts val="0"/>
              </a:spcAft>
              <a:buClr>
                <a:schemeClr val="dk1"/>
              </a:buClr>
              <a:buSzPts val="1100"/>
              <a:buFont typeface="Arial"/>
              <a:buNone/>
            </a:pPr>
            <a:r>
              <a:rPr b="1" lang="en-GB">
                <a:solidFill>
                  <a:schemeClr val="dk1"/>
                </a:solidFill>
              </a:rPr>
              <a:t>Open Problems</a:t>
            </a:r>
            <a:r>
              <a:rPr lang="en-GB">
                <a:solidFill>
                  <a:schemeClr val="dk1"/>
                </a:solidFill>
              </a:rPr>
              <a:t>: </a:t>
            </a:r>
            <a:r>
              <a:rPr lang="en-GB" u="sng">
                <a:solidFill>
                  <a:schemeClr val="accent5"/>
                </a:solidFill>
                <a:hlinkClick r:id="rId4">
                  <a:extLst>
                    <a:ext uri="{A12FA001-AC4F-418D-AE19-62706E023703}">
                      <ahyp:hlinkClr val="tx"/>
                    </a:ext>
                  </a:extLst>
                </a:hlinkClick>
              </a:rPr>
              <a:t>Techniques, Tooling and Automation</a:t>
            </a:r>
            <a:endParaRPr/>
          </a:p>
        </p:txBody>
      </p:sp>
      <p:pic>
        <p:nvPicPr>
          <p:cNvPr id="270" name="Google Shape;270;p38"/>
          <p:cNvPicPr preferRelativeResize="0"/>
          <p:nvPr/>
        </p:nvPicPr>
        <p:blipFill>
          <a:blip r:embed="rId5">
            <a:alphaModFix/>
          </a:blip>
          <a:stretch>
            <a:fillRect/>
          </a:stretch>
        </p:blipFill>
        <p:spPr>
          <a:xfrm>
            <a:off x="2706888" y="1494775"/>
            <a:ext cx="3730224" cy="29801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GB"/>
              <a:t>Demo</a:t>
            </a:r>
            <a:r>
              <a:rPr lang="en-GB"/>
              <a:t>: Exploratory Analysis Demo</a:t>
            </a:r>
            <a:endParaRPr/>
          </a:p>
        </p:txBody>
      </p:sp>
      <p:sp>
        <p:nvSpPr>
          <p:cNvPr id="276" name="Google Shape;276;p39"/>
          <p:cNvSpPr txBox="1"/>
          <p:nvPr/>
        </p:nvSpPr>
        <p:spPr>
          <a:xfrm>
            <a:off x="1973250" y="2992650"/>
            <a:ext cx="5197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u="sng">
                <a:solidFill>
                  <a:schemeClr val="hlink"/>
                </a:solidFill>
                <a:hlinkClick r:id="rId3"/>
              </a:rPr>
              <a:t>https://neelnanda.io/exploratory-analysis-demo</a:t>
            </a:r>
            <a:r>
              <a:rPr lang="en-GB"/>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0"/>
          <p:cNvSpPr txBox="1"/>
          <p:nvPr>
            <p:ph type="title"/>
          </p:nvPr>
        </p:nvSpPr>
        <p:spPr>
          <a:xfrm>
            <a:off x="311700" y="9316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GB"/>
              <a:t>Linear Representation Hypothesis:</a:t>
            </a:r>
            <a:endParaRPr b="1"/>
          </a:p>
          <a:p>
            <a:pPr indent="0" lvl="0" marL="0" rtl="0" algn="ctr">
              <a:spcBef>
                <a:spcPts val="0"/>
              </a:spcBef>
              <a:spcAft>
                <a:spcPts val="0"/>
              </a:spcAft>
              <a:buNone/>
            </a:pPr>
            <a:r>
              <a:rPr lang="en-GB" sz="3266"/>
              <a:t>Models represent features as directions in space</a:t>
            </a:r>
            <a:endParaRPr sz="3266"/>
          </a:p>
          <a:p>
            <a:pPr indent="0" lvl="0" marL="0" rtl="0" algn="ctr">
              <a:spcBef>
                <a:spcPts val="0"/>
              </a:spcBef>
              <a:spcAft>
                <a:spcPts val="0"/>
              </a:spcAft>
              <a:buNone/>
            </a:pPr>
            <a:r>
              <a:rPr i="1" lang="en-GB" sz="2822"/>
              <a:t>Models have </a:t>
            </a:r>
            <a:r>
              <a:rPr i="1" lang="en-GB" sz="2822"/>
              <a:t>underlying</a:t>
            </a:r>
            <a:r>
              <a:rPr i="1" lang="en-GB" sz="2822"/>
              <a:t> principles with predictive power</a:t>
            </a:r>
            <a:endParaRPr i="1" sz="2822"/>
          </a:p>
        </p:txBody>
      </p:sp>
      <p:pic>
        <p:nvPicPr>
          <p:cNvPr id="282" name="Google Shape;282;p40"/>
          <p:cNvPicPr preferRelativeResize="0"/>
          <p:nvPr/>
        </p:nvPicPr>
        <p:blipFill>
          <a:blip r:embed="rId3">
            <a:alphaModFix/>
          </a:blip>
          <a:stretch>
            <a:fillRect/>
          </a:stretch>
        </p:blipFill>
        <p:spPr>
          <a:xfrm>
            <a:off x="2176150" y="2273650"/>
            <a:ext cx="4791692" cy="2608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2320"/>
              <a:t>Case Study</a:t>
            </a:r>
            <a:r>
              <a:rPr lang="en-GB" sz="2320"/>
              <a:t>: Emergent World Representations in Othello-GPT</a:t>
            </a:r>
            <a:endParaRPr sz="2320"/>
          </a:p>
          <a:p>
            <a:pPr indent="0" lvl="0" marL="0" rtl="0" algn="l">
              <a:spcBef>
                <a:spcPts val="0"/>
              </a:spcBef>
              <a:spcAft>
                <a:spcPts val="0"/>
              </a:spcAft>
              <a:buSzPts val="990"/>
              <a:buNone/>
            </a:pPr>
            <a:r>
              <a:rPr i="1" lang="en-GB" sz="2020"/>
              <a:t>Networks have real underlying principles with predictive power</a:t>
            </a:r>
            <a:endParaRPr i="1" sz="2020"/>
          </a:p>
          <a:p>
            <a:pPr indent="0" lvl="0" marL="0" rtl="0" algn="l">
              <a:spcBef>
                <a:spcPts val="0"/>
              </a:spcBef>
              <a:spcAft>
                <a:spcPts val="0"/>
              </a:spcAft>
              <a:buSzPts val="990"/>
              <a:buNone/>
            </a:pPr>
            <a:r>
              <a:rPr lang="en-GB" sz="2020"/>
              <a:t>Seemingly Non-Linear Representations?!</a:t>
            </a:r>
            <a:endParaRPr sz="2020"/>
          </a:p>
        </p:txBody>
      </p:sp>
      <p:sp>
        <p:nvSpPr>
          <p:cNvPr id="288" name="Google Shape;288;p41"/>
          <p:cNvSpPr txBox="1"/>
          <p:nvPr/>
        </p:nvSpPr>
        <p:spPr>
          <a:xfrm>
            <a:off x="311700" y="4743300"/>
            <a:ext cx="51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3"/>
              </a:rPr>
              <a:t>Emergent World Representations (Li et al)</a:t>
            </a:r>
            <a:endParaRPr/>
          </a:p>
        </p:txBody>
      </p:sp>
      <p:pic>
        <p:nvPicPr>
          <p:cNvPr id="289" name="Google Shape;289;p41"/>
          <p:cNvPicPr preferRelativeResize="0"/>
          <p:nvPr/>
        </p:nvPicPr>
        <p:blipFill>
          <a:blip r:embed="rId4">
            <a:alphaModFix/>
          </a:blip>
          <a:stretch>
            <a:fillRect/>
          </a:stretch>
        </p:blipFill>
        <p:spPr>
          <a:xfrm>
            <a:off x="4698224" y="1471413"/>
            <a:ext cx="3802025" cy="3580200"/>
          </a:xfrm>
          <a:prstGeom prst="rect">
            <a:avLst/>
          </a:prstGeom>
          <a:noFill/>
          <a:ln>
            <a:noFill/>
          </a:ln>
        </p:spPr>
      </p:pic>
      <p:pic>
        <p:nvPicPr>
          <p:cNvPr id="290" name="Google Shape;290;p41"/>
          <p:cNvPicPr preferRelativeResize="0"/>
          <p:nvPr/>
        </p:nvPicPr>
        <p:blipFill>
          <a:blip r:embed="rId5">
            <a:alphaModFix/>
          </a:blip>
          <a:stretch>
            <a:fillRect/>
          </a:stretch>
        </p:blipFill>
        <p:spPr>
          <a:xfrm>
            <a:off x="311700" y="2015899"/>
            <a:ext cx="4106949" cy="1689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We need to study model internals</a:t>
            </a:r>
            <a:endParaRPr/>
          </a:p>
          <a:p>
            <a:pPr indent="0" lvl="0" marL="0" rtl="0" algn="l">
              <a:spcBef>
                <a:spcPts val="0"/>
              </a:spcBef>
              <a:spcAft>
                <a:spcPts val="0"/>
              </a:spcAft>
              <a:buNone/>
            </a:pPr>
            <a:r>
              <a:rPr i="1" lang="en-GB" sz="2466"/>
              <a:t>Inputs and </a:t>
            </a:r>
            <a:r>
              <a:rPr i="1" lang="en-GB" sz="2466"/>
              <a:t>O</a:t>
            </a:r>
            <a:r>
              <a:rPr i="1" lang="en-GB" sz="2466"/>
              <a:t>utputs </a:t>
            </a:r>
            <a:r>
              <a:rPr i="1" lang="en-GB" sz="2466"/>
              <a:t>A</a:t>
            </a:r>
            <a:r>
              <a:rPr i="1" lang="en-GB" sz="2466"/>
              <a:t>re Not Enough</a:t>
            </a:r>
            <a:endParaRPr i="1" sz="2466"/>
          </a:p>
          <a:p>
            <a:pPr indent="0" lvl="0" marL="0" rtl="0" algn="l">
              <a:spcBef>
                <a:spcPts val="0"/>
              </a:spcBef>
              <a:spcAft>
                <a:spcPts val="0"/>
              </a:spcAft>
              <a:buClr>
                <a:schemeClr val="dk1"/>
              </a:buClr>
              <a:buSzPct val="39285"/>
              <a:buFont typeface="Arial"/>
              <a:buNone/>
            </a:pPr>
            <a:r>
              <a:t/>
            </a:r>
            <a:endParaRPr i="1"/>
          </a:p>
        </p:txBody>
      </p:sp>
      <p:sp>
        <p:nvSpPr>
          <p:cNvPr id="68" name="Google Shape;68;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9" name="Google Shape;69;p15"/>
          <p:cNvPicPr preferRelativeResize="0"/>
          <p:nvPr/>
        </p:nvPicPr>
        <p:blipFill>
          <a:blip r:embed="rId3">
            <a:alphaModFix/>
          </a:blip>
          <a:stretch>
            <a:fillRect/>
          </a:stretch>
        </p:blipFill>
        <p:spPr>
          <a:xfrm>
            <a:off x="0" y="1702435"/>
            <a:ext cx="9144003" cy="286643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42"/>
          <p:cNvPicPr preferRelativeResize="0"/>
          <p:nvPr/>
        </p:nvPicPr>
        <p:blipFill>
          <a:blip r:embed="rId3">
            <a:alphaModFix/>
          </a:blip>
          <a:stretch>
            <a:fillRect/>
          </a:stretch>
        </p:blipFill>
        <p:spPr>
          <a:xfrm>
            <a:off x="3253425" y="0"/>
            <a:ext cx="5578875" cy="4944173"/>
          </a:xfrm>
          <a:prstGeom prst="rect">
            <a:avLst/>
          </a:prstGeom>
          <a:noFill/>
          <a:ln>
            <a:noFill/>
          </a:ln>
        </p:spPr>
      </p:pic>
      <p:sp>
        <p:nvSpPr>
          <p:cNvPr id="296" name="Google Shape;296;p42"/>
          <p:cNvSpPr txBox="1"/>
          <p:nvPr/>
        </p:nvSpPr>
        <p:spPr>
          <a:xfrm>
            <a:off x="311700" y="4590900"/>
            <a:ext cx="628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4"/>
              </a:rPr>
              <a:t>Actually, Othello-GPT Has A Linear Emergent Representation (Neel Nanda)</a:t>
            </a:r>
            <a:endParaRPr/>
          </a:p>
          <a:p>
            <a:pPr indent="0" lvl="0" marL="0" rtl="0" algn="l">
              <a:spcBef>
                <a:spcPts val="0"/>
              </a:spcBef>
              <a:spcAft>
                <a:spcPts val="0"/>
              </a:spcAft>
              <a:buNone/>
            </a:pPr>
            <a:r>
              <a:rPr b="1" lang="en-GB">
                <a:solidFill>
                  <a:schemeClr val="dk1"/>
                </a:solidFill>
              </a:rPr>
              <a:t>Open Problems</a:t>
            </a:r>
            <a:r>
              <a:rPr lang="en-GB">
                <a:solidFill>
                  <a:schemeClr val="dk1"/>
                </a:solidFill>
              </a:rPr>
              <a:t>: </a:t>
            </a:r>
            <a:r>
              <a:rPr lang="en-GB" u="sng">
                <a:solidFill>
                  <a:schemeClr val="hlink"/>
                </a:solidFill>
                <a:hlinkClick r:id="rId5"/>
              </a:rPr>
              <a:t>Future Work on Othello-GPT</a:t>
            </a:r>
            <a:endParaRPr/>
          </a:p>
        </p:txBody>
      </p:sp>
      <p:sp>
        <p:nvSpPr>
          <p:cNvPr id="297" name="Google Shape;297;p42"/>
          <p:cNvSpPr txBox="1"/>
          <p:nvPr>
            <p:ph idx="1" type="body"/>
          </p:nvPr>
        </p:nvSpPr>
        <p:spPr>
          <a:xfrm>
            <a:off x="311700" y="1152475"/>
            <a:ext cx="29418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i="1" lang="en-GB"/>
              <a:t>M</a:t>
            </a:r>
            <a:r>
              <a:rPr i="1" lang="en-GB"/>
              <a:t>y </a:t>
            </a:r>
            <a:r>
              <a:rPr lang="en-GB"/>
              <a:t>colour vs </a:t>
            </a:r>
            <a:r>
              <a:rPr i="1" lang="en-GB"/>
              <a:t>their’s</a:t>
            </a:r>
            <a:endParaRPr/>
          </a:p>
          <a:p>
            <a:pPr indent="-342900" lvl="0" marL="457200" rtl="0" algn="l">
              <a:spcBef>
                <a:spcPts val="0"/>
              </a:spcBef>
              <a:spcAft>
                <a:spcPts val="0"/>
              </a:spcAft>
              <a:buSzPts val="1800"/>
              <a:buChar char="●"/>
            </a:pPr>
            <a:r>
              <a:rPr lang="en-GB"/>
              <a:t>Linear representation hypothesis</a:t>
            </a:r>
            <a:endParaRPr/>
          </a:p>
          <a:p>
            <a:pPr indent="-317500" lvl="1" marL="914400" rtl="0" algn="l">
              <a:spcBef>
                <a:spcPts val="0"/>
              </a:spcBef>
              <a:spcAft>
                <a:spcPts val="0"/>
              </a:spcAft>
              <a:buSzPts val="1400"/>
              <a:buChar char="○"/>
            </a:pPr>
            <a:r>
              <a:rPr lang="en-GB"/>
              <a:t>Generalises</a:t>
            </a:r>
            <a:endParaRPr/>
          </a:p>
          <a:p>
            <a:pPr indent="-317500" lvl="1" marL="914400" rtl="0" algn="l">
              <a:spcBef>
                <a:spcPts val="0"/>
              </a:spcBef>
              <a:spcAft>
                <a:spcPts val="0"/>
              </a:spcAft>
              <a:buSzPts val="1400"/>
              <a:buChar char="○"/>
            </a:pPr>
            <a:r>
              <a:rPr lang="en-GB"/>
              <a:t>Survived falsification</a:t>
            </a:r>
            <a:endParaRPr/>
          </a:p>
          <a:p>
            <a:pPr indent="-317500" lvl="1" marL="914400" rtl="0" algn="l">
              <a:spcBef>
                <a:spcPts val="0"/>
              </a:spcBef>
              <a:spcAft>
                <a:spcPts val="0"/>
              </a:spcAft>
              <a:buSzPts val="1400"/>
              <a:buChar char="○"/>
            </a:pPr>
            <a:r>
              <a:rPr lang="en-GB"/>
              <a:t>Has predictive power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Learning More</a:t>
            </a:r>
            <a:endParaRPr/>
          </a:p>
        </p:txBody>
      </p:sp>
      <p:sp>
        <p:nvSpPr>
          <p:cNvPr id="303" name="Google Shape;303;p43"/>
          <p:cNvSpPr txBox="1"/>
          <p:nvPr>
            <p:ph idx="1" type="body"/>
          </p:nvPr>
        </p:nvSpPr>
        <p:spPr>
          <a:xfrm>
            <a:off x="311700" y="1152475"/>
            <a:ext cx="8520600" cy="3087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200 Concrete Open Problems in Mechanistic Interpretability</a:t>
            </a:r>
            <a:endParaRPr/>
          </a:p>
          <a:p>
            <a:pPr indent="-317500" lvl="1" marL="914400" rtl="0" algn="l">
              <a:spcBef>
                <a:spcPts val="0"/>
              </a:spcBef>
              <a:spcAft>
                <a:spcPts val="0"/>
              </a:spcAft>
              <a:buSzPts val="1400"/>
              <a:buChar char="○"/>
            </a:pPr>
            <a:r>
              <a:rPr lang="en-GB" u="sng">
                <a:solidFill>
                  <a:schemeClr val="hlink"/>
                </a:solidFill>
                <a:hlinkClick r:id="rId3"/>
              </a:rPr>
              <a:t>https://neelnanda.io/concrete-open-problems</a:t>
            </a:r>
            <a:endParaRPr/>
          </a:p>
          <a:p>
            <a:pPr indent="-342900" lvl="0" marL="457200" rtl="0" algn="l">
              <a:spcBef>
                <a:spcPts val="0"/>
              </a:spcBef>
              <a:spcAft>
                <a:spcPts val="0"/>
              </a:spcAft>
              <a:buSzPts val="1800"/>
              <a:buChar char="●"/>
            </a:pPr>
            <a:r>
              <a:rPr lang="en-GB"/>
              <a:t>Getting Started in Mechanistic Interpretability</a:t>
            </a:r>
            <a:endParaRPr/>
          </a:p>
          <a:p>
            <a:pPr indent="-317500" lvl="1" marL="914400" rtl="0" algn="l">
              <a:spcBef>
                <a:spcPts val="0"/>
              </a:spcBef>
              <a:spcAft>
                <a:spcPts val="0"/>
              </a:spcAft>
              <a:buSzPts val="1400"/>
              <a:buChar char="○"/>
            </a:pPr>
            <a:r>
              <a:rPr lang="en-GB" u="sng">
                <a:solidFill>
                  <a:schemeClr val="hlink"/>
                </a:solidFill>
                <a:hlinkClick r:id="rId4"/>
              </a:rPr>
              <a:t>https://neelnanda.io/getting-started</a:t>
            </a:r>
            <a:r>
              <a:rPr lang="en-GB"/>
              <a:t> </a:t>
            </a:r>
            <a:endParaRPr/>
          </a:p>
          <a:p>
            <a:pPr indent="-342900" lvl="0" marL="457200" rtl="0" algn="l">
              <a:spcBef>
                <a:spcPts val="0"/>
              </a:spcBef>
              <a:spcAft>
                <a:spcPts val="0"/>
              </a:spcAft>
              <a:buSzPts val="1800"/>
              <a:buChar char="●"/>
            </a:pPr>
            <a:r>
              <a:rPr lang="en-GB"/>
              <a:t>A Comprehensive Mechanistic Interpretability Explainer</a:t>
            </a:r>
            <a:endParaRPr/>
          </a:p>
          <a:p>
            <a:pPr indent="-317500" lvl="1" marL="914400" rtl="0" algn="l">
              <a:spcBef>
                <a:spcPts val="0"/>
              </a:spcBef>
              <a:spcAft>
                <a:spcPts val="0"/>
              </a:spcAft>
              <a:buSzPts val="1400"/>
              <a:buChar char="○"/>
            </a:pPr>
            <a:r>
              <a:rPr lang="en-GB" u="sng">
                <a:solidFill>
                  <a:schemeClr val="hlink"/>
                </a:solidFill>
                <a:hlinkClick r:id="rId5"/>
              </a:rPr>
              <a:t>https://neelnanda.io/glossary</a:t>
            </a:r>
            <a:r>
              <a:rPr lang="en-GB"/>
              <a:t> </a:t>
            </a:r>
            <a:endParaRPr/>
          </a:p>
          <a:p>
            <a:pPr indent="-342900" lvl="0" marL="457200" rtl="0" algn="l">
              <a:spcBef>
                <a:spcPts val="0"/>
              </a:spcBef>
              <a:spcAft>
                <a:spcPts val="0"/>
              </a:spcAft>
              <a:buSzPts val="1800"/>
              <a:buChar char="●"/>
            </a:pPr>
            <a:r>
              <a:rPr lang="en-GB"/>
              <a:t>TransformerLens</a:t>
            </a:r>
            <a:endParaRPr/>
          </a:p>
          <a:p>
            <a:pPr indent="-317500" lvl="1" marL="914400" rtl="0" algn="l">
              <a:spcBef>
                <a:spcPts val="0"/>
              </a:spcBef>
              <a:spcAft>
                <a:spcPts val="0"/>
              </a:spcAft>
              <a:buSzPts val="1400"/>
              <a:buChar char="○"/>
            </a:pPr>
            <a:r>
              <a:rPr lang="en-GB" u="sng">
                <a:solidFill>
                  <a:schemeClr val="hlink"/>
                </a:solidFill>
                <a:hlinkClick r:id="rId6"/>
              </a:rPr>
              <a:t>https://github.com/neelnanda-io/TransformerLens</a:t>
            </a:r>
            <a:r>
              <a:rPr lang="en-GB"/>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GB"/>
              <a:t>Goal</a:t>
            </a:r>
            <a:r>
              <a:rPr lang="en-GB"/>
              <a:t>: Understand Model Cognition</a:t>
            </a:r>
            <a:endParaRPr/>
          </a:p>
          <a:p>
            <a:pPr indent="0" lvl="0" marL="0" rtl="0" algn="ctr">
              <a:spcBef>
                <a:spcPts val="0"/>
              </a:spcBef>
              <a:spcAft>
                <a:spcPts val="0"/>
              </a:spcAft>
              <a:buNone/>
            </a:pPr>
            <a:r>
              <a:t/>
            </a:r>
            <a:endParaRPr sz="3044"/>
          </a:p>
          <a:p>
            <a:pPr indent="0" lvl="0" marL="0" rtl="0" algn="ctr">
              <a:spcBef>
                <a:spcPts val="0"/>
              </a:spcBef>
              <a:spcAft>
                <a:spcPts val="0"/>
              </a:spcAft>
              <a:buNone/>
            </a:pPr>
            <a:r>
              <a:rPr lang="en-GB" sz="3044"/>
              <a:t>Is it aligned, or telling us what we want to hear?</a:t>
            </a:r>
            <a:endParaRPr sz="3044"/>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What is a Transformer?</a:t>
            </a:r>
            <a:endParaRPr/>
          </a:p>
        </p:txBody>
      </p:sp>
      <p:sp>
        <p:nvSpPr>
          <p:cNvPr id="80" name="Google Shape;80;p17"/>
          <p:cNvSpPr txBox="1"/>
          <p:nvPr>
            <p:ph idx="1" type="body"/>
          </p:nvPr>
        </p:nvSpPr>
        <p:spPr>
          <a:xfrm>
            <a:off x="311700" y="1152475"/>
            <a:ext cx="57324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b="1" lang="en-GB"/>
              <a:t>Input</a:t>
            </a:r>
            <a:r>
              <a:rPr lang="en-GB"/>
              <a:t>: Sequences of words</a:t>
            </a:r>
            <a:endParaRPr/>
          </a:p>
          <a:p>
            <a:pPr indent="-342900" lvl="0" marL="457200" rtl="0" algn="l">
              <a:spcBef>
                <a:spcPts val="0"/>
              </a:spcBef>
              <a:spcAft>
                <a:spcPts val="0"/>
              </a:spcAft>
              <a:buSzPts val="1800"/>
              <a:buChar char="●"/>
            </a:pPr>
            <a:r>
              <a:rPr b="1" lang="en-GB"/>
              <a:t>Output</a:t>
            </a:r>
            <a:r>
              <a:rPr lang="en-GB"/>
              <a:t>: Probability distribution over the next word</a:t>
            </a:r>
            <a:endParaRPr/>
          </a:p>
          <a:p>
            <a:pPr indent="-342900" lvl="0" marL="457200" rtl="0" algn="l">
              <a:spcBef>
                <a:spcPts val="0"/>
              </a:spcBef>
              <a:spcAft>
                <a:spcPts val="0"/>
              </a:spcAft>
              <a:buSzPts val="1800"/>
              <a:buChar char="●"/>
            </a:pPr>
            <a:r>
              <a:rPr b="1" lang="en-GB"/>
              <a:t>Residual stream</a:t>
            </a:r>
            <a:r>
              <a:rPr lang="en-GB"/>
              <a:t>: A sequence of representations</a:t>
            </a:r>
            <a:endParaRPr/>
          </a:p>
          <a:p>
            <a:pPr indent="-317500" lvl="1" marL="914400" rtl="0" algn="l">
              <a:spcBef>
                <a:spcPts val="0"/>
              </a:spcBef>
              <a:spcAft>
                <a:spcPts val="0"/>
              </a:spcAft>
              <a:buSzPts val="1400"/>
              <a:buChar char="○"/>
            </a:pPr>
            <a:r>
              <a:rPr lang="en-GB"/>
              <a:t>One for each input word, per layer!</a:t>
            </a:r>
            <a:endParaRPr/>
          </a:p>
          <a:p>
            <a:pPr indent="-317500" lvl="1" marL="914400" rtl="0" algn="l">
              <a:spcBef>
                <a:spcPts val="0"/>
              </a:spcBef>
              <a:spcAft>
                <a:spcPts val="0"/>
              </a:spcAft>
              <a:buSzPts val="1400"/>
              <a:buChar char="○"/>
            </a:pPr>
            <a:r>
              <a:rPr lang="en-GB"/>
              <a:t>Each layer is an incremental update - stream is a running total</a:t>
            </a:r>
            <a:endParaRPr/>
          </a:p>
          <a:p>
            <a:pPr indent="-317500" lvl="1" marL="914400" rtl="0" algn="l">
              <a:spcBef>
                <a:spcPts val="0"/>
              </a:spcBef>
              <a:spcAft>
                <a:spcPts val="0"/>
              </a:spcAft>
              <a:buSzPts val="1400"/>
              <a:buChar char="○"/>
            </a:pPr>
            <a:r>
              <a:rPr lang="en-GB"/>
              <a:t>Represents the word plus context</a:t>
            </a:r>
            <a:endParaRPr/>
          </a:p>
          <a:p>
            <a:pPr indent="-342900" lvl="0" marL="457200" rtl="0" algn="l">
              <a:spcBef>
                <a:spcPts val="0"/>
              </a:spcBef>
              <a:spcAft>
                <a:spcPts val="0"/>
              </a:spcAft>
              <a:buSzPts val="1800"/>
              <a:buChar char="●"/>
            </a:pPr>
            <a:r>
              <a:rPr b="1" lang="en-GB"/>
              <a:t>Attention</a:t>
            </a:r>
            <a:r>
              <a:rPr lang="en-GB"/>
              <a:t>: Moves information </a:t>
            </a:r>
            <a:r>
              <a:rPr i="1" lang="en-GB"/>
              <a:t>between </a:t>
            </a:r>
            <a:r>
              <a:rPr lang="en-GB"/>
              <a:t>words</a:t>
            </a:r>
            <a:endParaRPr/>
          </a:p>
          <a:p>
            <a:pPr indent="-317500" lvl="1" marL="914400" rtl="0" algn="l">
              <a:spcBef>
                <a:spcPts val="0"/>
              </a:spcBef>
              <a:spcAft>
                <a:spcPts val="0"/>
              </a:spcAft>
              <a:buSzPts val="1400"/>
              <a:buChar char="○"/>
            </a:pPr>
            <a:r>
              <a:rPr lang="en-GB"/>
              <a:t>Made up of heads, each acts independently and in parallel</a:t>
            </a:r>
            <a:endParaRPr/>
          </a:p>
          <a:p>
            <a:pPr indent="-317500" lvl="1" marL="914400" rtl="0" algn="l">
              <a:spcBef>
                <a:spcPts val="0"/>
              </a:spcBef>
              <a:spcAft>
                <a:spcPts val="0"/>
              </a:spcAft>
              <a:buSzPts val="1400"/>
              <a:buChar char="○"/>
            </a:pPr>
            <a:r>
              <a:rPr lang="en-GB"/>
              <a:t>We try to interpret heads!</a:t>
            </a:r>
            <a:endParaRPr/>
          </a:p>
          <a:p>
            <a:pPr indent="-342900" lvl="0" marL="457200" rtl="0" algn="l">
              <a:spcBef>
                <a:spcPts val="0"/>
              </a:spcBef>
              <a:spcAft>
                <a:spcPts val="0"/>
              </a:spcAft>
              <a:buSzPts val="1800"/>
              <a:buChar char="●"/>
            </a:pPr>
            <a:r>
              <a:rPr b="1" lang="en-GB"/>
              <a:t>MLP</a:t>
            </a:r>
            <a:r>
              <a:rPr lang="en-GB"/>
              <a:t>: Processes information </a:t>
            </a:r>
            <a:r>
              <a:rPr i="1" lang="en-GB"/>
              <a:t>once </a:t>
            </a:r>
            <a:r>
              <a:rPr lang="en-GB"/>
              <a:t>it’s been moved to a word</a:t>
            </a:r>
            <a:endParaRPr/>
          </a:p>
        </p:txBody>
      </p:sp>
      <p:pic>
        <p:nvPicPr>
          <p:cNvPr id="81" name="Google Shape;81;p17"/>
          <p:cNvPicPr preferRelativeResize="0"/>
          <p:nvPr/>
        </p:nvPicPr>
        <p:blipFill rotWithShape="1">
          <a:blip r:embed="rId3">
            <a:alphaModFix/>
          </a:blip>
          <a:srcRect b="0" l="0" r="71395" t="0"/>
          <a:stretch/>
        </p:blipFill>
        <p:spPr>
          <a:xfrm>
            <a:off x="6322375" y="445025"/>
            <a:ext cx="2509926" cy="4167200"/>
          </a:xfrm>
          <a:prstGeom prst="rect">
            <a:avLst/>
          </a:prstGeom>
          <a:noFill/>
          <a:ln>
            <a:noFill/>
          </a:ln>
        </p:spPr>
      </p:pic>
      <p:sp>
        <p:nvSpPr>
          <p:cNvPr id="82" name="Google Shape;82;p17"/>
          <p:cNvSpPr txBox="1"/>
          <p:nvPr/>
        </p:nvSpPr>
        <p:spPr>
          <a:xfrm>
            <a:off x="311700" y="4743300"/>
            <a:ext cx="605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Walkthrough: </a:t>
            </a:r>
            <a:r>
              <a:rPr lang="en-GB" u="sng">
                <a:solidFill>
                  <a:schemeClr val="hlink"/>
                </a:solidFill>
                <a:hlinkClick r:id="rId4"/>
              </a:rPr>
              <a:t>What is a Transformer</a:t>
            </a:r>
            <a:r>
              <a:rPr lang="en-GB"/>
              <a:t> + </a:t>
            </a:r>
            <a:r>
              <a:rPr lang="en-GB" u="sng">
                <a:solidFill>
                  <a:schemeClr val="hlink"/>
                </a:solidFill>
                <a:hlinkClick r:id="rId5"/>
              </a:rPr>
              <a:t>Implementing GPT-2 From Scratch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What is Mechanistic Interpretability?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What is Mechanistic Interpretability?</a:t>
            </a:r>
            <a:endParaRPr/>
          </a:p>
        </p:txBody>
      </p:sp>
      <p:pic>
        <p:nvPicPr>
          <p:cNvPr id="93" name="Google Shape;93;p19"/>
          <p:cNvPicPr preferRelativeResize="0"/>
          <p:nvPr/>
        </p:nvPicPr>
        <p:blipFill>
          <a:blip r:embed="rId3">
            <a:alphaModFix/>
          </a:blip>
          <a:stretch>
            <a:fillRect/>
          </a:stretch>
        </p:blipFill>
        <p:spPr>
          <a:xfrm>
            <a:off x="5166025" y="3593854"/>
            <a:ext cx="2971550" cy="1456150"/>
          </a:xfrm>
          <a:prstGeom prst="rect">
            <a:avLst/>
          </a:prstGeom>
          <a:noFill/>
          <a:ln>
            <a:noFill/>
          </a:ln>
        </p:spPr>
      </p:pic>
      <p:sp>
        <p:nvSpPr>
          <p:cNvPr id="94" name="Google Shape;94;p19"/>
          <p:cNvSpPr txBox="1"/>
          <p:nvPr/>
        </p:nvSpPr>
        <p:spPr>
          <a:xfrm>
            <a:off x="311700" y="4743300"/>
            <a:ext cx="474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4"/>
              </a:rPr>
              <a:t>Interpretability Request for Proposals (Chris Olah)</a:t>
            </a:r>
            <a:endParaRPr/>
          </a:p>
        </p:txBody>
      </p:sp>
      <p:sp>
        <p:nvSpPr>
          <p:cNvPr id="95" name="Google Shape;95;p19"/>
          <p:cNvSpPr txBox="1"/>
          <p:nvPr>
            <p:ph idx="1" type="body"/>
          </p:nvPr>
        </p:nvSpPr>
        <p:spPr>
          <a:xfrm>
            <a:off x="311700" y="1172313"/>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b="1" lang="en-GB"/>
              <a:t>Goal: </a:t>
            </a:r>
            <a:r>
              <a:rPr lang="en-GB"/>
              <a:t>Reverse engineer neural networks</a:t>
            </a:r>
            <a:endParaRPr/>
          </a:p>
          <a:p>
            <a:pPr indent="-317500" lvl="1" marL="914400" rtl="0" algn="l">
              <a:spcBef>
                <a:spcPts val="0"/>
              </a:spcBef>
              <a:spcAft>
                <a:spcPts val="0"/>
              </a:spcAft>
              <a:buSzPts val="1400"/>
              <a:buChar char="○"/>
            </a:pPr>
            <a:r>
              <a:rPr lang="en-GB"/>
              <a:t>Like reverse-engineering a compiled program binary to source code</a:t>
            </a:r>
            <a:endParaRPr/>
          </a:p>
          <a:p>
            <a:pPr indent="-342900" lvl="0" marL="457200" rtl="0" algn="l">
              <a:spcBef>
                <a:spcPts val="0"/>
              </a:spcBef>
              <a:spcAft>
                <a:spcPts val="0"/>
              </a:spcAft>
              <a:buSzPts val="1800"/>
              <a:buChar char="●"/>
            </a:pPr>
            <a:r>
              <a:rPr b="1" lang="en-GB"/>
              <a:t>Hypothesis</a:t>
            </a:r>
            <a:r>
              <a:rPr lang="en-GB"/>
              <a:t>: Models learn human-comprehensible algorithms and can be understood, if we learn how to make it legible</a:t>
            </a:r>
            <a:endParaRPr/>
          </a:p>
          <a:p>
            <a:pPr indent="-342900" lvl="0" marL="457200" rtl="0" algn="l">
              <a:spcBef>
                <a:spcPts val="0"/>
              </a:spcBef>
              <a:spcAft>
                <a:spcPts val="0"/>
              </a:spcAft>
              <a:buSzPts val="1800"/>
              <a:buChar char="●"/>
            </a:pPr>
            <a:r>
              <a:rPr lang="en-GB"/>
              <a:t>Understanding </a:t>
            </a:r>
            <a:r>
              <a:rPr b="1" lang="en-GB"/>
              <a:t>features</a:t>
            </a:r>
            <a:r>
              <a:rPr lang="en-GB"/>
              <a:t> - the variables inside the model</a:t>
            </a:r>
            <a:endParaRPr/>
          </a:p>
          <a:p>
            <a:pPr indent="-342900" lvl="0" marL="457200" rtl="0" algn="l">
              <a:spcBef>
                <a:spcPts val="0"/>
              </a:spcBef>
              <a:spcAft>
                <a:spcPts val="0"/>
              </a:spcAft>
              <a:buSzPts val="1800"/>
              <a:buChar char="●"/>
            </a:pPr>
            <a:r>
              <a:rPr lang="en-GB"/>
              <a:t>Understanding </a:t>
            </a:r>
            <a:r>
              <a:rPr b="1" lang="en-GB"/>
              <a:t>circuits</a:t>
            </a:r>
            <a:r>
              <a:rPr lang="en-GB"/>
              <a:t> - the algorithms learned to compute features</a:t>
            </a:r>
            <a:endParaRPr/>
          </a:p>
          <a:p>
            <a:pPr indent="-342900" lvl="0" marL="457200" rtl="0" algn="l">
              <a:spcBef>
                <a:spcPts val="0"/>
              </a:spcBef>
              <a:spcAft>
                <a:spcPts val="0"/>
              </a:spcAft>
              <a:buSzPts val="1800"/>
              <a:buChar char="●"/>
            </a:pPr>
            <a:r>
              <a:rPr b="1" lang="en-GB"/>
              <a:t>Key property</a:t>
            </a:r>
            <a:r>
              <a:rPr lang="en-GB"/>
              <a:t>: </a:t>
            </a:r>
            <a:r>
              <a:rPr lang="en-GB"/>
              <a:t>Distinguishes between cognition with identical output</a:t>
            </a:r>
            <a:endParaRPr/>
          </a:p>
          <a:p>
            <a:pPr indent="-342900" lvl="0" marL="457200" rtl="0" algn="l">
              <a:spcBef>
                <a:spcPts val="0"/>
              </a:spcBef>
              <a:spcAft>
                <a:spcPts val="0"/>
              </a:spcAft>
              <a:buSzPts val="1800"/>
              <a:buChar char="●"/>
            </a:pPr>
            <a:r>
              <a:rPr lang="en-GB"/>
              <a:t>A deep knowledge of circuits is crucial to understand, predict and align model behaviour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 Growing Area of Research</a:t>
            </a:r>
            <a:endParaRPr/>
          </a:p>
        </p:txBody>
      </p:sp>
      <p:pic>
        <p:nvPicPr>
          <p:cNvPr id="101" name="Google Shape;101;p20"/>
          <p:cNvPicPr preferRelativeResize="0"/>
          <p:nvPr/>
        </p:nvPicPr>
        <p:blipFill>
          <a:blip r:embed="rId3">
            <a:alphaModFix/>
          </a:blip>
          <a:stretch>
            <a:fillRect/>
          </a:stretch>
        </p:blipFill>
        <p:spPr>
          <a:xfrm>
            <a:off x="5939069" y="1123749"/>
            <a:ext cx="2035452" cy="1551826"/>
          </a:xfrm>
          <a:prstGeom prst="rect">
            <a:avLst/>
          </a:prstGeom>
          <a:noFill/>
          <a:ln>
            <a:noFill/>
          </a:ln>
        </p:spPr>
      </p:pic>
      <p:sp>
        <p:nvSpPr>
          <p:cNvPr id="102" name="Google Shape;102;p20"/>
          <p:cNvSpPr txBox="1"/>
          <p:nvPr/>
        </p:nvSpPr>
        <p:spPr>
          <a:xfrm>
            <a:off x="5939075" y="2675575"/>
            <a:ext cx="203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4"/>
              </a:rPr>
              <a:t>Does Localization Inform Editing? (Hase et al, 2023)</a:t>
            </a:r>
            <a:endParaRPr sz="900"/>
          </a:p>
        </p:txBody>
      </p:sp>
      <p:pic>
        <p:nvPicPr>
          <p:cNvPr id="103" name="Google Shape;103;p20"/>
          <p:cNvPicPr preferRelativeResize="0"/>
          <p:nvPr/>
        </p:nvPicPr>
        <p:blipFill>
          <a:blip r:embed="rId5">
            <a:alphaModFix/>
          </a:blip>
          <a:stretch>
            <a:fillRect/>
          </a:stretch>
        </p:blipFill>
        <p:spPr>
          <a:xfrm>
            <a:off x="640400" y="1301875"/>
            <a:ext cx="2515375" cy="1245475"/>
          </a:xfrm>
          <a:prstGeom prst="rect">
            <a:avLst/>
          </a:prstGeom>
          <a:noFill/>
          <a:ln>
            <a:noFill/>
          </a:ln>
        </p:spPr>
      </p:pic>
      <p:sp>
        <p:nvSpPr>
          <p:cNvPr id="104" name="Google Shape;104;p20"/>
          <p:cNvSpPr txBox="1"/>
          <p:nvPr/>
        </p:nvSpPr>
        <p:spPr>
          <a:xfrm>
            <a:off x="640400" y="2547350"/>
            <a:ext cx="249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6"/>
              </a:rPr>
              <a:t>A Mathematical Framework for Transformer Circuits (Elhage et al, Anthropic 2021)</a:t>
            </a:r>
            <a:endParaRPr sz="900"/>
          </a:p>
        </p:txBody>
      </p:sp>
      <p:pic>
        <p:nvPicPr>
          <p:cNvPr id="105" name="Google Shape;105;p20"/>
          <p:cNvPicPr preferRelativeResize="0"/>
          <p:nvPr/>
        </p:nvPicPr>
        <p:blipFill>
          <a:blip r:embed="rId7">
            <a:alphaModFix/>
          </a:blip>
          <a:stretch>
            <a:fillRect/>
          </a:stretch>
        </p:blipFill>
        <p:spPr>
          <a:xfrm>
            <a:off x="3336088" y="1429050"/>
            <a:ext cx="2471824" cy="1069500"/>
          </a:xfrm>
          <a:prstGeom prst="rect">
            <a:avLst/>
          </a:prstGeom>
          <a:noFill/>
          <a:ln>
            <a:noFill/>
          </a:ln>
        </p:spPr>
      </p:pic>
      <p:sp>
        <p:nvSpPr>
          <p:cNvPr id="106" name="Google Shape;106;p20"/>
          <p:cNvSpPr txBox="1"/>
          <p:nvPr/>
        </p:nvSpPr>
        <p:spPr>
          <a:xfrm>
            <a:off x="3325650" y="2547350"/>
            <a:ext cx="24927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8"/>
              </a:rPr>
              <a:t>Transformer Feed-Forward Layers Are Key-Value Memories (Geva et al, EMNLP 2021)</a:t>
            </a:r>
            <a:endParaRPr sz="900"/>
          </a:p>
        </p:txBody>
      </p:sp>
      <p:pic>
        <p:nvPicPr>
          <p:cNvPr id="107" name="Google Shape;107;p20"/>
          <p:cNvPicPr preferRelativeResize="0"/>
          <p:nvPr/>
        </p:nvPicPr>
        <p:blipFill>
          <a:blip r:embed="rId9">
            <a:alphaModFix/>
          </a:blip>
          <a:stretch>
            <a:fillRect/>
          </a:stretch>
        </p:blipFill>
        <p:spPr>
          <a:xfrm>
            <a:off x="640396" y="3191500"/>
            <a:ext cx="2342050" cy="769925"/>
          </a:xfrm>
          <a:prstGeom prst="rect">
            <a:avLst/>
          </a:prstGeom>
          <a:noFill/>
          <a:ln>
            <a:noFill/>
          </a:ln>
        </p:spPr>
      </p:pic>
      <p:sp>
        <p:nvSpPr>
          <p:cNvPr id="108" name="Google Shape;108;p20"/>
          <p:cNvSpPr txBox="1"/>
          <p:nvPr/>
        </p:nvSpPr>
        <p:spPr>
          <a:xfrm>
            <a:off x="651725" y="4319900"/>
            <a:ext cx="24927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10"/>
              </a:rPr>
              <a:t>Investigating Gender Bias in Language Models Using Causal Mediation Analysis (Vig et al, NeurIPS 2020)</a:t>
            </a:r>
            <a:endParaRPr sz="900"/>
          </a:p>
        </p:txBody>
      </p:sp>
      <p:pic>
        <p:nvPicPr>
          <p:cNvPr id="109" name="Google Shape;109;p20"/>
          <p:cNvPicPr preferRelativeResize="0"/>
          <p:nvPr/>
        </p:nvPicPr>
        <p:blipFill>
          <a:blip r:embed="rId11">
            <a:alphaModFix/>
          </a:blip>
          <a:stretch>
            <a:fillRect/>
          </a:stretch>
        </p:blipFill>
        <p:spPr>
          <a:xfrm>
            <a:off x="3897502" y="3137275"/>
            <a:ext cx="1348999" cy="1160324"/>
          </a:xfrm>
          <a:prstGeom prst="rect">
            <a:avLst/>
          </a:prstGeom>
          <a:noFill/>
          <a:ln>
            <a:noFill/>
          </a:ln>
        </p:spPr>
      </p:pic>
      <p:sp>
        <p:nvSpPr>
          <p:cNvPr id="110" name="Google Shape;110;p20"/>
          <p:cNvSpPr txBox="1"/>
          <p:nvPr/>
        </p:nvSpPr>
        <p:spPr>
          <a:xfrm>
            <a:off x="3268538" y="4297600"/>
            <a:ext cx="249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12"/>
              </a:rPr>
              <a:t>Toy Models of Superposition (Elhage, Anthropic 2022)</a:t>
            </a:r>
            <a:endParaRPr sz="900"/>
          </a:p>
        </p:txBody>
      </p:sp>
      <p:pic>
        <p:nvPicPr>
          <p:cNvPr id="111" name="Google Shape;111;p20"/>
          <p:cNvPicPr preferRelativeResize="0"/>
          <p:nvPr/>
        </p:nvPicPr>
        <p:blipFill>
          <a:blip r:embed="rId13">
            <a:alphaModFix/>
          </a:blip>
          <a:stretch>
            <a:fillRect/>
          </a:stretch>
        </p:blipFill>
        <p:spPr>
          <a:xfrm>
            <a:off x="6015250" y="3147645"/>
            <a:ext cx="2201900" cy="1103800"/>
          </a:xfrm>
          <a:prstGeom prst="rect">
            <a:avLst/>
          </a:prstGeom>
          <a:noFill/>
          <a:ln>
            <a:noFill/>
          </a:ln>
        </p:spPr>
      </p:pic>
      <p:sp>
        <p:nvSpPr>
          <p:cNvPr id="112" name="Google Shape;112;p20"/>
          <p:cNvSpPr txBox="1"/>
          <p:nvPr/>
        </p:nvSpPr>
        <p:spPr>
          <a:xfrm>
            <a:off x="6015250" y="4297600"/>
            <a:ext cx="2035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14"/>
              </a:rPr>
              <a:t>Locating and Editing Factual Associations in GPT (Meng et al, NeurIPS 2022)</a:t>
            </a:r>
            <a:endParaRPr sz="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 Growing Area of Research</a:t>
            </a:r>
            <a:endParaRPr/>
          </a:p>
        </p:txBody>
      </p:sp>
      <p:sp>
        <p:nvSpPr>
          <p:cNvPr id="118" name="Google Shape;118;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9" name="Google Shape;119;p21"/>
          <p:cNvPicPr preferRelativeResize="0"/>
          <p:nvPr/>
        </p:nvPicPr>
        <p:blipFill>
          <a:blip r:embed="rId3">
            <a:alphaModFix/>
          </a:blip>
          <a:stretch>
            <a:fillRect/>
          </a:stretch>
        </p:blipFill>
        <p:spPr>
          <a:xfrm>
            <a:off x="311700" y="1152476"/>
            <a:ext cx="2788699" cy="1373625"/>
          </a:xfrm>
          <a:prstGeom prst="rect">
            <a:avLst/>
          </a:prstGeom>
          <a:noFill/>
          <a:ln>
            <a:noFill/>
          </a:ln>
        </p:spPr>
      </p:pic>
      <p:sp>
        <p:nvSpPr>
          <p:cNvPr id="120" name="Google Shape;120;p21"/>
          <p:cNvSpPr txBox="1"/>
          <p:nvPr/>
        </p:nvSpPr>
        <p:spPr>
          <a:xfrm>
            <a:off x="311700" y="2526100"/>
            <a:ext cx="249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4"/>
              </a:rPr>
              <a:t>Multimodal Neurons in Artificial Neural Networks (Goh et al, Distill 2021)</a:t>
            </a:r>
            <a:endParaRPr sz="900"/>
          </a:p>
        </p:txBody>
      </p:sp>
      <p:pic>
        <p:nvPicPr>
          <p:cNvPr id="121" name="Google Shape;121;p21"/>
          <p:cNvPicPr preferRelativeResize="0"/>
          <p:nvPr/>
        </p:nvPicPr>
        <p:blipFill>
          <a:blip r:embed="rId5">
            <a:alphaModFix/>
          </a:blip>
          <a:stretch>
            <a:fillRect/>
          </a:stretch>
        </p:blipFill>
        <p:spPr>
          <a:xfrm>
            <a:off x="3372025" y="1152475"/>
            <a:ext cx="2708426" cy="1196000"/>
          </a:xfrm>
          <a:prstGeom prst="rect">
            <a:avLst/>
          </a:prstGeom>
          <a:noFill/>
          <a:ln>
            <a:noFill/>
          </a:ln>
        </p:spPr>
      </p:pic>
      <p:sp>
        <p:nvSpPr>
          <p:cNvPr id="122" name="Google Shape;122;p21"/>
          <p:cNvSpPr txBox="1"/>
          <p:nvPr/>
        </p:nvSpPr>
        <p:spPr>
          <a:xfrm>
            <a:off x="3372013" y="2526100"/>
            <a:ext cx="249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6"/>
              </a:rPr>
              <a:t>Compositional Explanations of Neurons (Mu and Andreas, NeurIPS 2020)</a:t>
            </a:r>
            <a:endParaRPr sz="900"/>
          </a:p>
        </p:txBody>
      </p:sp>
      <p:pic>
        <p:nvPicPr>
          <p:cNvPr id="123" name="Google Shape;123;p21"/>
          <p:cNvPicPr preferRelativeResize="0"/>
          <p:nvPr/>
        </p:nvPicPr>
        <p:blipFill>
          <a:blip r:embed="rId7">
            <a:alphaModFix/>
          </a:blip>
          <a:stretch>
            <a:fillRect/>
          </a:stretch>
        </p:blipFill>
        <p:spPr>
          <a:xfrm>
            <a:off x="6424750" y="1170100"/>
            <a:ext cx="2407551" cy="1262025"/>
          </a:xfrm>
          <a:prstGeom prst="rect">
            <a:avLst/>
          </a:prstGeom>
          <a:noFill/>
          <a:ln>
            <a:noFill/>
          </a:ln>
        </p:spPr>
      </p:pic>
      <p:sp>
        <p:nvSpPr>
          <p:cNvPr id="124" name="Google Shape;124;p21"/>
          <p:cNvSpPr txBox="1"/>
          <p:nvPr/>
        </p:nvSpPr>
        <p:spPr>
          <a:xfrm>
            <a:off x="6339588" y="2526100"/>
            <a:ext cx="249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8"/>
              </a:rPr>
              <a:t>Causal Abstractions of Neural Networks (Geiger et al, NeurIPS 2021)</a:t>
            </a:r>
            <a:endParaRPr sz="900"/>
          </a:p>
        </p:txBody>
      </p:sp>
      <p:pic>
        <p:nvPicPr>
          <p:cNvPr id="125" name="Google Shape;125;p21"/>
          <p:cNvPicPr preferRelativeResize="0"/>
          <p:nvPr/>
        </p:nvPicPr>
        <p:blipFill>
          <a:blip r:embed="rId9">
            <a:alphaModFix/>
          </a:blip>
          <a:stretch>
            <a:fillRect/>
          </a:stretch>
        </p:blipFill>
        <p:spPr>
          <a:xfrm>
            <a:off x="311700" y="3045450"/>
            <a:ext cx="2513800" cy="1569675"/>
          </a:xfrm>
          <a:prstGeom prst="rect">
            <a:avLst/>
          </a:prstGeom>
          <a:noFill/>
          <a:ln>
            <a:noFill/>
          </a:ln>
        </p:spPr>
      </p:pic>
      <p:sp>
        <p:nvSpPr>
          <p:cNvPr id="126" name="Google Shape;126;p21"/>
          <p:cNvSpPr txBox="1"/>
          <p:nvPr/>
        </p:nvSpPr>
        <p:spPr>
          <a:xfrm>
            <a:off x="311700" y="4568875"/>
            <a:ext cx="249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10"/>
              </a:rPr>
              <a:t>SGD Learns Parities Near the Computational Limit (Barak et al, NeurIPS 2022)</a:t>
            </a:r>
            <a:endParaRPr sz="900"/>
          </a:p>
        </p:txBody>
      </p:sp>
      <p:pic>
        <p:nvPicPr>
          <p:cNvPr id="127" name="Google Shape;127;p21"/>
          <p:cNvPicPr preferRelativeResize="0"/>
          <p:nvPr/>
        </p:nvPicPr>
        <p:blipFill>
          <a:blip r:embed="rId11">
            <a:alphaModFix/>
          </a:blip>
          <a:stretch>
            <a:fillRect/>
          </a:stretch>
        </p:blipFill>
        <p:spPr>
          <a:xfrm>
            <a:off x="3372025" y="3045450"/>
            <a:ext cx="2708426" cy="1457276"/>
          </a:xfrm>
          <a:prstGeom prst="rect">
            <a:avLst/>
          </a:prstGeom>
          <a:noFill/>
          <a:ln>
            <a:noFill/>
          </a:ln>
        </p:spPr>
      </p:pic>
      <p:sp>
        <p:nvSpPr>
          <p:cNvPr id="128" name="Google Shape;128;p21"/>
          <p:cNvSpPr txBox="1"/>
          <p:nvPr/>
        </p:nvSpPr>
        <p:spPr>
          <a:xfrm>
            <a:off x="3372013" y="4568875"/>
            <a:ext cx="2492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12"/>
              </a:rPr>
              <a:t>Curve Circuits (Cammarata et al, Distill 2020)</a:t>
            </a:r>
            <a:endParaRPr sz="900"/>
          </a:p>
        </p:txBody>
      </p:sp>
      <p:pic>
        <p:nvPicPr>
          <p:cNvPr id="129" name="Google Shape;129;p21"/>
          <p:cNvPicPr preferRelativeResize="0"/>
          <p:nvPr/>
        </p:nvPicPr>
        <p:blipFill>
          <a:blip r:embed="rId13">
            <a:alphaModFix/>
          </a:blip>
          <a:stretch>
            <a:fillRect/>
          </a:stretch>
        </p:blipFill>
        <p:spPr>
          <a:xfrm>
            <a:off x="6399375" y="3390951"/>
            <a:ext cx="2432924" cy="774349"/>
          </a:xfrm>
          <a:prstGeom prst="rect">
            <a:avLst/>
          </a:prstGeom>
          <a:noFill/>
          <a:ln>
            <a:noFill/>
          </a:ln>
        </p:spPr>
      </p:pic>
      <p:sp>
        <p:nvSpPr>
          <p:cNvPr id="130" name="Google Shape;130;p21"/>
          <p:cNvSpPr txBox="1"/>
          <p:nvPr/>
        </p:nvSpPr>
        <p:spPr>
          <a:xfrm>
            <a:off x="6411238" y="4568450"/>
            <a:ext cx="249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14"/>
              </a:rPr>
              <a:t>The Quantization Model of Neural Scaling (Michaud et al, 2023)</a:t>
            </a:r>
            <a:endParaRPr sz="9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