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</p:sldIdLst>
  <p:sldSz cy="5143500" cx="9144000"/>
  <p:notesSz cx="6858000" cy="9144000"/>
  <p:embeddedFontLst>
    <p:embeddedFont>
      <p:font typeface="Raleway"/>
      <p:regular r:id="rId86"/>
      <p:bold r:id="rId87"/>
      <p:italic r:id="rId88"/>
      <p:boldItalic r:id="rId89"/>
    </p:embeddedFont>
    <p:embeddedFont>
      <p:font typeface="Source Sans Pro"/>
      <p:regular r:id="rId90"/>
      <p:bold r:id="rId91"/>
      <p:italic r:id="rId92"/>
      <p:boldItalic r:id="rId9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84" Type="http://schemas.openxmlformats.org/officeDocument/2006/relationships/slide" Target="slides/slide78.xml"/><Relationship Id="rId83" Type="http://schemas.openxmlformats.org/officeDocument/2006/relationships/slide" Target="slides/slide77.xml"/><Relationship Id="rId42" Type="http://schemas.openxmlformats.org/officeDocument/2006/relationships/slide" Target="slides/slide36.xml"/><Relationship Id="rId86" Type="http://schemas.openxmlformats.org/officeDocument/2006/relationships/font" Target="fonts/Raleway-regular.fntdata"/><Relationship Id="rId41" Type="http://schemas.openxmlformats.org/officeDocument/2006/relationships/slide" Target="slides/slide35.xml"/><Relationship Id="rId85" Type="http://schemas.openxmlformats.org/officeDocument/2006/relationships/slide" Target="slides/slide79.xml"/><Relationship Id="rId44" Type="http://schemas.openxmlformats.org/officeDocument/2006/relationships/slide" Target="slides/slide38.xml"/><Relationship Id="rId88" Type="http://schemas.openxmlformats.org/officeDocument/2006/relationships/font" Target="fonts/Raleway-italic.fntdata"/><Relationship Id="rId43" Type="http://schemas.openxmlformats.org/officeDocument/2006/relationships/slide" Target="slides/slide37.xml"/><Relationship Id="rId87" Type="http://schemas.openxmlformats.org/officeDocument/2006/relationships/font" Target="fonts/Raleway-bold.fntdata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89" Type="http://schemas.openxmlformats.org/officeDocument/2006/relationships/font" Target="fonts/Raleway-boldItalic.fntdata"/><Relationship Id="rId80" Type="http://schemas.openxmlformats.org/officeDocument/2006/relationships/slide" Target="slides/slide74.xml"/><Relationship Id="rId82" Type="http://schemas.openxmlformats.org/officeDocument/2006/relationships/slide" Target="slides/slide76.xml"/><Relationship Id="rId81" Type="http://schemas.openxmlformats.org/officeDocument/2006/relationships/slide" Target="slides/slide7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slide" Target="slides/slide67.xml"/><Relationship Id="rId72" Type="http://schemas.openxmlformats.org/officeDocument/2006/relationships/slide" Target="slides/slide66.xml"/><Relationship Id="rId31" Type="http://schemas.openxmlformats.org/officeDocument/2006/relationships/slide" Target="slides/slide25.xml"/><Relationship Id="rId75" Type="http://schemas.openxmlformats.org/officeDocument/2006/relationships/slide" Target="slides/slide69.xml"/><Relationship Id="rId30" Type="http://schemas.openxmlformats.org/officeDocument/2006/relationships/slide" Target="slides/slide24.xml"/><Relationship Id="rId74" Type="http://schemas.openxmlformats.org/officeDocument/2006/relationships/slide" Target="slides/slide68.xml"/><Relationship Id="rId33" Type="http://schemas.openxmlformats.org/officeDocument/2006/relationships/slide" Target="slides/slide27.xml"/><Relationship Id="rId77" Type="http://schemas.openxmlformats.org/officeDocument/2006/relationships/slide" Target="slides/slide71.xml"/><Relationship Id="rId32" Type="http://schemas.openxmlformats.org/officeDocument/2006/relationships/slide" Target="slides/slide26.xml"/><Relationship Id="rId76" Type="http://schemas.openxmlformats.org/officeDocument/2006/relationships/slide" Target="slides/slide70.xml"/><Relationship Id="rId35" Type="http://schemas.openxmlformats.org/officeDocument/2006/relationships/slide" Target="slides/slide29.xml"/><Relationship Id="rId79" Type="http://schemas.openxmlformats.org/officeDocument/2006/relationships/slide" Target="slides/slide73.xml"/><Relationship Id="rId34" Type="http://schemas.openxmlformats.org/officeDocument/2006/relationships/slide" Target="slides/slide28.xml"/><Relationship Id="rId78" Type="http://schemas.openxmlformats.org/officeDocument/2006/relationships/slide" Target="slides/slide72.xml"/><Relationship Id="rId71" Type="http://schemas.openxmlformats.org/officeDocument/2006/relationships/slide" Target="slides/slide65.xml"/><Relationship Id="rId70" Type="http://schemas.openxmlformats.org/officeDocument/2006/relationships/slide" Target="slides/slide64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slide" Target="slides/slide62.xml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slide" Target="slides/slide63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91" Type="http://schemas.openxmlformats.org/officeDocument/2006/relationships/font" Target="fonts/SourceSansPro-bold.fntdata"/><Relationship Id="rId90" Type="http://schemas.openxmlformats.org/officeDocument/2006/relationships/font" Target="fonts/SourceSansPro-regular.fntdata"/><Relationship Id="rId93" Type="http://schemas.openxmlformats.org/officeDocument/2006/relationships/font" Target="fonts/SourceSansPro-boldItalic.fntdata"/><Relationship Id="rId92" Type="http://schemas.openxmlformats.org/officeDocument/2006/relationships/font" Target="fonts/SourceSansPro-italic.fntdata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9f6563d9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09f6563d9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2cb69401d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2cb69401d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2cb69401d8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2cb69401d8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09f6563d9e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09f6563d9e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2f36b2f0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2f36b2f0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2c9e5301d2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2c9e5301d2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2c9e5301d2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22c9e5301d2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2c9e5301d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2c9e5301d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2f36b2f064_1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2f36b2f064_1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2f36b2f064_1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2f36b2f064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2e8eb2da4c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22e8eb2da4c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09f6563d9e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09f6563d9e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c9e5301d2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2c9e5301d2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22c9e5301d2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22c9e5301d2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2c9e5301d2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2c9e5301d2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2e8eb2da4c_5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2e8eb2da4c_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22cee0433b9_3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22cee0433b9_3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2cee0433b9_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2cee0433b9_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cee0433b9_3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2cee0433b9_3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2cee0433b9_3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22cee0433b9_3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2cee0433b9_3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22cee0433b9_3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2cee0433b9_3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2cee0433b9_3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cb69401d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2cb69401d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2cee0433b9_3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2cee0433b9_3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2cee0433b9_3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2cee0433b9_3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2cee0433b9_3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2cee0433b9_3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2dbf4f837f_3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2dbf4f837f_3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2cee0433b9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2cee0433b9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22cee0433b9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22cee0433b9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cee0433b9_3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22cee0433b9_3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22cee0433b9_3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22cee0433b9_3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2cee0433b9_3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22cee0433b9_3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2c9e5301d2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2c9e5301d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09f6563d9e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09f6563d9e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2c9e5301d2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22c9e5301d2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2c9e5301d2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22c9e5301d2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2c9e5301d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22c9e5301d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2c9e5301d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2c9e5301d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2c9e5301d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2c9e5301d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“Figure 6: The improvement given by explanations, plotted relative to the baseline score of the same prompt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without explanations. The anti-correlation between initial score and improvement would be expected from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floor/ceiling effects/regression to the mean. However,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there is also an interesting hint of greater improvements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at moderate scores. (Curve is LOESS smoothing with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 window of 50% of the data, shaded region is standard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error.)”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2cee0433b9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2cee0433b9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“Figure 6: The improvement given by explanations, plotted relative to the baseline score of the same prompt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without explanations. The anti-correlation between initial score and improvement would be expected from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floor/ceiling effects/regression to the mean. However,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there is also an interesting hint of greater improvements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at moderate scores. (Curve is LOESS smoothing with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window of 50% of the data, shaded region is standard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error.)”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2cee0433b9_3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2cee0433b9_3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“Figure 6: The improvement given by explanations, plotted relative to the baseline score of the same prompt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without explanations. The anti-correlation between initial score and improvement would be expected from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floor/ceiling effects/regression to the mean. However,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is also an interesting hint of greater improvements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moderate scores. (Curve is LOESS smoothing with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window of 50% of the data, shaded region is standard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error.)”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22c9e5301d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22c9e5301d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“Figure 6: The improvement given by explanations, plotted relative to the baseline score of the same prompt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without explanations. The anti-correlation between initial score and improvement would be expected from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floor/ceiling effects/regression to the mean. However,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there is also an interesting hint of greater improvements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at moderate scores. (Curve is LOESS smoothing with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 window of 50% of the data, shaded region is standard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error.)”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2c9e5301d2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2c9e5301d2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2cee0433b9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22cee0433b9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cb69401d8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cb69401d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22c9e5301d2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22c9e5301d2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22cee0433b9_1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22cee0433b9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2cee0433b9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2cee0433b9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2cee0433b9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22cee0433b9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2c9e5301d2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2c9e5301d2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22cee0433b9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22cee0433b9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2cee0433b9_3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2cee0433b9_3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22e8eb2da4c_2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22e8eb2da4c_2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22e8eb2da4c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22e8eb2da4c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22e8eb2da4c_2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22e8eb2da4c_2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cb69401d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cb69401d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2184956fd9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2184956fd9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2184956fd95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2184956fd95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2184956fd95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2184956fd95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g22cee0433b9_3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6" name="Google Shape;786;g22cee0433b9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g22cee0433b9_3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3" name="Google Shape;793;g22cee0433b9_3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2cb69401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22cb69401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22e8eb2da4c_2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22e8eb2da4c_2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g22e8eb2da4c_2_1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6" name="Google Shape;826;g22e8eb2da4c_2_1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g2184956fd95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6" name="Google Shape;846;g2184956fd95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2e8eb2da4c_2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22e8eb2da4c_2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2cb69401d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2cb69401d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2nd point: this is a surprising result, that we can separate semantic features with linear hyperplanes</a:t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g22e8eb2da4c_2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9" name="Google Shape;879;g22e8eb2da4c_2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g22e8eb2da4c_2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2" name="Google Shape;892;g22e8eb2da4c_2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2e8eb2da4c_2_2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2" name="Google Shape;912;g22e8eb2da4c_2_2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22e8eb2da4c_2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22e8eb2da4c_2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g22e8eb2da4c_2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5" name="Google Shape;945;g22e8eb2da4c_2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6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22e8eb2da4c_2_3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22e8eb2da4c_2_3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22e8eb2da4c_2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22e8eb2da4c_2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0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g22e8eb2da4c_3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2" name="Google Shape;992;g22e8eb2da4c_3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6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2184956fd95_1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2184956fd95_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2184956fd95_1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2184956fd95_1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of GANs occurs by alternating between training the generator and discriminator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09f6563d9e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09f6563d9e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2cb69401d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2cb69401d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80700" y="3249950"/>
            <a:ext cx="8982600" cy="181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2" name="Google Shape;6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9" name="Google Shape;69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1" name="Google Shape;81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4" name="Google Shape;84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" name="Google Shape;85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6" name="Google Shape;86;p2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8" name="Google Shape;88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3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95" name="Google Shape;95;p23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Relationship Id="rId4" Type="http://schemas.openxmlformats.org/officeDocument/2006/relationships/image" Target="../media/image8.png"/><Relationship Id="rId5" Type="http://schemas.openxmlformats.org/officeDocument/2006/relationships/hyperlink" Target="https://arxiv.org/abs/1804.09299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s://arxiv.org/abs/1804.09299" TargetMode="External"/><Relationship Id="rId4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0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2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2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3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3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3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11" Type="http://schemas.openxmlformats.org/officeDocument/2006/relationships/image" Target="../media/image26.png"/><Relationship Id="rId10" Type="http://schemas.openxmlformats.org/officeDocument/2006/relationships/image" Target="../media/image27.png"/><Relationship Id="rId9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24.png"/><Relationship Id="rId8" Type="http://schemas.openxmlformats.org/officeDocument/2006/relationships/image" Target="../media/image2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9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5.png"/><Relationship Id="rId4" Type="http://schemas.openxmlformats.org/officeDocument/2006/relationships/image" Target="../media/image30.pn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6.png"/><Relationship Id="rId4" Type="http://schemas.openxmlformats.org/officeDocument/2006/relationships/image" Target="../media/image28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31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37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3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13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5" Type="http://schemas.openxmlformats.org/officeDocument/2006/relationships/image" Target="../media/image36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3.png"/><Relationship Id="rId4" Type="http://schemas.openxmlformats.org/officeDocument/2006/relationships/image" Target="../media/image43.png"/><Relationship Id="rId5" Type="http://schemas.openxmlformats.org/officeDocument/2006/relationships/image" Target="../media/image32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3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.png"/><Relationship Id="rId4" Type="http://schemas.openxmlformats.org/officeDocument/2006/relationships/image" Target="../media/image34.png"/><Relationship Id="rId5" Type="http://schemas.openxmlformats.org/officeDocument/2006/relationships/image" Target="../media/image41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13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3.png"/><Relationship Id="rId4" Type="http://schemas.openxmlformats.org/officeDocument/2006/relationships/image" Target="../media/image35.png"/><Relationship Id="rId5" Type="http://schemas.openxmlformats.org/officeDocument/2006/relationships/image" Target="../media/image39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3.png"/><Relationship Id="rId4" Type="http://schemas.openxmlformats.org/officeDocument/2006/relationships/image" Target="../media/image38.png"/><Relationship Id="rId5" Type="http://schemas.openxmlformats.org/officeDocument/2006/relationships/image" Target="../media/image44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5"/>
          <p:cNvSpPr txBox="1"/>
          <p:nvPr>
            <p:ph type="ctrTitle"/>
          </p:nvPr>
        </p:nvSpPr>
        <p:spPr>
          <a:xfrm>
            <a:off x="885000" y="380850"/>
            <a:ext cx="7374000" cy="241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Can language models learn from explanations in context?</a:t>
            </a:r>
            <a:endParaRPr b="0" sz="3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0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1700">
                <a:latin typeface="Source Sans Pro"/>
                <a:ea typeface="Source Sans Pro"/>
                <a:cs typeface="Source Sans Pro"/>
                <a:sym typeface="Source Sans Pro"/>
              </a:rPr>
              <a:t>Andrew Lampinen, Ishita Dasgupta, Stephanie Chan, Kory Matthewson, Michael Henry Tessler, Antonia Creswell, James McClelland, Jane Wang, Felix Hill</a:t>
            </a:r>
            <a:br>
              <a:rPr b="0" lang="en" sz="1700"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1" lang="en" sz="1700">
                <a:latin typeface="Source Sans Pro"/>
                <a:ea typeface="Source Sans Pro"/>
                <a:cs typeface="Source Sans Pro"/>
                <a:sym typeface="Source Sans Pro"/>
              </a:rPr>
              <a:t>DeepMind, London, UK</a:t>
            </a:r>
            <a:endParaRPr b="0" i="1" sz="17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25"/>
          <p:cNvSpPr txBox="1"/>
          <p:nvPr>
            <p:ph idx="1" type="subTitle"/>
          </p:nvPr>
        </p:nvSpPr>
        <p:spPr>
          <a:xfrm>
            <a:off x="311700" y="4008775"/>
            <a:ext cx="8520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00">
                <a:solidFill>
                  <a:srgbClr val="EFEFEF"/>
                </a:solidFill>
              </a:rPr>
              <a:t>Presented by </a:t>
            </a:r>
            <a:r>
              <a:rPr lang="en" sz="1800">
                <a:solidFill>
                  <a:srgbClr val="EFEFEF"/>
                </a:solidFill>
              </a:rPr>
              <a:t>Cynthia Chen, Jason Jabbour, </a:t>
            </a:r>
            <a:r>
              <a:rPr lang="en" sz="1800">
                <a:solidFill>
                  <a:srgbClr val="EFEFEF"/>
                </a:solidFill>
              </a:rPr>
              <a:t>Mark Mazumder</a:t>
            </a:r>
            <a:endParaRPr sz="1800">
              <a:solidFill>
                <a:srgbClr val="EFEFEF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1800">
                <a:solidFill>
                  <a:srgbClr val="EFEFEF"/>
                </a:solidFill>
              </a:rPr>
              <a:t>April 17, 2023</a:t>
            </a:r>
            <a:endParaRPr sz="18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</a:t>
            </a:r>
            <a:r>
              <a:rPr lang="en"/>
              <a:t>Explanation Annotation</a:t>
            </a:r>
            <a:endParaRPr/>
          </a:p>
        </p:txBody>
      </p:sp>
      <p:sp>
        <p:nvSpPr>
          <p:cNvPr id="160" name="Google Shape;160;p34"/>
          <p:cNvSpPr txBox="1"/>
          <p:nvPr/>
        </p:nvSpPr>
        <p:spPr>
          <a:xfrm>
            <a:off x="361800" y="1074200"/>
            <a:ext cx="85206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author </a:t>
            </a: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annotated 15 examples with human </a:t>
            </a: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explanations</a:t>
            </a:r>
            <a:endParaRPr b="1"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Restricted to multiple choice tasks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Conducted comparison to </a:t>
            </a:r>
            <a:r>
              <a:rPr b="1" i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control explanations</a:t>
            </a: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to account for confounding factors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Scrambled explanations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True non-explanations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Permuted explanations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 fine-tuning</a:t>
            </a:r>
            <a:endParaRPr b="1"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Selected examples to build a 5-shot prompt greedily, to evaluate the benefit of selecting the best examples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Hand-tuned explanations to better understand the potential benefits of more optimal “expert” explanations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Tuning performed on small validation set, but tested on larger set of task examples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Evaluation</a:t>
            </a:r>
            <a:endParaRPr/>
          </a:p>
        </p:txBody>
      </p:sp>
      <p:sp>
        <p:nvSpPr>
          <p:cNvPr id="166" name="Google Shape;166;p35"/>
          <p:cNvSpPr txBox="1"/>
          <p:nvPr/>
        </p:nvSpPr>
        <p:spPr>
          <a:xfrm>
            <a:off x="361800" y="1074200"/>
            <a:ext cx="8520600" cy="38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Modeled dependencies of results using </a:t>
            </a: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hierarchical logistic regression</a:t>
            </a:r>
            <a:endParaRPr b="1"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Nested dependencies and heterogeneous structure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Factors to take into account: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■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Task difficulty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■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Shared content between prompts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 each unique effect at each level of the hierarchy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Estimates the unique added contribution of a prompt component (eg: few-shot example, explanation, etc) to the performance 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Roadmap </a:t>
            </a:r>
            <a:endParaRPr/>
          </a:p>
        </p:txBody>
      </p:sp>
      <p:sp>
        <p:nvSpPr>
          <p:cNvPr id="172" name="Google Shape;172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Introduction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Method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Experiments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Discussion</a:t>
            </a:r>
            <a:endParaRPr b="1"/>
          </a:p>
        </p:txBody>
      </p:sp>
      <p:sp>
        <p:nvSpPr>
          <p:cNvPr id="173" name="Google Shape;173;p36"/>
          <p:cNvSpPr/>
          <p:nvPr/>
        </p:nvSpPr>
        <p:spPr>
          <a:xfrm>
            <a:off x="3604251" y="2931875"/>
            <a:ext cx="2180400" cy="974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Potential Impacts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36"/>
          <p:cNvSpPr/>
          <p:nvPr/>
        </p:nvSpPr>
        <p:spPr>
          <a:xfrm>
            <a:off x="6793401" y="2931875"/>
            <a:ext cx="2180400" cy="974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Nuances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36"/>
          <p:cNvSpPr/>
          <p:nvPr/>
        </p:nvSpPr>
        <p:spPr>
          <a:xfrm>
            <a:off x="5962313" y="3211475"/>
            <a:ext cx="653400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6"/>
          <p:cNvSpPr/>
          <p:nvPr/>
        </p:nvSpPr>
        <p:spPr>
          <a:xfrm>
            <a:off x="415114" y="2931875"/>
            <a:ext cx="2180400" cy="974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Walkthrough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7" name="Google Shape;177;p36"/>
          <p:cNvSpPr/>
          <p:nvPr/>
        </p:nvSpPr>
        <p:spPr>
          <a:xfrm>
            <a:off x="2773175" y="3211475"/>
            <a:ext cx="653400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Benefit of Adding Explanations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ct val="38076"/>
              <a:buNone/>
            </a:pPr>
            <a:r>
              <a:t/>
            </a:r>
            <a:endParaRPr sz="2600"/>
          </a:p>
        </p:txBody>
      </p:sp>
      <p:sp>
        <p:nvSpPr>
          <p:cNvPr id="183" name="Google Shape;183;p37"/>
          <p:cNvSpPr txBox="1"/>
          <p:nvPr>
            <p:ph idx="1" type="body"/>
          </p:nvPr>
        </p:nvSpPr>
        <p:spPr>
          <a:xfrm>
            <a:off x="1688150" y="1391825"/>
            <a:ext cx="1331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analytic_entailment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84" name="Google Shape;184;p37"/>
          <p:cNvSpPr txBox="1"/>
          <p:nvPr>
            <p:ph idx="1" type="body"/>
          </p:nvPr>
        </p:nvSpPr>
        <p:spPr>
          <a:xfrm>
            <a:off x="327200" y="3224325"/>
            <a:ext cx="200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arithmetic/2_digit_multiplication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85" name="Google Shape;185;p37"/>
          <p:cNvSpPr txBox="1"/>
          <p:nvPr>
            <p:ph idx="1" type="body"/>
          </p:nvPr>
        </p:nvSpPr>
        <p:spPr>
          <a:xfrm>
            <a:off x="665425" y="1874900"/>
            <a:ext cx="1714500" cy="323100"/>
          </a:xfrm>
          <a:prstGeom prst="rect">
            <a:avLst/>
          </a:prstGeom>
          <a:solidFill>
            <a:srgbClr val="FF71B0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arithmetic/3_digit_division</a:t>
            </a:r>
            <a:endParaRPr b="1"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400">
              <a:solidFill>
                <a:schemeClr val="dk2"/>
              </a:solidFill>
            </a:endParaRPr>
          </a:p>
        </p:txBody>
      </p:sp>
      <p:sp>
        <p:nvSpPr>
          <p:cNvPr id="186" name="Google Shape;186;p37"/>
          <p:cNvSpPr txBox="1"/>
          <p:nvPr>
            <p:ph idx="1" type="body"/>
          </p:nvPr>
        </p:nvSpPr>
        <p:spPr>
          <a:xfrm>
            <a:off x="247525" y="2357975"/>
            <a:ext cx="1857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arithmetic/3_digit_subtraction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87" name="Google Shape;187;p37"/>
          <p:cNvSpPr txBox="1"/>
          <p:nvPr>
            <p:ph idx="1" type="body"/>
          </p:nvPr>
        </p:nvSpPr>
        <p:spPr>
          <a:xfrm>
            <a:off x="665425" y="2732613"/>
            <a:ext cx="200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cause_and_effect/two_sentences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88" name="Google Shape;188;p37"/>
          <p:cNvSpPr txBox="1"/>
          <p:nvPr>
            <p:ph idx="1" type="body"/>
          </p:nvPr>
        </p:nvSpPr>
        <p:spPr>
          <a:xfrm>
            <a:off x="2586050" y="3223125"/>
            <a:ext cx="1365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empirical_judgments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89" name="Google Shape;189;p37"/>
          <p:cNvSpPr txBox="1"/>
          <p:nvPr>
            <p:ph idx="1" type="body"/>
          </p:nvPr>
        </p:nvSpPr>
        <p:spPr>
          <a:xfrm>
            <a:off x="1951800" y="3657500"/>
            <a:ext cx="1365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epistemic_reasoning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0" name="Google Shape;190;p37"/>
          <p:cNvSpPr txBox="1"/>
          <p:nvPr>
            <p:ph idx="1" type="body"/>
          </p:nvPr>
        </p:nvSpPr>
        <p:spPr>
          <a:xfrm>
            <a:off x="3070075" y="4169913"/>
            <a:ext cx="2121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evaluating_information_essentiality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2105125" y="4629975"/>
            <a:ext cx="1279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fantasy_reasoning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2" name="Google Shape;192;p37"/>
          <p:cNvSpPr txBox="1"/>
          <p:nvPr>
            <p:ph idx="1" type="body"/>
          </p:nvPr>
        </p:nvSpPr>
        <p:spPr>
          <a:xfrm>
            <a:off x="4631775" y="2291825"/>
            <a:ext cx="2077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goal_step_wikihow/goal_inference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3" name="Google Shape;193;p37"/>
          <p:cNvSpPr txBox="1"/>
          <p:nvPr>
            <p:ph idx="1" type="body"/>
          </p:nvPr>
        </p:nvSpPr>
        <p:spPr>
          <a:xfrm>
            <a:off x="3791525" y="4682325"/>
            <a:ext cx="17145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figure_of_speech_detection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4" name="Google Shape;194;p37"/>
          <p:cNvSpPr txBox="1"/>
          <p:nvPr>
            <p:ph idx="1" type="body"/>
          </p:nvPr>
        </p:nvSpPr>
        <p:spPr>
          <a:xfrm>
            <a:off x="2087488" y="4090675"/>
            <a:ext cx="737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color/rgb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5" name="Google Shape;195;p37"/>
          <p:cNvSpPr txBox="1"/>
          <p:nvPr>
            <p:ph idx="1" type="body"/>
          </p:nvPr>
        </p:nvSpPr>
        <p:spPr>
          <a:xfrm>
            <a:off x="510625" y="4160825"/>
            <a:ext cx="1331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common_morpheme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6" name="Google Shape;196;p37"/>
          <p:cNvSpPr txBox="1"/>
          <p:nvPr>
            <p:ph idx="1" type="body"/>
          </p:nvPr>
        </p:nvSpPr>
        <p:spPr>
          <a:xfrm>
            <a:off x="482125" y="4629975"/>
            <a:ext cx="1005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crash_blossom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7" name="Google Shape;197;p37"/>
          <p:cNvSpPr txBox="1"/>
          <p:nvPr>
            <p:ph idx="1" type="body"/>
          </p:nvPr>
        </p:nvSpPr>
        <p:spPr>
          <a:xfrm>
            <a:off x="2550075" y="1846263"/>
            <a:ext cx="628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crass_ai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198" name="Google Shape;198;p37"/>
          <p:cNvSpPr txBox="1"/>
          <p:nvPr>
            <p:ph idx="1" type="body"/>
          </p:nvPr>
        </p:nvSpPr>
        <p:spPr>
          <a:xfrm>
            <a:off x="2426800" y="2300700"/>
            <a:ext cx="200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cs_algorithms/valid_parentheses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199" name="Google Shape;199;p37"/>
          <p:cNvSpPr txBox="1"/>
          <p:nvPr>
            <p:ph idx="1" type="body"/>
          </p:nvPr>
        </p:nvSpPr>
        <p:spPr>
          <a:xfrm>
            <a:off x="198775" y="3721900"/>
            <a:ext cx="1279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disambiguation_qa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00" name="Google Shape;200;p37"/>
          <p:cNvSpPr txBox="1"/>
          <p:nvPr>
            <p:ph idx="1" type="body"/>
          </p:nvPr>
        </p:nvSpPr>
        <p:spPr>
          <a:xfrm>
            <a:off x="3070050" y="2784575"/>
            <a:ext cx="1110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english_proverbs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01" name="Google Shape;201;p37"/>
          <p:cNvSpPr txBox="1"/>
          <p:nvPr>
            <p:ph idx="1" type="body"/>
          </p:nvPr>
        </p:nvSpPr>
        <p:spPr>
          <a:xfrm>
            <a:off x="4166150" y="3226313"/>
            <a:ext cx="2161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goal_step_wikihow/step_inference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405725" y="1367775"/>
            <a:ext cx="1410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unit_interpretation/lv2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3" name="Google Shape;203;p37"/>
          <p:cNvSpPr txBox="1"/>
          <p:nvPr>
            <p:ph idx="1" type="body"/>
          </p:nvPr>
        </p:nvSpPr>
        <p:spPr>
          <a:xfrm>
            <a:off x="7126575" y="2291525"/>
            <a:ext cx="1857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play_dialog_same_or_different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4" name="Google Shape;204;p37"/>
          <p:cNvSpPr txBox="1"/>
          <p:nvPr>
            <p:ph idx="1" type="body"/>
          </p:nvPr>
        </p:nvSpPr>
        <p:spPr>
          <a:xfrm>
            <a:off x="7996875" y="2905175"/>
            <a:ext cx="628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physics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5" name="Google Shape;205;p37"/>
          <p:cNvSpPr txBox="1"/>
          <p:nvPr>
            <p:ph idx="1" type="body"/>
          </p:nvPr>
        </p:nvSpPr>
        <p:spPr>
          <a:xfrm>
            <a:off x="4729550" y="1391825"/>
            <a:ext cx="122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physical_intuition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6" name="Google Shape;206;p37"/>
          <p:cNvSpPr txBox="1"/>
          <p:nvPr>
            <p:ph idx="1" type="body"/>
          </p:nvPr>
        </p:nvSpPr>
        <p:spPr>
          <a:xfrm>
            <a:off x="3627200" y="1874900"/>
            <a:ext cx="122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phrase_relatedness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7" name="Google Shape;207;p37"/>
          <p:cNvSpPr txBox="1"/>
          <p:nvPr>
            <p:ph idx="1" type="body"/>
          </p:nvPr>
        </p:nvSpPr>
        <p:spPr>
          <a:xfrm>
            <a:off x="5110150" y="1863563"/>
            <a:ext cx="1365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penguins_in_a_table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8" name="Google Shape;208;p37"/>
          <p:cNvSpPr txBox="1"/>
          <p:nvPr>
            <p:ph idx="1" type="body"/>
          </p:nvPr>
        </p:nvSpPr>
        <p:spPr>
          <a:xfrm>
            <a:off x="3392000" y="1378275"/>
            <a:ext cx="965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odd_one_out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09" name="Google Shape;209;p37"/>
          <p:cNvSpPr txBox="1"/>
          <p:nvPr>
            <p:ph idx="1" type="body"/>
          </p:nvPr>
        </p:nvSpPr>
        <p:spPr>
          <a:xfrm>
            <a:off x="5431975" y="3639325"/>
            <a:ext cx="1637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nonsense_words_grammar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7378125" y="3767575"/>
            <a:ext cx="6900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navigate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7749500" y="4273475"/>
            <a:ext cx="1279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metaphor_boolean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2" name="Google Shape;212;p37"/>
          <p:cNvSpPr txBox="1"/>
          <p:nvPr>
            <p:ph idx="1" type="body"/>
          </p:nvPr>
        </p:nvSpPr>
        <p:spPr>
          <a:xfrm>
            <a:off x="6946575" y="1829650"/>
            <a:ext cx="1553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mathematical_induction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6010450" y="4672175"/>
            <a:ext cx="11835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logic_grid_puzzle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4" name="Google Shape;214;p37"/>
          <p:cNvSpPr txBox="1"/>
          <p:nvPr>
            <p:ph idx="1" type="body"/>
          </p:nvPr>
        </p:nvSpPr>
        <p:spPr>
          <a:xfrm>
            <a:off x="5431975" y="4160825"/>
            <a:ext cx="2077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logical_deduction/three_objects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215" name="Google Shape;215;p37"/>
          <p:cNvSpPr txBox="1"/>
          <p:nvPr>
            <p:ph idx="1" type="body"/>
          </p:nvPr>
        </p:nvSpPr>
        <p:spPr>
          <a:xfrm>
            <a:off x="8281500" y="3837725"/>
            <a:ext cx="823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logical_args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6" name="Google Shape;216;p37"/>
          <p:cNvSpPr txBox="1"/>
          <p:nvPr>
            <p:ph idx="1" type="body"/>
          </p:nvPr>
        </p:nvSpPr>
        <p:spPr>
          <a:xfrm>
            <a:off x="3791525" y="3639325"/>
            <a:ext cx="1331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irony_identification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7" name="Google Shape;217;p37"/>
          <p:cNvSpPr txBox="1"/>
          <p:nvPr>
            <p:ph idx="1" type="body"/>
          </p:nvPr>
        </p:nvSpPr>
        <p:spPr>
          <a:xfrm>
            <a:off x="8159600" y="3340775"/>
            <a:ext cx="869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implicatures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18" name="Google Shape;218;p37"/>
          <p:cNvSpPr txBox="1"/>
          <p:nvPr>
            <p:ph idx="1" type="body"/>
          </p:nvPr>
        </p:nvSpPr>
        <p:spPr>
          <a:xfrm>
            <a:off x="4631775" y="2708750"/>
            <a:ext cx="1553100" cy="323100"/>
          </a:xfrm>
          <a:prstGeom prst="rect">
            <a:avLst/>
          </a:prstGeom>
          <a:solidFill>
            <a:srgbClr val="FF71B0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000">
                <a:solidFill>
                  <a:schemeClr val="dk2"/>
                </a:solidFill>
              </a:rPr>
              <a:t>identify_odd_metaphor</a:t>
            </a:r>
            <a:endParaRPr b="1" sz="1000">
              <a:solidFill>
                <a:schemeClr val="dk2"/>
              </a:solidFill>
            </a:endParaRPr>
          </a:p>
        </p:txBody>
      </p:sp>
      <p:sp>
        <p:nvSpPr>
          <p:cNvPr id="219" name="Google Shape;219;p37"/>
          <p:cNvSpPr txBox="1"/>
          <p:nvPr>
            <p:ph idx="1" type="body"/>
          </p:nvPr>
        </p:nvSpPr>
        <p:spPr>
          <a:xfrm>
            <a:off x="7027625" y="3226325"/>
            <a:ext cx="7887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truthful_qa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20" name="Google Shape;220;p37"/>
          <p:cNvSpPr txBox="1"/>
          <p:nvPr>
            <p:ph idx="1" type="body"/>
          </p:nvPr>
        </p:nvSpPr>
        <p:spPr>
          <a:xfrm>
            <a:off x="8115075" y="1367775"/>
            <a:ext cx="869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riddle_sense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6384850" y="2827700"/>
            <a:ext cx="1410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presuppositions_as_nl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222" name="Google Shape;222;p37"/>
          <p:cNvSpPr/>
          <p:nvPr/>
        </p:nvSpPr>
        <p:spPr>
          <a:xfrm>
            <a:off x="6184875" y="184325"/>
            <a:ext cx="1397700" cy="7845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Look at </a:t>
            </a:r>
            <a:r>
              <a:rPr b="1" lang="en" sz="1100"/>
              <a:t>2 out of 15</a:t>
            </a:r>
            <a:r>
              <a:rPr b="1" lang="en" sz="1100"/>
              <a:t> prompts </a:t>
            </a:r>
            <a:r>
              <a:rPr lang="en" sz="1100"/>
              <a:t>drawn from the 40 tasks</a:t>
            </a:r>
            <a:endParaRPr sz="1100"/>
          </a:p>
        </p:txBody>
      </p:sp>
      <p:cxnSp>
        <p:nvCxnSpPr>
          <p:cNvPr id="223" name="Google Shape;223;p37"/>
          <p:cNvCxnSpPr>
            <a:stCxn id="185" idx="0"/>
            <a:endCxn id="222" idx="2"/>
          </p:cNvCxnSpPr>
          <p:nvPr/>
        </p:nvCxnSpPr>
        <p:spPr>
          <a:xfrm flipH="1" rot="10800000">
            <a:off x="1522675" y="968900"/>
            <a:ext cx="5361000" cy="90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37"/>
          <p:cNvCxnSpPr>
            <a:stCxn id="218" idx="0"/>
            <a:endCxn id="222" idx="2"/>
          </p:cNvCxnSpPr>
          <p:nvPr/>
        </p:nvCxnSpPr>
        <p:spPr>
          <a:xfrm flipH="1" rot="10800000">
            <a:off x="5408325" y="968750"/>
            <a:ext cx="1475400" cy="174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700"/>
              <a:t>Examples Alone (no explanations)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700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8"/>
          <p:cNvSpPr/>
          <p:nvPr/>
        </p:nvSpPr>
        <p:spPr>
          <a:xfrm>
            <a:off x="1864375" y="1990250"/>
            <a:ext cx="23859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38"/>
          <p:cNvSpPr/>
          <p:nvPr/>
        </p:nvSpPr>
        <p:spPr>
          <a:xfrm>
            <a:off x="4474975" y="3027350"/>
            <a:ext cx="2592900" cy="19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1864375" y="1573250"/>
            <a:ext cx="2154300" cy="1353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8"/>
          <p:cNvSpPr/>
          <p:nvPr/>
        </p:nvSpPr>
        <p:spPr>
          <a:xfrm>
            <a:off x="4501775" y="1573250"/>
            <a:ext cx="2154300" cy="1353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8"/>
          <p:cNvSpPr txBox="1"/>
          <p:nvPr/>
        </p:nvSpPr>
        <p:spPr>
          <a:xfrm>
            <a:off x="2171275" y="1951375"/>
            <a:ext cx="154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(choices omitted for brevity)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38"/>
          <p:cNvSpPr/>
          <p:nvPr/>
        </p:nvSpPr>
        <p:spPr>
          <a:xfrm>
            <a:off x="6259850" y="2157675"/>
            <a:ext cx="369900" cy="1347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8"/>
          <p:cNvSpPr/>
          <p:nvPr/>
        </p:nvSpPr>
        <p:spPr>
          <a:xfrm>
            <a:off x="6509350" y="2306000"/>
            <a:ext cx="369900" cy="1347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8"/>
          <p:cNvSpPr/>
          <p:nvPr/>
        </p:nvSpPr>
        <p:spPr>
          <a:xfrm>
            <a:off x="6516650" y="2447250"/>
            <a:ext cx="369900" cy="1347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38"/>
          <p:cNvSpPr/>
          <p:nvPr/>
        </p:nvSpPr>
        <p:spPr>
          <a:xfrm>
            <a:off x="6516650" y="2010550"/>
            <a:ext cx="369900" cy="134700"/>
          </a:xfrm>
          <a:prstGeom prst="rect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 Likelihoods</a:t>
            </a:r>
            <a:endParaRPr/>
          </a:p>
        </p:txBody>
      </p:sp>
      <p:pic>
        <p:nvPicPr>
          <p:cNvPr id="246" name="Google Shape;24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9"/>
          <p:cNvSpPr/>
          <p:nvPr/>
        </p:nvSpPr>
        <p:spPr>
          <a:xfrm>
            <a:off x="1864375" y="1990250"/>
            <a:ext cx="23859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9"/>
          <p:cNvSpPr/>
          <p:nvPr/>
        </p:nvSpPr>
        <p:spPr>
          <a:xfrm>
            <a:off x="4474975" y="3027350"/>
            <a:ext cx="2592900" cy="193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39"/>
          <p:cNvSpPr/>
          <p:nvPr/>
        </p:nvSpPr>
        <p:spPr>
          <a:xfrm rot="5400000">
            <a:off x="5632100" y="1843550"/>
            <a:ext cx="168000" cy="25356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9"/>
          <p:cNvSpPr/>
          <p:nvPr/>
        </p:nvSpPr>
        <p:spPr>
          <a:xfrm>
            <a:off x="4064425" y="3243350"/>
            <a:ext cx="4550100" cy="15114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Each</a:t>
            </a:r>
            <a:r>
              <a:rPr lang="en" sz="1300"/>
              <a:t> experiment evaluates the relative probability of </a:t>
            </a:r>
            <a:r>
              <a:rPr b="1" lang="en" sz="1300"/>
              <a:t>this</a:t>
            </a:r>
            <a:r>
              <a:rPr lang="en" sz="1300"/>
              <a:t> </a:t>
            </a:r>
            <a:r>
              <a:rPr b="1" lang="en" sz="1300"/>
              <a:t>sequence</a:t>
            </a:r>
            <a:r>
              <a:rPr lang="en" sz="1300"/>
              <a:t> of tokens relative to all sequences in the </a:t>
            </a:r>
            <a:r>
              <a:rPr b="1" lang="en" sz="1300"/>
              <a:t>multiple choice answers </a:t>
            </a:r>
            <a:r>
              <a:rPr lang="en" sz="1300"/>
              <a:t>(</a:t>
            </a:r>
            <a:r>
              <a:rPr b="1" lang="en" sz="1300"/>
              <a:t>not</a:t>
            </a:r>
            <a:r>
              <a:rPr lang="en" sz="1300"/>
              <a:t> all possible sequences of tokens)</a:t>
            </a:r>
            <a:br>
              <a:rPr lang="en" sz="1300"/>
            </a:br>
            <a:br>
              <a:rPr lang="en" sz="1300"/>
            </a:br>
            <a:r>
              <a:rPr i="1" lang="en" sz="1300">
                <a:solidFill>
                  <a:schemeClr val="dk2"/>
                </a:solidFill>
              </a:rPr>
              <a:t>i.e.</a:t>
            </a:r>
            <a:r>
              <a:rPr lang="en" sz="1300">
                <a:solidFill>
                  <a:schemeClr val="dk2"/>
                </a:solidFill>
              </a:rPr>
              <a:t>,</a:t>
            </a:r>
            <a:r>
              <a:rPr lang="en" sz="1300">
                <a:solidFill>
                  <a:schemeClr val="dk2"/>
                </a:solidFill>
              </a:rPr>
              <a:t> model’s likelihood of </a:t>
            </a:r>
            <a:r>
              <a:rPr b="1" lang="en" sz="1300">
                <a:solidFill>
                  <a:schemeClr val="dk2"/>
                </a:solidFill>
              </a:rPr>
              <a:t>each answer option</a:t>
            </a:r>
            <a:r>
              <a:rPr lang="en" sz="1300">
                <a:solidFill>
                  <a:schemeClr val="dk2"/>
                </a:solidFill>
              </a:rPr>
              <a:t> after conditioning on the prompt and question</a:t>
            </a:r>
            <a:endParaRPr sz="1300"/>
          </a:p>
        </p:txBody>
      </p:sp>
      <p:sp>
        <p:nvSpPr>
          <p:cNvPr id="252" name="Google Shape;252;p39"/>
          <p:cNvSpPr/>
          <p:nvPr/>
        </p:nvSpPr>
        <p:spPr>
          <a:xfrm>
            <a:off x="6259850" y="2157675"/>
            <a:ext cx="626700" cy="134700"/>
          </a:xfrm>
          <a:prstGeom prst="rect">
            <a:avLst/>
          </a:prstGeom>
          <a:solidFill>
            <a:srgbClr val="D9EAD3">
              <a:alpha val="25160"/>
            </a:srgbClr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39"/>
          <p:cNvSpPr/>
          <p:nvPr/>
        </p:nvSpPr>
        <p:spPr>
          <a:xfrm>
            <a:off x="4500650" y="2306000"/>
            <a:ext cx="1996500" cy="134700"/>
          </a:xfrm>
          <a:prstGeom prst="rect">
            <a:avLst/>
          </a:prstGeom>
          <a:solidFill>
            <a:srgbClr val="D9EAD3">
              <a:alpha val="25160"/>
            </a:srgbClr>
          </a:solidFill>
          <a:ln cap="flat" cmpd="sng" w="952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9"/>
          <p:cNvSpPr/>
          <p:nvPr/>
        </p:nvSpPr>
        <p:spPr>
          <a:xfrm>
            <a:off x="6509350" y="2306000"/>
            <a:ext cx="369900" cy="134700"/>
          </a:xfrm>
          <a:prstGeom prst="rect">
            <a:avLst/>
          </a:prstGeom>
          <a:solidFill>
            <a:srgbClr val="FF0000">
              <a:alpha val="7549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9"/>
          <p:cNvSpPr/>
          <p:nvPr/>
        </p:nvSpPr>
        <p:spPr>
          <a:xfrm>
            <a:off x="4500650" y="2447250"/>
            <a:ext cx="2385900" cy="296700"/>
          </a:xfrm>
          <a:prstGeom prst="rect">
            <a:avLst/>
          </a:prstGeom>
          <a:solidFill>
            <a:srgbClr val="FF0000">
              <a:alpha val="7549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39"/>
          <p:cNvSpPr/>
          <p:nvPr/>
        </p:nvSpPr>
        <p:spPr>
          <a:xfrm rot="5400000">
            <a:off x="4106700" y="2497100"/>
            <a:ext cx="524100" cy="2394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39"/>
          <p:cNvSpPr/>
          <p:nvPr/>
        </p:nvSpPr>
        <p:spPr>
          <a:xfrm>
            <a:off x="6509350" y="2009350"/>
            <a:ext cx="369900" cy="134700"/>
          </a:xfrm>
          <a:prstGeom prst="rect">
            <a:avLst/>
          </a:prstGeom>
          <a:solidFill>
            <a:srgbClr val="FF0000">
              <a:alpha val="7549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9"/>
          <p:cNvSpPr/>
          <p:nvPr/>
        </p:nvSpPr>
        <p:spPr>
          <a:xfrm>
            <a:off x="4500650" y="2157675"/>
            <a:ext cx="1759200" cy="134700"/>
          </a:xfrm>
          <a:prstGeom prst="rect">
            <a:avLst/>
          </a:prstGeom>
          <a:solidFill>
            <a:srgbClr val="FF0000">
              <a:alpha val="7549"/>
            </a:srgbClr>
          </a:solidFill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9"/>
          <p:cNvSpPr txBox="1"/>
          <p:nvPr/>
        </p:nvSpPr>
        <p:spPr>
          <a:xfrm>
            <a:off x="2171275" y="1951375"/>
            <a:ext cx="1540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Source Sans Pro"/>
                <a:ea typeface="Source Sans Pro"/>
                <a:cs typeface="Source Sans Pro"/>
                <a:sym typeface="Source Sans Pro"/>
              </a:rPr>
              <a:t>(choices omitted for brevity)</a:t>
            </a:r>
            <a:endParaRPr sz="8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39"/>
          <p:cNvSpPr/>
          <p:nvPr/>
        </p:nvSpPr>
        <p:spPr>
          <a:xfrm>
            <a:off x="4500650" y="2743950"/>
            <a:ext cx="2385900" cy="283500"/>
          </a:xfrm>
          <a:prstGeom prst="rect">
            <a:avLst/>
          </a:prstGeom>
          <a:solidFill>
            <a:srgbClr val="CFE2F3">
              <a:alpha val="41510"/>
            </a:srgbClr>
          </a:solidFill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Explanations</a:t>
            </a:r>
            <a:endParaRPr/>
          </a:p>
        </p:txBody>
      </p:sp>
      <p:pic>
        <p:nvPicPr>
          <p:cNvPr id="266" name="Google Shape;2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/>
          <p:nvPr/>
        </p:nvSpPr>
        <p:spPr>
          <a:xfrm>
            <a:off x="1864375" y="1990475"/>
            <a:ext cx="2385900" cy="1253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0"/>
          <p:cNvSpPr/>
          <p:nvPr/>
        </p:nvSpPr>
        <p:spPr>
          <a:xfrm>
            <a:off x="4474975" y="3020025"/>
            <a:ext cx="2592900" cy="194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Explanations</a:t>
            </a:r>
            <a:endParaRPr/>
          </a:p>
        </p:txBody>
      </p:sp>
      <p:pic>
        <p:nvPicPr>
          <p:cNvPr id="275" name="Google Shape;2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41"/>
          <p:cNvSpPr/>
          <p:nvPr/>
        </p:nvSpPr>
        <p:spPr>
          <a:xfrm>
            <a:off x="1864375" y="2266025"/>
            <a:ext cx="2385900" cy="9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41"/>
          <p:cNvSpPr/>
          <p:nvPr/>
        </p:nvSpPr>
        <p:spPr>
          <a:xfrm>
            <a:off x="4474975" y="3464975"/>
            <a:ext cx="2592900" cy="14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41"/>
          <p:cNvSpPr/>
          <p:nvPr/>
        </p:nvSpPr>
        <p:spPr>
          <a:xfrm>
            <a:off x="1726500" y="1996375"/>
            <a:ext cx="132000" cy="26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1"/>
          <p:cNvSpPr/>
          <p:nvPr/>
        </p:nvSpPr>
        <p:spPr>
          <a:xfrm>
            <a:off x="4296625" y="3055650"/>
            <a:ext cx="132000" cy="409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Explanations</a:t>
            </a:r>
            <a:endParaRPr/>
          </a:p>
        </p:txBody>
      </p:sp>
      <p:pic>
        <p:nvPicPr>
          <p:cNvPr id="286" name="Google Shape;2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2"/>
          <p:cNvSpPr/>
          <p:nvPr/>
        </p:nvSpPr>
        <p:spPr>
          <a:xfrm>
            <a:off x="1864375" y="2266025"/>
            <a:ext cx="2385900" cy="9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2"/>
          <p:cNvSpPr/>
          <p:nvPr/>
        </p:nvSpPr>
        <p:spPr>
          <a:xfrm>
            <a:off x="4474975" y="3464975"/>
            <a:ext cx="2592900" cy="14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42"/>
          <p:cNvSpPr/>
          <p:nvPr/>
        </p:nvSpPr>
        <p:spPr>
          <a:xfrm>
            <a:off x="1726500" y="1996375"/>
            <a:ext cx="132000" cy="26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2"/>
          <p:cNvSpPr/>
          <p:nvPr/>
        </p:nvSpPr>
        <p:spPr>
          <a:xfrm>
            <a:off x="4296625" y="3055650"/>
            <a:ext cx="132000" cy="409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92" name="Google Shape;292;p42"/>
          <p:cNvCxnSpPr/>
          <p:nvPr/>
        </p:nvCxnSpPr>
        <p:spPr>
          <a:xfrm flipH="1">
            <a:off x="1338600" y="2115025"/>
            <a:ext cx="311700" cy="10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3" name="Google Shape;293;p42"/>
          <p:cNvCxnSpPr/>
          <p:nvPr/>
        </p:nvCxnSpPr>
        <p:spPr>
          <a:xfrm rot="10800000">
            <a:off x="1345975" y="3196950"/>
            <a:ext cx="2904300" cy="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4" name="Google Shape;294;p42"/>
          <p:cNvSpPr txBox="1"/>
          <p:nvPr/>
        </p:nvSpPr>
        <p:spPr>
          <a:xfrm>
            <a:off x="403350" y="3194025"/>
            <a:ext cx="267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Does the </a:t>
            </a: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likelihood ratio</a:t>
            </a: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 of the correct answer </a:t>
            </a: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increase</a:t>
            </a: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 for the </a:t>
            </a: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next question</a:t>
            </a: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, </a:t>
            </a: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when explanations are added</a:t>
            </a: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 to previous examples?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43"/>
          <p:cNvSpPr txBox="1"/>
          <p:nvPr>
            <p:ph idx="1" type="body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rgbClr val="000000"/>
                </a:solidFill>
              </a:rPr>
              <a:t>Is it </a:t>
            </a:r>
            <a:r>
              <a:rPr lang="en" u="sng">
                <a:solidFill>
                  <a:srgbClr val="000000"/>
                </a:solidFill>
              </a:rPr>
              <a:t>the explanation itself</a:t>
            </a:r>
            <a:r>
              <a:rPr lang="en">
                <a:solidFill>
                  <a:srgbClr val="000000"/>
                </a:solidFill>
              </a:rPr>
              <a:t> or something else (relevant words, syntactic structure, …)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01" name="Google Shape;30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3"/>
          <p:cNvSpPr/>
          <p:nvPr/>
        </p:nvSpPr>
        <p:spPr>
          <a:xfrm>
            <a:off x="1864375" y="2266025"/>
            <a:ext cx="2385900" cy="977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43"/>
          <p:cNvSpPr/>
          <p:nvPr/>
        </p:nvSpPr>
        <p:spPr>
          <a:xfrm>
            <a:off x="4474975" y="3464975"/>
            <a:ext cx="2592900" cy="149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43"/>
          <p:cNvSpPr/>
          <p:nvPr/>
        </p:nvSpPr>
        <p:spPr>
          <a:xfrm>
            <a:off x="1726500" y="1996375"/>
            <a:ext cx="132000" cy="26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3"/>
          <p:cNvSpPr/>
          <p:nvPr/>
        </p:nvSpPr>
        <p:spPr>
          <a:xfrm>
            <a:off x="4296625" y="3055650"/>
            <a:ext cx="132000" cy="409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07" name="Google Shape;307;p43"/>
          <p:cNvCxnSpPr/>
          <p:nvPr/>
        </p:nvCxnSpPr>
        <p:spPr>
          <a:xfrm flipH="1">
            <a:off x="1338600" y="2115025"/>
            <a:ext cx="311700" cy="10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8" name="Google Shape;308;p43"/>
          <p:cNvCxnSpPr/>
          <p:nvPr/>
        </p:nvCxnSpPr>
        <p:spPr>
          <a:xfrm rot="10800000">
            <a:off x="1345975" y="3196950"/>
            <a:ext cx="2904300" cy="3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9" name="Google Shape;309;p43"/>
          <p:cNvSpPr/>
          <p:nvPr/>
        </p:nvSpPr>
        <p:spPr>
          <a:xfrm>
            <a:off x="134725" y="2991150"/>
            <a:ext cx="1164900" cy="44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v</a:t>
            </a:r>
            <a:r>
              <a:rPr b="1" lang="en" sz="1100"/>
              <a:t>s 3 Control Conditions</a:t>
            </a:r>
            <a:endParaRPr b="1" sz="1100"/>
          </a:p>
        </p:txBody>
      </p:sp>
      <p:sp>
        <p:nvSpPr>
          <p:cNvPr id="310" name="Google Shape;310;p43"/>
          <p:cNvSpPr/>
          <p:nvPr/>
        </p:nvSpPr>
        <p:spPr>
          <a:xfrm>
            <a:off x="747450" y="3614200"/>
            <a:ext cx="7363800" cy="14400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Control Experiments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43"/>
          <p:cNvSpPr/>
          <p:nvPr/>
        </p:nvSpPr>
        <p:spPr>
          <a:xfrm>
            <a:off x="957839" y="3950350"/>
            <a:ext cx="2180400" cy="9744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True Non-Explanation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2" name="Google Shape;312;p43"/>
          <p:cNvSpPr/>
          <p:nvPr/>
        </p:nvSpPr>
        <p:spPr>
          <a:xfrm>
            <a:off x="3339151" y="3950350"/>
            <a:ext cx="2180400" cy="9744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Other Item Explanation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3" name="Google Shape;313;p43"/>
          <p:cNvSpPr/>
          <p:nvPr/>
        </p:nvSpPr>
        <p:spPr>
          <a:xfrm>
            <a:off x="5720464" y="3950350"/>
            <a:ext cx="2180400" cy="974400"/>
          </a:xfrm>
          <a:prstGeom prst="rect">
            <a:avLst/>
          </a:prstGeom>
          <a:solidFill>
            <a:srgbClr val="C9DAF8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Scrambled Explanation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Roadmap </a:t>
            </a:r>
            <a:endParaRPr/>
          </a:p>
        </p:txBody>
      </p:sp>
      <p:sp>
        <p:nvSpPr>
          <p:cNvPr id="110" name="Google Shape;110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Introduction</a:t>
            </a:r>
            <a:endParaRPr>
              <a:solidFill>
                <a:srgbClr val="66666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Method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Experiments</a:t>
            </a:r>
            <a:endParaRPr b="1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Discussion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How much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44"/>
          <p:cNvSpPr txBox="1"/>
          <p:nvPr>
            <p:ph idx="1" type="body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Is it </a:t>
            </a:r>
            <a:r>
              <a:rPr lang="en" u="sng">
                <a:solidFill>
                  <a:schemeClr val="dk2"/>
                </a:solidFill>
              </a:rPr>
              <a:t>the explanation itself</a:t>
            </a:r>
            <a:r>
              <a:rPr lang="en">
                <a:solidFill>
                  <a:schemeClr val="dk2"/>
                </a:solidFill>
              </a:rPr>
              <a:t> or something else (relevant words, syntactic structure, …)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20" name="Google Shape;3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4"/>
          <p:cNvSpPr/>
          <p:nvPr/>
        </p:nvSpPr>
        <p:spPr>
          <a:xfrm>
            <a:off x="1864375" y="2517800"/>
            <a:ext cx="2385900" cy="725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4"/>
          <p:cNvSpPr/>
          <p:nvPr/>
        </p:nvSpPr>
        <p:spPr>
          <a:xfrm>
            <a:off x="4474975" y="4010500"/>
            <a:ext cx="2592900" cy="95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4"/>
          <p:cNvSpPr/>
          <p:nvPr/>
        </p:nvSpPr>
        <p:spPr>
          <a:xfrm>
            <a:off x="1726500" y="2224975"/>
            <a:ext cx="132000" cy="38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44"/>
          <p:cNvSpPr/>
          <p:nvPr/>
        </p:nvSpPr>
        <p:spPr>
          <a:xfrm>
            <a:off x="4306775" y="3458975"/>
            <a:ext cx="132000" cy="6843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6" name="Google Shape;326;p44"/>
          <p:cNvCxnSpPr>
            <a:stCxn id="324" idx="1"/>
          </p:cNvCxnSpPr>
          <p:nvPr/>
        </p:nvCxnSpPr>
        <p:spPr>
          <a:xfrm flipH="1">
            <a:off x="1414800" y="2419825"/>
            <a:ext cx="311700" cy="108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7" name="Google Shape;327;p44"/>
          <p:cNvCxnSpPr>
            <a:stCxn id="325" idx="1"/>
          </p:cNvCxnSpPr>
          <p:nvPr/>
        </p:nvCxnSpPr>
        <p:spPr>
          <a:xfrm rot="10800000">
            <a:off x="1420775" y="3512825"/>
            <a:ext cx="2886000" cy="28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8" name="Google Shape;328;p44"/>
          <p:cNvSpPr txBox="1"/>
          <p:nvPr/>
        </p:nvSpPr>
        <p:spPr>
          <a:xfrm>
            <a:off x="304800" y="3248250"/>
            <a:ext cx="154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Relevant but non-explanatory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29" name="Google Shape;329;p44"/>
          <p:cNvSpPr/>
          <p:nvPr/>
        </p:nvSpPr>
        <p:spPr>
          <a:xfrm>
            <a:off x="187675" y="2452625"/>
            <a:ext cx="1164900" cy="44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Control Experiment 1</a:t>
            </a:r>
            <a:endParaRPr b="1" sz="11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How much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5"/>
          <p:cNvSpPr txBox="1"/>
          <p:nvPr>
            <p:ph idx="1" type="body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Is it </a:t>
            </a:r>
            <a:r>
              <a:rPr lang="en" u="sng">
                <a:solidFill>
                  <a:schemeClr val="dk2"/>
                </a:solidFill>
              </a:rPr>
              <a:t>the explanation itself</a:t>
            </a:r>
            <a:r>
              <a:rPr lang="en">
                <a:solidFill>
                  <a:schemeClr val="dk2"/>
                </a:solidFill>
              </a:rPr>
              <a:t> or something else (relevant words, syntactic structure, …)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36" name="Google Shape;3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5"/>
          <p:cNvSpPr/>
          <p:nvPr/>
        </p:nvSpPr>
        <p:spPr>
          <a:xfrm>
            <a:off x="1864375" y="2919450"/>
            <a:ext cx="2385900" cy="3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5"/>
          <p:cNvSpPr/>
          <p:nvPr/>
        </p:nvSpPr>
        <p:spPr>
          <a:xfrm>
            <a:off x="4474975" y="4448100"/>
            <a:ext cx="2592900" cy="516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5"/>
          <p:cNvSpPr/>
          <p:nvPr/>
        </p:nvSpPr>
        <p:spPr>
          <a:xfrm>
            <a:off x="1726500" y="2529775"/>
            <a:ext cx="132000" cy="38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5"/>
          <p:cNvSpPr/>
          <p:nvPr/>
        </p:nvSpPr>
        <p:spPr>
          <a:xfrm>
            <a:off x="4306775" y="4058400"/>
            <a:ext cx="132000" cy="389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2" name="Google Shape;342;p45"/>
          <p:cNvCxnSpPr>
            <a:stCxn id="340" idx="1"/>
          </p:cNvCxnSpPr>
          <p:nvPr/>
        </p:nvCxnSpPr>
        <p:spPr>
          <a:xfrm flipH="1">
            <a:off x="1360800" y="2724625"/>
            <a:ext cx="365700" cy="111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45"/>
          <p:cNvCxnSpPr>
            <a:stCxn id="341" idx="1"/>
          </p:cNvCxnSpPr>
          <p:nvPr/>
        </p:nvCxnSpPr>
        <p:spPr>
          <a:xfrm rot="10800000">
            <a:off x="1354775" y="3836550"/>
            <a:ext cx="2952000" cy="41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45"/>
          <p:cNvSpPr txBox="1"/>
          <p:nvPr/>
        </p:nvSpPr>
        <p:spPr>
          <a:xfrm>
            <a:off x="76200" y="3629250"/>
            <a:ext cx="154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Randomly chosen from other examples in the prompt dataset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45" name="Google Shape;345;p45"/>
          <p:cNvSpPr/>
          <p:nvPr/>
        </p:nvSpPr>
        <p:spPr>
          <a:xfrm>
            <a:off x="187675" y="2452625"/>
            <a:ext cx="1164900" cy="44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Control Experiment 2</a:t>
            </a:r>
            <a:endParaRPr b="1"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How much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46"/>
          <p:cNvSpPr txBox="1"/>
          <p:nvPr>
            <p:ph idx="1" type="body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Is it </a:t>
            </a:r>
            <a:r>
              <a:rPr lang="en" u="sng">
                <a:solidFill>
                  <a:schemeClr val="dk2"/>
                </a:solidFill>
              </a:rPr>
              <a:t>the explanation itself</a:t>
            </a:r>
            <a:r>
              <a:rPr lang="en">
                <a:solidFill>
                  <a:schemeClr val="dk2"/>
                </a:solidFill>
              </a:rPr>
              <a:t> or something else (relevant words, syntactic structure, …)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52" name="Google Shape;35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6"/>
          <p:cNvSpPr/>
          <p:nvPr/>
        </p:nvSpPr>
        <p:spPr>
          <a:xfrm>
            <a:off x="1580400" y="2038425"/>
            <a:ext cx="304500" cy="974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46"/>
          <p:cNvSpPr/>
          <p:nvPr/>
        </p:nvSpPr>
        <p:spPr>
          <a:xfrm>
            <a:off x="4170475" y="3115450"/>
            <a:ext cx="304500" cy="1463400"/>
          </a:xfrm>
          <a:prstGeom prst="curvedRight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46"/>
          <p:cNvSpPr/>
          <p:nvPr/>
        </p:nvSpPr>
        <p:spPr>
          <a:xfrm>
            <a:off x="187675" y="2452625"/>
            <a:ext cx="1164900" cy="446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/>
              <a:t>Control Experiment 3</a:t>
            </a:r>
            <a:endParaRPr b="1" sz="1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How much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47"/>
          <p:cNvSpPr txBox="1"/>
          <p:nvPr>
            <p:ph idx="1" type="body"/>
          </p:nvPr>
        </p:nvSpPr>
        <p:spPr>
          <a:xfrm>
            <a:off x="311700" y="1152475"/>
            <a:ext cx="8520600" cy="8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2"/>
                </a:solidFill>
              </a:rPr>
              <a:t>Is it </a:t>
            </a:r>
            <a:r>
              <a:rPr lang="en" u="sng">
                <a:solidFill>
                  <a:schemeClr val="dk2"/>
                </a:solidFill>
              </a:rPr>
              <a:t>the explanation itself</a:t>
            </a:r>
            <a:r>
              <a:rPr lang="en">
                <a:solidFill>
                  <a:schemeClr val="dk2"/>
                </a:solidFill>
              </a:rPr>
              <a:t> or something else (relevant words, syntactic structure, …)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363" name="Google Shape;36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4900" y="1573250"/>
            <a:ext cx="2263899" cy="16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4974" y="1573250"/>
            <a:ext cx="2484950" cy="3391476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47"/>
          <p:cNvSpPr/>
          <p:nvPr/>
        </p:nvSpPr>
        <p:spPr>
          <a:xfrm>
            <a:off x="373575" y="3479225"/>
            <a:ext cx="3595500" cy="1167300"/>
          </a:xfrm>
          <a:prstGeom prst="rect">
            <a:avLst/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These are </a:t>
            </a:r>
            <a:r>
              <a:rPr b="1" lang="en" sz="1300"/>
              <a:t>untuned explanations: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/>
              <a:t>Annotated by hand, </a:t>
            </a:r>
            <a:r>
              <a:rPr b="1" lang="en" sz="1300"/>
              <a:t>without looking at LM probabilities</a:t>
            </a:r>
            <a:endParaRPr b="1" sz="13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5159" y="0"/>
            <a:ext cx="611368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378" name="Google Shape;37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9"/>
          <p:cNvSpPr/>
          <p:nvPr/>
        </p:nvSpPr>
        <p:spPr>
          <a:xfrm>
            <a:off x="2383575" y="102725"/>
            <a:ext cx="6687600" cy="623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Hierarchical</a:t>
            </a: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 Regression: </a:t>
            </a:r>
            <a:r>
              <a:rPr b="1" lang="en" sz="1500">
                <a:latin typeface="Source Sans Pro"/>
                <a:ea typeface="Source Sans Pro"/>
                <a:cs typeface="Source Sans Pro"/>
                <a:sym typeface="Source Sans Pro"/>
              </a:rPr>
              <a:t>quantify</a:t>
            </a:r>
            <a:r>
              <a:rPr lang="en" sz="1500">
                <a:latin typeface="Source Sans Pro"/>
                <a:ea typeface="Source Sans Pro"/>
                <a:cs typeface="Source Sans Pro"/>
                <a:sym typeface="Source Sans Pro"/>
              </a:rPr>
              <a:t> unique added contribution (on Gopher-280B)</a:t>
            </a:r>
            <a:endParaRPr sz="15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385" name="Google Shape;38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50"/>
          <p:cNvSpPr/>
          <p:nvPr/>
        </p:nvSpPr>
        <p:spPr>
          <a:xfrm>
            <a:off x="4572000" y="851625"/>
            <a:ext cx="2842500" cy="29739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0"/>
          <p:cNvSpPr/>
          <p:nvPr/>
        </p:nvSpPr>
        <p:spPr>
          <a:xfrm>
            <a:off x="3453775" y="3825525"/>
            <a:ext cx="5217900" cy="865200"/>
          </a:xfrm>
          <a:prstGeom prst="trapezoid">
            <a:avLst>
              <a:gd fmla="val 136708" name="adj"/>
            </a:avLst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50"/>
          <p:cNvSpPr/>
          <p:nvPr/>
        </p:nvSpPr>
        <p:spPr>
          <a:xfrm>
            <a:off x="6459950" y="1558575"/>
            <a:ext cx="2511300" cy="1112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Zero-Shot vs Examples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89" name="Google Shape;389;p50"/>
          <p:cNvCxnSpPr>
            <a:stCxn id="388" idx="1"/>
          </p:cNvCxnSpPr>
          <p:nvPr/>
        </p:nvCxnSpPr>
        <p:spPr>
          <a:xfrm flipH="1">
            <a:off x="2268050" y="2114775"/>
            <a:ext cx="4191900" cy="57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395" name="Google Shape;3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51"/>
          <p:cNvSpPr/>
          <p:nvPr/>
        </p:nvSpPr>
        <p:spPr>
          <a:xfrm>
            <a:off x="4572000" y="851625"/>
            <a:ext cx="2842500" cy="29739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51"/>
          <p:cNvSpPr/>
          <p:nvPr/>
        </p:nvSpPr>
        <p:spPr>
          <a:xfrm>
            <a:off x="3453775" y="3825525"/>
            <a:ext cx="5217900" cy="865200"/>
          </a:xfrm>
          <a:prstGeom prst="trapezoid">
            <a:avLst>
              <a:gd fmla="val 136708" name="adj"/>
            </a:avLst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51"/>
          <p:cNvSpPr/>
          <p:nvPr/>
        </p:nvSpPr>
        <p:spPr>
          <a:xfrm>
            <a:off x="6459950" y="1558575"/>
            <a:ext cx="2511300" cy="1112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Explanations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~ ⅓ effect size vs examples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9" name="Google Shape;399;p51"/>
          <p:cNvCxnSpPr>
            <a:stCxn id="398" idx="1"/>
          </p:cNvCxnSpPr>
          <p:nvPr/>
        </p:nvCxnSpPr>
        <p:spPr>
          <a:xfrm flipH="1">
            <a:off x="2794550" y="2114775"/>
            <a:ext cx="3665400" cy="102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405" name="Google Shape;40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52"/>
          <p:cNvSpPr/>
          <p:nvPr/>
        </p:nvSpPr>
        <p:spPr>
          <a:xfrm>
            <a:off x="1831650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52"/>
          <p:cNvSpPr/>
          <p:nvPr/>
        </p:nvSpPr>
        <p:spPr>
          <a:xfrm>
            <a:off x="6242125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52"/>
          <p:cNvSpPr/>
          <p:nvPr/>
        </p:nvSpPr>
        <p:spPr>
          <a:xfrm>
            <a:off x="6459950" y="1558575"/>
            <a:ext cx="2511300" cy="11124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Selection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Greedily choose the best k-shot </a:t>
            </a:r>
            <a:r>
              <a:rPr b="1" lang="en" sz="1200">
                <a:latin typeface="Source Sans Pro"/>
                <a:ea typeface="Source Sans Pro"/>
                <a:cs typeface="Source Sans Pro"/>
                <a:sym typeface="Source Sans Pro"/>
              </a:rPr>
              <a:t>chain of prompts</a:t>
            </a:r>
            <a:r>
              <a:rPr lang="en" sz="1200">
                <a:latin typeface="Source Sans Pro"/>
                <a:ea typeface="Source Sans Pro"/>
                <a:cs typeface="Source Sans Pro"/>
                <a:sym typeface="Source Sans Pro"/>
              </a:rPr>
              <a:t> to maximize likelihood of remaining (n-k) examples, up to k=5</a:t>
            </a:r>
            <a:endParaRPr sz="12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09" name="Google Shape;409;p52"/>
          <p:cNvCxnSpPr>
            <a:stCxn id="408" idx="1"/>
          </p:cNvCxnSpPr>
          <p:nvPr/>
        </p:nvCxnSpPr>
        <p:spPr>
          <a:xfrm flipH="1">
            <a:off x="5530550" y="2114775"/>
            <a:ext cx="929400" cy="70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10" name="Google Shape;410;p52"/>
          <p:cNvSpPr txBox="1"/>
          <p:nvPr/>
        </p:nvSpPr>
        <p:spPr>
          <a:xfrm>
            <a:off x="6758050" y="2734950"/>
            <a:ext cx="20742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Only 15 examples per task: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28269" lvl="0" marL="182880" rtl="0" algn="l">
              <a:spcBef>
                <a:spcPts val="0"/>
              </a:spcBef>
              <a:spcAft>
                <a:spcPts val="0"/>
              </a:spcAft>
              <a:buSzPts val="1300"/>
              <a:buFont typeface="Source Sans Pro"/>
              <a:buChar char="●"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5-shot prompt selection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28269" lvl="0" marL="182880" rtl="0" algn="l">
              <a:spcBef>
                <a:spcPts val="0"/>
              </a:spcBef>
              <a:spcAft>
                <a:spcPts val="0"/>
              </a:spcAft>
              <a:buSzPts val="1300"/>
              <a:buFont typeface="Source Sans Pro"/>
              <a:buChar char="●"/>
            </a:pPr>
            <a:r>
              <a:rPr lang="en" sz="1300">
                <a:latin typeface="Source Sans Pro"/>
                <a:ea typeface="Source Sans Pro"/>
                <a:cs typeface="Source Sans Pro"/>
                <a:sym typeface="Source Sans Pro"/>
              </a:rPr>
              <a:t>10 validation examples</a:t>
            </a:r>
            <a:endParaRPr sz="13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416" name="Google Shape;41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3"/>
          <p:cNvSpPr/>
          <p:nvPr/>
        </p:nvSpPr>
        <p:spPr>
          <a:xfrm>
            <a:off x="6242125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53"/>
          <p:cNvSpPr/>
          <p:nvPr/>
        </p:nvSpPr>
        <p:spPr>
          <a:xfrm>
            <a:off x="6459950" y="1558575"/>
            <a:ext cx="2511300" cy="1112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Comparable effect size to examples alone</a:t>
            </a:r>
            <a:br>
              <a:rPr b="1"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"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Selection is useful!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19" name="Google Shape;419;p53"/>
          <p:cNvCxnSpPr>
            <a:stCxn id="418" idx="1"/>
          </p:cNvCxnSpPr>
          <p:nvPr/>
        </p:nvCxnSpPr>
        <p:spPr>
          <a:xfrm flipH="1">
            <a:off x="2229050" y="2114775"/>
            <a:ext cx="4230900" cy="53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0" name="Google Shape;420;p53"/>
          <p:cNvCxnSpPr/>
          <p:nvPr/>
        </p:nvCxnSpPr>
        <p:spPr>
          <a:xfrm flipH="1">
            <a:off x="5530550" y="2114775"/>
            <a:ext cx="929400" cy="70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16" name="Google Shape;116;p27"/>
          <p:cNvSpPr txBox="1"/>
          <p:nvPr>
            <p:ph idx="1" type="body"/>
          </p:nvPr>
        </p:nvSpPr>
        <p:spPr>
          <a:xfrm>
            <a:off x="361800" y="1074200"/>
            <a:ext cx="8520600" cy="3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b="1" lang="en" sz="1600">
                <a:solidFill>
                  <a:srgbClr val="434343"/>
                </a:solidFill>
              </a:rPr>
              <a:t>Language models (LMs) </a:t>
            </a:r>
            <a:r>
              <a:rPr lang="en" sz="1600">
                <a:solidFill>
                  <a:srgbClr val="434343"/>
                </a:solidFill>
              </a:rPr>
              <a:t>have been found to be able to perform new tasks by adapting to a few in-context examples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In</a:t>
            </a:r>
            <a:r>
              <a:rPr lang="en" sz="1600">
                <a:solidFill>
                  <a:srgbClr val="434343"/>
                </a:solidFill>
              </a:rPr>
              <a:t>-context example: an example (question + right answer) for a specific task prompt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“few-shot”: a few examples are given to guide the model </a:t>
            </a: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Could including few-shot </a:t>
            </a:r>
            <a:r>
              <a:rPr b="1" lang="en" sz="1600">
                <a:solidFill>
                  <a:srgbClr val="434343"/>
                </a:solidFill>
              </a:rPr>
              <a:t>explanations</a:t>
            </a:r>
            <a:r>
              <a:rPr lang="en" sz="1600">
                <a:solidFill>
                  <a:srgbClr val="434343"/>
                </a:solidFill>
              </a:rPr>
              <a:t> of the answers in these examples improve LM performance? 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426" name="Google Shape;426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54"/>
          <p:cNvSpPr/>
          <p:nvPr/>
        </p:nvSpPr>
        <p:spPr>
          <a:xfrm>
            <a:off x="1831650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54"/>
          <p:cNvSpPr/>
          <p:nvPr/>
        </p:nvSpPr>
        <p:spPr>
          <a:xfrm>
            <a:off x="6242125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54"/>
          <p:cNvSpPr/>
          <p:nvPr/>
        </p:nvSpPr>
        <p:spPr>
          <a:xfrm>
            <a:off x="6849850" y="1558575"/>
            <a:ext cx="2121600" cy="130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Hand-tuning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Manually reword explanation text to boost acc on validation set (10 examples/task)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30" name="Google Shape;430;p54"/>
          <p:cNvCxnSpPr>
            <a:stCxn id="429" idx="1"/>
          </p:cNvCxnSpPr>
          <p:nvPr/>
        </p:nvCxnSpPr>
        <p:spPr>
          <a:xfrm flipH="1">
            <a:off x="4997650" y="2212575"/>
            <a:ext cx="1852200" cy="1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436" name="Google Shape;43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5"/>
          <p:cNvSpPr/>
          <p:nvPr/>
        </p:nvSpPr>
        <p:spPr>
          <a:xfrm>
            <a:off x="1831650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55"/>
          <p:cNvSpPr/>
          <p:nvPr/>
        </p:nvSpPr>
        <p:spPr>
          <a:xfrm>
            <a:off x="6242125" y="925975"/>
            <a:ext cx="26967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55"/>
          <p:cNvSpPr/>
          <p:nvPr/>
        </p:nvSpPr>
        <p:spPr>
          <a:xfrm>
            <a:off x="6849850" y="1558575"/>
            <a:ext cx="2121600" cy="1308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Wide CI?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Only 5/40 tasks were hand-tuned 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40" name="Google Shape;440;p55"/>
          <p:cNvCxnSpPr/>
          <p:nvPr/>
        </p:nvCxnSpPr>
        <p:spPr>
          <a:xfrm flipH="1">
            <a:off x="4997650" y="2212575"/>
            <a:ext cx="1852200" cy="10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Effect Size</a:t>
            </a:r>
            <a:endParaRPr/>
          </a:p>
        </p:txBody>
      </p:sp>
      <p:pic>
        <p:nvPicPr>
          <p:cNvPr id="446" name="Google Shape;44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6775" y="956400"/>
            <a:ext cx="6535024" cy="40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6"/>
          <p:cNvSpPr/>
          <p:nvPr/>
        </p:nvSpPr>
        <p:spPr>
          <a:xfrm>
            <a:off x="1831650" y="925975"/>
            <a:ext cx="4394400" cy="28995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56"/>
          <p:cNvSpPr/>
          <p:nvPr/>
        </p:nvSpPr>
        <p:spPr>
          <a:xfrm>
            <a:off x="7135825" y="1558575"/>
            <a:ext cx="1835700" cy="8589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Instructions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Small benefit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Roadmap </a:t>
            </a:r>
            <a:endParaRPr/>
          </a:p>
        </p:txBody>
      </p:sp>
      <p:sp>
        <p:nvSpPr>
          <p:cNvPr id="454" name="Google Shape;454;p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Introduction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Method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Experiments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Discussion</a:t>
            </a:r>
            <a:endParaRPr b="1"/>
          </a:p>
        </p:txBody>
      </p:sp>
      <p:sp>
        <p:nvSpPr>
          <p:cNvPr id="455" name="Google Shape;455;p57"/>
          <p:cNvSpPr/>
          <p:nvPr/>
        </p:nvSpPr>
        <p:spPr>
          <a:xfrm>
            <a:off x="3604251" y="2931875"/>
            <a:ext cx="2180400" cy="9744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Potential Impacts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6" name="Google Shape;456;p57"/>
          <p:cNvSpPr/>
          <p:nvPr/>
        </p:nvSpPr>
        <p:spPr>
          <a:xfrm>
            <a:off x="6793401" y="2931875"/>
            <a:ext cx="2180400" cy="974400"/>
          </a:xfrm>
          <a:prstGeom prst="rect">
            <a:avLst/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Nuances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7" name="Google Shape;457;p57"/>
          <p:cNvSpPr/>
          <p:nvPr/>
        </p:nvSpPr>
        <p:spPr>
          <a:xfrm>
            <a:off x="5962313" y="3211475"/>
            <a:ext cx="653400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57"/>
          <p:cNvSpPr/>
          <p:nvPr/>
        </p:nvSpPr>
        <p:spPr>
          <a:xfrm>
            <a:off x="415114" y="2931875"/>
            <a:ext cx="2180400" cy="974400"/>
          </a:xfrm>
          <a:prstGeom prst="rect">
            <a:avLst/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Walkthrough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59" name="Google Shape;459;p57"/>
          <p:cNvSpPr/>
          <p:nvPr/>
        </p:nvSpPr>
        <p:spPr>
          <a:xfrm>
            <a:off x="2773175" y="3211475"/>
            <a:ext cx="653400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2E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impacts for LLM applications</a:t>
            </a:r>
            <a:endParaRPr/>
          </a:p>
        </p:txBody>
      </p:sp>
      <p:sp>
        <p:nvSpPr>
          <p:cNvPr id="465" name="Google Shape;465;p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Adding u</a:t>
            </a:r>
            <a:r>
              <a:rPr lang="en">
                <a:solidFill>
                  <a:srgbClr val="000000"/>
                </a:solidFill>
              </a:rPr>
              <a:t>ntuned few-shot explanations slightly </a:t>
            </a:r>
            <a:r>
              <a:rPr lang="en">
                <a:solidFill>
                  <a:srgbClr val="000000"/>
                </a:solidFill>
              </a:rPr>
              <a:t>outperforms </a:t>
            </a:r>
            <a:r>
              <a:rPr lang="en">
                <a:solidFill>
                  <a:srgbClr val="000000"/>
                </a:solidFill>
              </a:rPr>
              <a:t>examples alone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Selection and rewriting using a </a:t>
            </a:r>
            <a:r>
              <a:rPr b="1" lang="en">
                <a:solidFill>
                  <a:srgbClr val="000000"/>
                </a:solidFill>
              </a:rPr>
              <a:t>validation set</a:t>
            </a:r>
            <a:r>
              <a:rPr lang="en">
                <a:solidFill>
                  <a:srgbClr val="000000"/>
                </a:solidFill>
              </a:rPr>
              <a:t> boosts gains as much as examples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en">
                <a:solidFill>
                  <a:srgbClr val="000000"/>
                </a:solidFill>
              </a:rPr>
              <a:t>In-context</a:t>
            </a:r>
            <a:r>
              <a:rPr lang="en">
                <a:solidFill>
                  <a:srgbClr val="000000"/>
                </a:solidFill>
              </a:rPr>
              <a:t> explanations vs finetuning LLM </a:t>
            </a:r>
            <a:r>
              <a:rPr b="1" lang="en">
                <a:solidFill>
                  <a:srgbClr val="000000"/>
                </a:solidFill>
              </a:rPr>
              <a:t>weights</a:t>
            </a:r>
            <a:r>
              <a:rPr lang="en">
                <a:solidFill>
                  <a:srgbClr val="000000"/>
                </a:solidFill>
              </a:rPr>
              <a:t> on a task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Explanations are quicker + easier to deploy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B</a:t>
            </a:r>
            <a:r>
              <a:rPr lang="en" sz="1800">
                <a:solidFill>
                  <a:srgbClr val="000000"/>
                </a:solidFill>
              </a:rPr>
              <a:t>ut has a fixed “budget” → total prompt length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en" sz="1800">
                <a:solidFill>
                  <a:srgbClr val="000000"/>
                </a:solidFill>
              </a:rPr>
              <a:t>Can the gap be closed? 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66" name="Google Shape;466;p58"/>
          <p:cNvSpPr/>
          <p:nvPr/>
        </p:nvSpPr>
        <p:spPr>
          <a:xfrm>
            <a:off x="2066700" y="3246425"/>
            <a:ext cx="5010600" cy="16281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What is the “budget” for in-context learning?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7" name="Google Shape;467;p58"/>
          <p:cNvSpPr/>
          <p:nvPr/>
        </p:nvSpPr>
        <p:spPr>
          <a:xfrm>
            <a:off x="2277089" y="3658775"/>
            <a:ext cx="2180400" cy="974400"/>
          </a:xfrm>
          <a:prstGeom prst="rect">
            <a:avLst/>
          </a:prstGeom>
          <a:solidFill>
            <a:srgbClr val="D9D2E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Gopher: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2048 tokens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8" name="Google Shape;468;p58"/>
          <p:cNvSpPr/>
          <p:nvPr/>
        </p:nvSpPr>
        <p:spPr>
          <a:xfrm>
            <a:off x="4658401" y="3658775"/>
            <a:ext cx="2180400" cy="974400"/>
          </a:xfrm>
          <a:prstGeom prst="rect">
            <a:avLst/>
          </a:prstGeom>
          <a:solidFill>
            <a:srgbClr val="EAD1DC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GPT-4-32k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~50pgs of text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69" name="Google Shape;469;p58"/>
          <p:cNvSpPr txBox="1"/>
          <p:nvPr/>
        </p:nvSpPr>
        <p:spPr>
          <a:xfrm>
            <a:off x="7426425" y="4907325"/>
            <a:ext cx="173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https://openai.com/research/gpt-4</a:t>
            </a:r>
            <a:endParaRPr sz="600"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vs untuned explanations</a:t>
            </a:r>
            <a:endParaRPr/>
          </a:p>
        </p:txBody>
      </p:sp>
      <p:pic>
        <p:nvPicPr>
          <p:cNvPr id="475" name="Google Shape;47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50" y="1105300"/>
            <a:ext cx="5894676" cy="391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59"/>
          <p:cNvCxnSpPr/>
          <p:nvPr/>
        </p:nvCxnSpPr>
        <p:spPr>
          <a:xfrm rot="10800000">
            <a:off x="3075650" y="1306500"/>
            <a:ext cx="36015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7" name="Google Shape;477;p59"/>
          <p:cNvSpPr txBox="1"/>
          <p:nvPr/>
        </p:nvSpPr>
        <p:spPr>
          <a:xfrm>
            <a:off x="6791650" y="1072100"/>
            <a:ext cx="236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Untuned explanations are slightly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beneficial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on average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vs untuned explanations</a:t>
            </a:r>
            <a:endParaRPr/>
          </a:p>
        </p:txBody>
      </p:sp>
      <p:pic>
        <p:nvPicPr>
          <p:cNvPr id="483" name="Google Shape;48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50" y="1105300"/>
            <a:ext cx="5894676" cy="3916275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60"/>
          <p:cNvSpPr/>
          <p:nvPr/>
        </p:nvSpPr>
        <p:spPr>
          <a:xfrm>
            <a:off x="2773900" y="1144950"/>
            <a:ext cx="3505800" cy="31539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5" name="Google Shape;485;p60"/>
          <p:cNvCxnSpPr/>
          <p:nvPr/>
        </p:nvCxnSpPr>
        <p:spPr>
          <a:xfrm rot="10800000">
            <a:off x="2420425" y="3539150"/>
            <a:ext cx="36015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86" name="Google Shape;486;p60"/>
          <p:cNvSpPr txBox="1"/>
          <p:nvPr/>
        </p:nvSpPr>
        <p:spPr>
          <a:xfrm>
            <a:off x="6126025" y="3128600"/>
            <a:ext cx="236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But many instances where untuned explanations hurt accuracy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Selection vs untuned explanations</a:t>
            </a:r>
            <a:endParaRPr/>
          </a:p>
        </p:txBody>
      </p:sp>
      <p:pic>
        <p:nvPicPr>
          <p:cNvPr id="492" name="Google Shape;492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150" y="1105300"/>
            <a:ext cx="5894676" cy="3916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3" name="Google Shape;493;p61"/>
          <p:cNvCxnSpPr/>
          <p:nvPr/>
        </p:nvCxnSpPr>
        <p:spPr>
          <a:xfrm rot="10800000">
            <a:off x="4179075" y="2878200"/>
            <a:ext cx="2154600" cy="10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4" name="Google Shape;494;p61"/>
          <p:cNvSpPr txBox="1"/>
          <p:nvPr/>
        </p:nvSpPr>
        <p:spPr>
          <a:xfrm>
            <a:off x="6417450" y="2503300"/>
            <a:ext cx="236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Not enough data on hand-tuning to be persuasive?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495" name="Google Shape;495;p61"/>
          <p:cNvCxnSpPr>
            <a:stCxn id="496" idx="1"/>
          </p:cNvCxnSpPr>
          <p:nvPr/>
        </p:nvCxnSpPr>
        <p:spPr>
          <a:xfrm flipH="1">
            <a:off x="3263150" y="1049925"/>
            <a:ext cx="2926800" cy="297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96" name="Google Shape;496;p61"/>
          <p:cNvSpPr txBox="1"/>
          <p:nvPr/>
        </p:nvSpPr>
        <p:spPr>
          <a:xfrm>
            <a:off x="6189950" y="849825"/>
            <a:ext cx="236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Benefit of selection is clearer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03" name="Google Shape;503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7354" y="0"/>
            <a:ext cx="414929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Transformer Decoder</a:t>
            </a:r>
            <a:endParaRPr/>
          </a:p>
        </p:txBody>
      </p:sp>
      <p:grpSp>
        <p:nvGrpSpPr>
          <p:cNvPr id="509" name="Google Shape;509;p63"/>
          <p:cNvGrpSpPr/>
          <p:nvPr/>
        </p:nvGrpSpPr>
        <p:grpSpPr>
          <a:xfrm>
            <a:off x="536075" y="1130900"/>
            <a:ext cx="7620203" cy="3770275"/>
            <a:chOff x="536075" y="1130900"/>
            <a:chExt cx="7620203" cy="3770275"/>
          </a:xfrm>
        </p:grpSpPr>
        <p:pic>
          <p:nvPicPr>
            <p:cNvPr id="510" name="Google Shape;510;p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36075" y="1130900"/>
              <a:ext cx="7620203" cy="37702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1" name="Google Shape;511;p6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717150" y="1189700"/>
              <a:ext cx="752700" cy="843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12" name="Google Shape;512;p63"/>
          <p:cNvSpPr txBox="1"/>
          <p:nvPr/>
        </p:nvSpPr>
        <p:spPr>
          <a:xfrm>
            <a:off x="323725" y="155875"/>
            <a:ext cx="620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Figure Credit: </a:t>
            </a:r>
            <a:r>
              <a:rPr lang="en" sz="1100" u="sng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[1804.09299] Seq2Seq-Vis: A Visual Debugging Tool for Sequence-to-Sequence Models</a:t>
            </a:r>
            <a:r>
              <a:rPr lang="en" sz="1100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100">
              <a:solidFill>
                <a:srgbClr val="CCCC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575" y="943175"/>
            <a:ext cx="3625374" cy="404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34275" y="943175"/>
            <a:ext cx="3529199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8"/>
          <p:cNvSpPr txBox="1"/>
          <p:nvPr/>
        </p:nvSpPr>
        <p:spPr>
          <a:xfrm>
            <a:off x="558975" y="230825"/>
            <a:ext cx="34179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Training: Task instruction, examples + </a:t>
            </a:r>
            <a:r>
              <a:rPr b="1" lang="en" sz="1600" u="sng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explanations</a:t>
            </a:r>
            <a:endParaRPr b="1" sz="1600" u="sng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28"/>
          <p:cNvSpPr txBox="1"/>
          <p:nvPr/>
        </p:nvSpPr>
        <p:spPr>
          <a:xfrm>
            <a:off x="5372050" y="230825"/>
            <a:ext cx="26847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Evaluation: Target question</a:t>
            </a:r>
            <a:endParaRPr b="1"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6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LLM Output Probabilities</a:t>
            </a:r>
            <a:endParaRPr/>
          </a:p>
        </p:txBody>
      </p:sp>
      <p:pic>
        <p:nvPicPr>
          <p:cNvPr id="518" name="Google Shape;518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0200" y="1208825"/>
            <a:ext cx="4570030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64"/>
          <p:cNvSpPr txBox="1"/>
          <p:nvPr/>
        </p:nvSpPr>
        <p:spPr>
          <a:xfrm>
            <a:off x="1145000" y="89925"/>
            <a:ext cx="438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Figure: https://huggingface.co/blog/how-to-generate</a:t>
            </a:r>
            <a:endParaRPr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6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Beam Search</a:t>
            </a:r>
            <a:endParaRPr/>
          </a:p>
        </p:txBody>
      </p:sp>
      <p:sp>
        <p:nvSpPr>
          <p:cNvPr id="525" name="Google Shape;525;p65"/>
          <p:cNvSpPr txBox="1"/>
          <p:nvPr/>
        </p:nvSpPr>
        <p:spPr>
          <a:xfrm>
            <a:off x="323725" y="155875"/>
            <a:ext cx="6204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Figure Credit: </a:t>
            </a:r>
            <a:r>
              <a:rPr lang="en" sz="1100" u="sng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[1804.09299] Seq2Seq-Vis: A Visual Debugging Tool for Sequence-to-Sequence Models</a:t>
            </a:r>
            <a:r>
              <a:rPr lang="en" sz="1100">
                <a:solidFill>
                  <a:srgbClr val="CCCCC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1100">
              <a:solidFill>
                <a:srgbClr val="CCCCCC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26" name="Google Shape;526;p65"/>
          <p:cNvGrpSpPr/>
          <p:nvPr/>
        </p:nvGrpSpPr>
        <p:grpSpPr>
          <a:xfrm>
            <a:off x="566025" y="1130925"/>
            <a:ext cx="7434718" cy="3770275"/>
            <a:chOff x="566025" y="1130925"/>
            <a:chExt cx="7434718" cy="3770275"/>
          </a:xfrm>
        </p:grpSpPr>
        <p:pic>
          <p:nvPicPr>
            <p:cNvPr id="527" name="Google Shape;527;p6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66025" y="1130925"/>
              <a:ext cx="7434718" cy="377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8" name="Google Shape;528;p65"/>
            <p:cNvSpPr/>
            <p:nvPr/>
          </p:nvSpPr>
          <p:spPr>
            <a:xfrm>
              <a:off x="2182100" y="4436125"/>
              <a:ext cx="569400" cy="3897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65"/>
          <p:cNvSpPr txBox="1"/>
          <p:nvPr/>
        </p:nvSpPr>
        <p:spPr>
          <a:xfrm rot="-5400000">
            <a:off x="-386525" y="2292850"/>
            <a:ext cx="2026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32K SentencePiece Tokens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6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explanations help?</a:t>
            </a:r>
            <a:endParaRPr/>
          </a:p>
        </p:txBody>
      </p:sp>
      <p:pic>
        <p:nvPicPr>
          <p:cNvPr id="535" name="Google Shape;535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25" y="1154875"/>
            <a:ext cx="5547069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6"/>
          <p:cNvSpPr/>
          <p:nvPr/>
        </p:nvSpPr>
        <p:spPr>
          <a:xfrm>
            <a:off x="1888350" y="1228925"/>
            <a:ext cx="4592100" cy="320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37" name="Google Shape;537;p66"/>
          <p:cNvCxnSpPr/>
          <p:nvPr/>
        </p:nvCxnSpPr>
        <p:spPr>
          <a:xfrm>
            <a:off x="1882350" y="3291125"/>
            <a:ext cx="4604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pic>
        <p:nvPicPr>
          <p:cNvPr id="538" name="Google Shape;538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602" y="203125"/>
            <a:ext cx="2321824" cy="1542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9" name="Google Shape;539;p66"/>
          <p:cNvSpPr/>
          <p:nvPr/>
        </p:nvSpPr>
        <p:spPr>
          <a:xfrm rot="8578099">
            <a:off x="5700649" y="1456843"/>
            <a:ext cx="934984" cy="5320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66"/>
          <p:cNvSpPr txBox="1"/>
          <p:nvPr/>
        </p:nvSpPr>
        <p:spPr>
          <a:xfrm>
            <a:off x="6543125" y="2134700"/>
            <a:ext cx="22890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Addition of explanations vs model’s </a:t>
            </a: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prior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confidence </a:t>
            </a: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with examples alone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Baseline: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without explanations (baseline is </a:t>
            </a: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not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zero-shot)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6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</a:t>
            </a:r>
            <a:r>
              <a:rPr lang="en"/>
              <a:t>o explanations help?</a:t>
            </a:r>
            <a:endParaRPr/>
          </a:p>
        </p:txBody>
      </p:sp>
      <p:pic>
        <p:nvPicPr>
          <p:cNvPr id="546" name="Google Shape;546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25" y="1154875"/>
            <a:ext cx="5547069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67"/>
          <p:cNvSpPr/>
          <p:nvPr/>
        </p:nvSpPr>
        <p:spPr>
          <a:xfrm>
            <a:off x="1888350" y="1228925"/>
            <a:ext cx="4592100" cy="320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67"/>
          <p:cNvSpPr/>
          <p:nvPr/>
        </p:nvSpPr>
        <p:spPr>
          <a:xfrm rot="6822870">
            <a:off x="5659035" y="3101355"/>
            <a:ext cx="485604" cy="971087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67"/>
          <p:cNvSpPr/>
          <p:nvPr/>
        </p:nvSpPr>
        <p:spPr>
          <a:xfrm rot="-3598980">
            <a:off x="2325508" y="2489958"/>
            <a:ext cx="485750" cy="970941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67"/>
          <p:cNvSpPr txBox="1"/>
          <p:nvPr/>
        </p:nvSpPr>
        <p:spPr>
          <a:xfrm>
            <a:off x="6544725" y="2751600"/>
            <a:ext cx="2507400" cy="83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model’s already correct without explanations - do explanations hurt?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51" name="Google Shape;551;p67"/>
          <p:cNvSpPr txBox="1"/>
          <p:nvPr/>
        </p:nvSpPr>
        <p:spPr>
          <a:xfrm>
            <a:off x="1940325" y="1871975"/>
            <a:ext cx="2823600" cy="61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model’s uncertain - explanations help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552" name="Google Shape;552;p67"/>
          <p:cNvCxnSpPr/>
          <p:nvPr/>
        </p:nvCxnSpPr>
        <p:spPr>
          <a:xfrm>
            <a:off x="1882350" y="3291125"/>
            <a:ext cx="4604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</a:t>
            </a:r>
            <a:r>
              <a:rPr lang="en"/>
              <a:t>o explanations help?</a:t>
            </a:r>
            <a:endParaRPr/>
          </a:p>
        </p:txBody>
      </p:sp>
      <p:pic>
        <p:nvPicPr>
          <p:cNvPr id="558" name="Google Shape;558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25" y="1154875"/>
            <a:ext cx="5547069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59" name="Google Shape;559;p68"/>
          <p:cNvSpPr txBox="1"/>
          <p:nvPr/>
        </p:nvSpPr>
        <p:spPr>
          <a:xfrm>
            <a:off x="6544725" y="2751600"/>
            <a:ext cx="250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model’s already correct without explanations - do explanations hurt?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0" name="Google Shape;560;p68"/>
          <p:cNvSpPr txBox="1"/>
          <p:nvPr/>
        </p:nvSpPr>
        <p:spPr>
          <a:xfrm>
            <a:off x="1940325" y="1871975"/>
            <a:ext cx="2823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The model’s uncertain - explanations help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6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</a:t>
            </a:r>
            <a:r>
              <a:rPr lang="en"/>
              <a:t>o explanations help?</a:t>
            </a:r>
            <a:endParaRPr/>
          </a:p>
        </p:txBody>
      </p:sp>
      <p:pic>
        <p:nvPicPr>
          <p:cNvPr id="566" name="Google Shape;566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25" y="1154875"/>
            <a:ext cx="5547069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67" name="Google Shape;567;p69"/>
          <p:cNvSpPr/>
          <p:nvPr/>
        </p:nvSpPr>
        <p:spPr>
          <a:xfrm>
            <a:off x="2007450" y="2215550"/>
            <a:ext cx="4380300" cy="1066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69"/>
          <p:cNvSpPr txBox="1"/>
          <p:nvPr/>
        </p:nvSpPr>
        <p:spPr>
          <a:xfrm>
            <a:off x="6636600" y="2215550"/>
            <a:ext cx="250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Explanations usually help: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higher density regardless of baseline confidence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</a:t>
            </a:r>
            <a:r>
              <a:rPr lang="en"/>
              <a:t>o explanations help?</a:t>
            </a:r>
            <a:endParaRPr/>
          </a:p>
        </p:txBody>
      </p:sp>
      <p:pic>
        <p:nvPicPr>
          <p:cNvPr id="574" name="Google Shape;574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25" y="1154875"/>
            <a:ext cx="5547069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0"/>
          <p:cNvSpPr txBox="1"/>
          <p:nvPr/>
        </p:nvSpPr>
        <p:spPr>
          <a:xfrm>
            <a:off x="6586700" y="3476000"/>
            <a:ext cx="250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But not always: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scores also drop with explanations, </a:t>
            </a: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but uniformly(ish)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76" name="Google Shape;576;p70"/>
          <p:cNvSpPr/>
          <p:nvPr/>
        </p:nvSpPr>
        <p:spPr>
          <a:xfrm>
            <a:off x="1974725" y="3241100"/>
            <a:ext cx="4380300" cy="1066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77" name="Google Shape;577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602" y="203125"/>
            <a:ext cx="2321824" cy="15425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8" name="Google Shape;578;p70"/>
          <p:cNvSpPr/>
          <p:nvPr/>
        </p:nvSpPr>
        <p:spPr>
          <a:xfrm rot="8578099">
            <a:off x="5700649" y="1456843"/>
            <a:ext cx="934984" cy="532082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70"/>
          <p:cNvSpPr/>
          <p:nvPr/>
        </p:nvSpPr>
        <p:spPr>
          <a:xfrm>
            <a:off x="7218650" y="382300"/>
            <a:ext cx="1277100" cy="1066200"/>
          </a:xfrm>
          <a:prstGeom prst="rect">
            <a:avLst/>
          </a:prstGeom>
          <a:solidFill>
            <a:srgbClr val="FFFFFF">
              <a:alpha val="918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</a:t>
            </a:r>
            <a:r>
              <a:rPr lang="en"/>
              <a:t>o explanations help?</a:t>
            </a:r>
            <a:endParaRPr/>
          </a:p>
        </p:txBody>
      </p:sp>
      <p:pic>
        <p:nvPicPr>
          <p:cNvPr id="585" name="Google Shape;585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9625" y="1154875"/>
            <a:ext cx="5547069" cy="377027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71"/>
          <p:cNvSpPr/>
          <p:nvPr/>
        </p:nvSpPr>
        <p:spPr>
          <a:xfrm>
            <a:off x="3536900" y="2589725"/>
            <a:ext cx="1438800" cy="13188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71"/>
          <p:cNvSpPr txBox="1"/>
          <p:nvPr/>
        </p:nvSpPr>
        <p:spPr>
          <a:xfrm>
            <a:off x="3536900" y="1974125"/>
            <a:ext cx="2823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Larger boost at moderate scores?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8" name="Google Shape;588;p71"/>
          <p:cNvSpPr txBox="1"/>
          <p:nvPr/>
        </p:nvSpPr>
        <p:spPr>
          <a:xfrm>
            <a:off x="6902975" y="2625425"/>
            <a:ext cx="1619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89" name="Google Shape;589;p71"/>
          <p:cNvSpPr txBox="1"/>
          <p:nvPr/>
        </p:nvSpPr>
        <p:spPr>
          <a:xfrm>
            <a:off x="6752250" y="2755375"/>
            <a:ext cx="22323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“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Zone of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proximal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 effect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?” (what a learner can do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on the cusp of their prior capabilities,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with/without teacher assistance)</a:t>
            </a:r>
            <a:endParaRPr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590" name="Google Shape;590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2325" y="1267275"/>
            <a:ext cx="2232150" cy="14881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7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adding instructions help?</a:t>
            </a:r>
            <a:endParaRPr/>
          </a:p>
        </p:txBody>
      </p:sp>
      <p:pic>
        <p:nvPicPr>
          <p:cNvPr id="596" name="Google Shape;596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00" y="1068425"/>
            <a:ext cx="5719972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597" name="Google Shape;597;p72"/>
          <p:cNvSpPr/>
          <p:nvPr/>
        </p:nvSpPr>
        <p:spPr>
          <a:xfrm>
            <a:off x="1714500" y="1097050"/>
            <a:ext cx="5251500" cy="308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8" name="Google Shape;598;p72"/>
          <p:cNvPicPr preferRelativeResize="0"/>
          <p:nvPr/>
        </p:nvPicPr>
        <p:blipFill rotWithShape="1">
          <a:blip r:embed="rId4">
            <a:alphaModFix/>
          </a:blip>
          <a:srcRect b="34421" l="0" r="0" t="0"/>
          <a:stretch/>
        </p:blipFill>
        <p:spPr>
          <a:xfrm>
            <a:off x="4452700" y="1343750"/>
            <a:ext cx="2222400" cy="4318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99" name="Google Shape;599;p72"/>
          <p:cNvCxnSpPr/>
          <p:nvPr/>
        </p:nvCxnSpPr>
        <p:spPr>
          <a:xfrm flipH="1">
            <a:off x="5582475" y="818875"/>
            <a:ext cx="1280400" cy="67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00" name="Google Shape;600;p72"/>
          <p:cNvCxnSpPr/>
          <p:nvPr/>
        </p:nvCxnSpPr>
        <p:spPr>
          <a:xfrm rot="10800000">
            <a:off x="6343050" y="1683475"/>
            <a:ext cx="649800" cy="33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01" name="Google Shape;601;p72"/>
          <p:cNvSpPr txBox="1"/>
          <p:nvPr/>
        </p:nvSpPr>
        <p:spPr>
          <a:xfrm>
            <a:off x="6577200" y="418675"/>
            <a:ext cx="2566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.e, 5 examples + explanations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2" name="Google Shape;602;p72"/>
          <p:cNvSpPr txBox="1"/>
          <p:nvPr/>
        </p:nvSpPr>
        <p:spPr>
          <a:xfrm>
            <a:off x="6989500" y="2085325"/>
            <a:ext cx="2222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i.e, 5 examples + explanations + </a:t>
            </a: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task instruction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7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adding instructions help?</a:t>
            </a:r>
            <a:endParaRPr/>
          </a:p>
        </p:txBody>
      </p:sp>
      <p:pic>
        <p:nvPicPr>
          <p:cNvPr id="608" name="Google Shape;60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00" y="1068425"/>
            <a:ext cx="5719972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9" name="Google Shape;609;p73"/>
          <p:cNvSpPr/>
          <p:nvPr/>
        </p:nvSpPr>
        <p:spPr>
          <a:xfrm>
            <a:off x="1714500" y="1097050"/>
            <a:ext cx="5251500" cy="3087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0" name="Google Shape;61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2700" y="1343750"/>
            <a:ext cx="2222400" cy="6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3"/>
          <p:cNvSpPr/>
          <p:nvPr/>
        </p:nvSpPr>
        <p:spPr>
          <a:xfrm>
            <a:off x="3476975" y="1672050"/>
            <a:ext cx="980100" cy="415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73"/>
          <p:cNvSpPr/>
          <p:nvPr/>
        </p:nvSpPr>
        <p:spPr>
          <a:xfrm>
            <a:off x="1821550" y="1345400"/>
            <a:ext cx="1517100" cy="10464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Non-Instruction Control Experiments: </a:t>
            </a:r>
            <a:r>
              <a:rPr lang="en" sz="1100">
                <a:latin typeface="Source Sans Pro"/>
                <a:ea typeface="Source Sans Pro"/>
                <a:cs typeface="Source Sans Pro"/>
                <a:sym typeface="Source Sans Pro"/>
              </a:rPr>
              <a:t>A “neutral” description added to the prompt </a:t>
            </a:r>
            <a:r>
              <a:rPr b="1" lang="en" sz="1100">
                <a:latin typeface="Source Sans Pro"/>
                <a:ea typeface="Source Sans Pro"/>
                <a:cs typeface="Source Sans Pro"/>
                <a:sym typeface="Source Sans Pro"/>
              </a:rPr>
              <a:t>not about the task</a:t>
            </a:r>
            <a:endParaRPr b="1" sz="11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Work:</a:t>
            </a:r>
            <a:endParaRPr/>
          </a:p>
        </p:txBody>
      </p:sp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361800" y="1074200"/>
            <a:ext cx="8520600" cy="4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In-context and prompt-based learning: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b="1" lang="en" sz="1500">
                <a:solidFill>
                  <a:srgbClr val="434343"/>
                </a:solidFill>
              </a:rPr>
              <a:t>Min et al., 2022</a:t>
            </a:r>
            <a:r>
              <a:rPr lang="en" sz="1500">
                <a:solidFill>
                  <a:srgbClr val="434343"/>
                </a:solidFill>
              </a:rPr>
              <a:t>: Find that ground truth </a:t>
            </a:r>
            <a:r>
              <a:rPr lang="en" sz="1500">
                <a:solidFill>
                  <a:srgbClr val="434343"/>
                </a:solidFill>
              </a:rPr>
              <a:t>labels don’t have a large effect on model performance, and identify other aspects (label space / distribution) that drive performance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b="1" lang="en" sz="1500">
                <a:solidFill>
                  <a:srgbClr val="434343"/>
                </a:solidFill>
              </a:rPr>
              <a:t>Webson and Pavlick, 2021</a:t>
            </a:r>
            <a:r>
              <a:rPr lang="en" sz="1500">
                <a:solidFill>
                  <a:srgbClr val="434343"/>
                </a:solidFill>
              </a:rPr>
              <a:t>: Find limitation in models’ ability to truly understand the meaning of their prompts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Prompting with explicit instructions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b="1" lang="en" sz="1500">
                <a:solidFill>
                  <a:srgbClr val="434343"/>
                </a:solidFill>
              </a:rPr>
              <a:t>Liu et al., 2021</a:t>
            </a:r>
            <a:r>
              <a:rPr lang="en" sz="1500">
                <a:solidFill>
                  <a:srgbClr val="434343"/>
                </a:solidFill>
              </a:rPr>
              <a:t>: Prompting with explicit instructions or task descriptions helps LMs adapt to a task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b="1" lang="en" sz="1500">
                <a:solidFill>
                  <a:srgbClr val="434343"/>
                </a:solidFill>
              </a:rPr>
              <a:t>Wei et al, 2022</a:t>
            </a:r>
            <a:r>
              <a:rPr lang="en" sz="1500">
                <a:solidFill>
                  <a:srgbClr val="434343"/>
                </a:solidFill>
              </a:rPr>
              <a:t>: Breaking down the steps of a reasoning process for LMs </a:t>
            </a:r>
            <a:r>
              <a:rPr lang="en" sz="1500">
                <a:solidFill>
                  <a:srgbClr val="434343"/>
                </a:solidFill>
              </a:rPr>
              <a:t>improve</a:t>
            </a:r>
            <a:r>
              <a:rPr lang="en" sz="1500">
                <a:solidFill>
                  <a:srgbClr val="434343"/>
                </a:solidFill>
              </a:rPr>
              <a:t> few-shot performance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Exploring explanations of answers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en" sz="1500">
                <a:solidFill>
                  <a:srgbClr val="434343"/>
                </a:solidFill>
              </a:rPr>
              <a:t>Assessing effects of auxiliary </a:t>
            </a:r>
            <a:r>
              <a:rPr lang="en" sz="1500">
                <a:solidFill>
                  <a:srgbClr val="434343"/>
                </a:solidFill>
              </a:rPr>
              <a:t>in-context information on performance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en" sz="1500">
                <a:solidFill>
                  <a:srgbClr val="434343"/>
                </a:solidFill>
              </a:rPr>
              <a:t>Large body of work (beyond prompting) on training/tuning with explanations</a:t>
            </a:r>
            <a:endParaRPr sz="1500">
              <a:solidFill>
                <a:srgbClr val="434343"/>
              </a:solidFill>
            </a:endParaRPr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○"/>
            </a:pPr>
            <a:r>
              <a:rPr lang="en" sz="1500">
                <a:solidFill>
                  <a:srgbClr val="434343"/>
                </a:solidFill>
              </a:rPr>
              <a:t>This paper particularly focuses on the effect of </a:t>
            </a:r>
            <a:r>
              <a:rPr b="1" lang="en" sz="1500">
                <a:solidFill>
                  <a:srgbClr val="434343"/>
                </a:solidFill>
              </a:rPr>
              <a:t>post-answer explanations</a:t>
            </a:r>
            <a:endParaRPr b="1" sz="1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Does adding instructions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8" name="Google Shape;618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00" y="1068425"/>
            <a:ext cx="5719972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74"/>
          <p:cNvSpPr/>
          <p:nvPr/>
        </p:nvSpPr>
        <p:spPr>
          <a:xfrm>
            <a:off x="4046450" y="1168975"/>
            <a:ext cx="138000" cy="443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20" name="Google Shape;620;p74"/>
          <p:cNvCxnSpPr>
            <a:endCxn id="621" idx="1"/>
          </p:cNvCxnSpPr>
          <p:nvPr/>
        </p:nvCxnSpPr>
        <p:spPr>
          <a:xfrm flipH="1" rot="10800000">
            <a:off x="4184500" y="1129975"/>
            <a:ext cx="867300" cy="26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1" name="Google Shape;621;p74"/>
          <p:cNvSpPr txBox="1"/>
          <p:nvPr/>
        </p:nvSpPr>
        <p:spPr>
          <a:xfrm>
            <a:off x="5051800" y="929875"/>
            <a:ext cx="15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Means + 95% CI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Does adding instructions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7" name="Google Shape;62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00" y="1068425"/>
            <a:ext cx="5719972" cy="37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75"/>
          <p:cNvSpPr/>
          <p:nvPr/>
        </p:nvSpPr>
        <p:spPr>
          <a:xfrm>
            <a:off x="5333425" y="2334200"/>
            <a:ext cx="3132300" cy="8247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Source Sans Pro"/>
                <a:ea typeface="Source Sans Pro"/>
                <a:cs typeface="Source Sans Pro"/>
                <a:sym typeface="Source Sans Pro"/>
              </a:rPr>
              <a:t>Not appreciably different:</a:t>
            </a:r>
            <a:endParaRPr b="1" sz="16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Source Sans Pro"/>
                <a:ea typeface="Source Sans Pro"/>
                <a:cs typeface="Source Sans Pro"/>
                <a:sym typeface="Source Sans Pro"/>
              </a:rPr>
              <a:t>So are explanations equivalent to instructions?</a:t>
            </a:r>
            <a:endParaRPr sz="16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29" name="Google Shape;629;p75"/>
          <p:cNvSpPr/>
          <p:nvPr/>
        </p:nvSpPr>
        <p:spPr>
          <a:xfrm>
            <a:off x="4046450" y="1168975"/>
            <a:ext cx="138000" cy="4437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0" name="Google Shape;630;p75"/>
          <p:cNvCxnSpPr>
            <a:endCxn id="631" idx="1"/>
          </p:cNvCxnSpPr>
          <p:nvPr/>
        </p:nvCxnSpPr>
        <p:spPr>
          <a:xfrm flipH="1" rot="10800000">
            <a:off x="4184500" y="1129975"/>
            <a:ext cx="867300" cy="26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1" name="Google Shape;631;p75"/>
          <p:cNvSpPr txBox="1"/>
          <p:nvPr/>
        </p:nvSpPr>
        <p:spPr>
          <a:xfrm>
            <a:off x="5051800" y="929875"/>
            <a:ext cx="1552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Means + 95% CI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7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instructions alone help? (zero-shot)</a:t>
            </a:r>
            <a:endParaRPr/>
          </a:p>
        </p:txBody>
      </p:sp>
      <p:pic>
        <p:nvPicPr>
          <p:cNvPr id="637" name="Google Shape;637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400" y="1068425"/>
            <a:ext cx="5377906" cy="3770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76"/>
          <p:cNvSpPr txBox="1"/>
          <p:nvPr/>
        </p:nvSpPr>
        <p:spPr>
          <a:xfrm>
            <a:off x="6964300" y="1371750"/>
            <a:ext cx="158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With examples: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 a little, at larger model sizes?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39" name="Google Shape;639;p76"/>
          <p:cNvSpPr txBox="1"/>
          <p:nvPr/>
        </p:nvSpPr>
        <p:spPr>
          <a:xfrm>
            <a:off x="6964300" y="2458700"/>
            <a:ext cx="15891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Without examples: </a:t>
            </a: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more beneficial 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7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Do instructions alone help? (zero-shot)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45" name="Google Shape;64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6400" y="1068425"/>
            <a:ext cx="5377906" cy="3770276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7"/>
          <p:cNvSpPr/>
          <p:nvPr/>
        </p:nvSpPr>
        <p:spPr>
          <a:xfrm>
            <a:off x="6816425" y="1921900"/>
            <a:ext cx="2247900" cy="2232000"/>
          </a:xfrm>
          <a:prstGeom prst="rect">
            <a:avLst/>
          </a:prstGeom>
          <a:solidFill>
            <a:srgbClr val="CFE2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45700" wrap="square" tIns="91425">
            <a:noAutofit/>
          </a:bodyPr>
          <a:lstStyle/>
          <a:p>
            <a:pPr indent="-213359" lvl="0" marL="27432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Earlier work (Reynolds ‘21): instructions are </a:t>
            </a:r>
            <a:r>
              <a:rPr b="1" lang="en" sz="1200"/>
              <a:t>more helpful</a:t>
            </a:r>
            <a:r>
              <a:rPr lang="en" sz="1200"/>
              <a:t> than examples</a:t>
            </a:r>
            <a:endParaRPr sz="1200"/>
          </a:p>
          <a:p>
            <a:pPr indent="-213359" lvl="0" marL="27432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Here: effect from instructions is </a:t>
            </a:r>
            <a:r>
              <a:rPr b="1" lang="en" sz="1200"/>
              <a:t>smaller</a:t>
            </a:r>
            <a:r>
              <a:rPr lang="en" sz="1200"/>
              <a:t> than from examples</a:t>
            </a:r>
            <a:br>
              <a:rPr lang="en" sz="1200"/>
            </a:br>
            <a:endParaRPr sz="1200"/>
          </a:p>
          <a:p>
            <a:pPr indent="0" lvl="0" marL="13716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Contradiction?</a:t>
            </a:r>
            <a:r>
              <a:rPr lang="en" sz="1200"/>
              <a:t> Speculation that instructions were heavily tuned (i.e., not zero-shot)</a:t>
            </a:r>
            <a:endParaRPr sz="120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When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2" name="Google Shape;652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325" y="1011275"/>
            <a:ext cx="5379630" cy="377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7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en"/>
              <a:t>When do explanations help?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8" name="Google Shape;658;p79"/>
          <p:cNvGrpSpPr/>
          <p:nvPr/>
        </p:nvGrpSpPr>
        <p:grpSpPr>
          <a:xfrm>
            <a:off x="353325" y="1011275"/>
            <a:ext cx="5379630" cy="3770274"/>
            <a:chOff x="1405300" y="1304750"/>
            <a:chExt cx="5379630" cy="3770274"/>
          </a:xfrm>
        </p:grpSpPr>
        <p:pic>
          <p:nvPicPr>
            <p:cNvPr id="659" name="Google Shape;659;p7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05300" y="1304750"/>
              <a:ext cx="5379630" cy="37702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60" name="Google Shape;660;p79"/>
            <p:cNvCxnSpPr/>
            <p:nvPr/>
          </p:nvCxnSpPr>
          <p:spPr>
            <a:xfrm flipH="1" rot="10800000">
              <a:off x="4683950" y="1804925"/>
              <a:ext cx="1599900" cy="254700"/>
            </a:xfrm>
            <a:prstGeom prst="straightConnector1">
              <a:avLst/>
            </a:prstGeom>
            <a:noFill/>
            <a:ln cap="flat" cmpd="sng" w="28575">
              <a:solidFill>
                <a:srgbClr val="00FF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61" name="Google Shape;661;p79"/>
            <p:cNvCxnSpPr/>
            <p:nvPr/>
          </p:nvCxnSpPr>
          <p:spPr>
            <a:xfrm flipH="1">
              <a:off x="3786900" y="2043000"/>
              <a:ext cx="919200" cy="1589100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662" name="Google Shape;662;p79"/>
            <p:cNvCxnSpPr/>
            <p:nvPr/>
          </p:nvCxnSpPr>
          <p:spPr>
            <a:xfrm flipH="1">
              <a:off x="2419500" y="2048550"/>
              <a:ext cx="2286600" cy="1882500"/>
            </a:xfrm>
            <a:prstGeom prst="straightConnector1">
              <a:avLst/>
            </a:prstGeom>
            <a:noFill/>
            <a:ln cap="flat" cmpd="sng" w="9525">
              <a:solidFill>
                <a:srgbClr val="FF9900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</p:grpSp>
      <p:sp>
        <p:nvSpPr>
          <p:cNvPr id="663" name="Google Shape;663;p79"/>
          <p:cNvSpPr txBox="1"/>
          <p:nvPr>
            <p:ph idx="1" type="body"/>
          </p:nvPr>
        </p:nvSpPr>
        <p:spPr>
          <a:xfrm>
            <a:off x="5790100" y="1146125"/>
            <a:ext cx="3230100" cy="24837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9" lvl="0" marL="36576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Explanations </a:t>
            </a:r>
            <a:r>
              <a:rPr b="1" lang="en" sz="1400">
                <a:solidFill>
                  <a:schemeClr val="dk2"/>
                </a:solidFill>
              </a:rPr>
              <a:t>modestly but significantly</a:t>
            </a:r>
            <a:r>
              <a:rPr lang="en" sz="1400">
                <a:solidFill>
                  <a:schemeClr val="dk2"/>
                </a:solidFill>
              </a:rPr>
              <a:t> boost accuracy over controls</a:t>
            </a:r>
            <a:r>
              <a:rPr b="1" lang="en" sz="1400">
                <a:solidFill>
                  <a:schemeClr val="dk2"/>
                </a:solidFill>
              </a:rPr>
              <a:t> for the largest model only</a:t>
            </a:r>
            <a:r>
              <a:rPr lang="en" sz="1400">
                <a:solidFill>
                  <a:schemeClr val="dk2"/>
                </a:solidFill>
              </a:rPr>
              <a:t> (Gopher-280B)</a:t>
            </a:r>
            <a:endParaRPr sz="1400">
              <a:solidFill>
                <a:schemeClr val="dk2"/>
              </a:solidFill>
            </a:endParaRPr>
          </a:p>
          <a:p>
            <a:pPr indent="-226059" lvl="0" marL="36576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But </a:t>
            </a:r>
            <a:r>
              <a:rPr b="1" lang="en" sz="1400">
                <a:solidFill>
                  <a:schemeClr val="dk2"/>
                </a:solidFill>
              </a:rPr>
              <a:t>not</a:t>
            </a:r>
            <a:r>
              <a:rPr b="1" lang="en" sz="1400">
                <a:solidFill>
                  <a:schemeClr val="dk2"/>
                </a:solidFill>
              </a:rPr>
              <a:t> for others</a:t>
            </a:r>
            <a:endParaRPr sz="1400">
              <a:solidFill>
                <a:schemeClr val="dk2"/>
              </a:solidFill>
            </a:endParaRPr>
          </a:p>
          <a:p>
            <a:pPr indent="-226059" lvl="0" marL="36576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Consistent w/prior work on scaling:</a:t>
            </a:r>
            <a:endParaRPr sz="1400">
              <a:solidFill>
                <a:schemeClr val="dk2"/>
              </a:solidFill>
            </a:endParaRPr>
          </a:p>
          <a:p>
            <a:pPr indent="-226059" lvl="1" marL="54864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Brown ‘20: </a:t>
            </a:r>
            <a:r>
              <a:rPr b="1" lang="en">
                <a:solidFill>
                  <a:schemeClr val="dk2"/>
                </a:solidFill>
              </a:rPr>
              <a:t>sharp</a:t>
            </a:r>
            <a:r>
              <a:rPr b="1" lang="en">
                <a:solidFill>
                  <a:schemeClr val="dk2"/>
                </a:solidFill>
              </a:rPr>
              <a:t> transition</a:t>
            </a:r>
            <a:r>
              <a:rPr lang="en">
                <a:solidFill>
                  <a:schemeClr val="dk2"/>
                </a:solidFill>
              </a:rPr>
              <a:t> for arithmetic</a:t>
            </a:r>
            <a:endParaRPr>
              <a:solidFill>
                <a:schemeClr val="dk2"/>
              </a:solidFill>
            </a:endParaRPr>
          </a:p>
          <a:p>
            <a:pPr indent="-226059" lvl="1" marL="54864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Wei ‘21: only large LMs generalize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Is Scale Necessary?</a:t>
            </a:r>
            <a:endParaRPr sz="2600"/>
          </a:p>
        </p:txBody>
      </p:sp>
      <p:pic>
        <p:nvPicPr>
          <p:cNvPr id="669" name="Google Shape;66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050" y="1092350"/>
            <a:ext cx="5728725" cy="3819150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0"/>
          <p:cNvSpPr txBox="1"/>
          <p:nvPr>
            <p:ph idx="1" type="body"/>
          </p:nvPr>
        </p:nvSpPr>
        <p:spPr>
          <a:xfrm>
            <a:off x="5885275" y="1057200"/>
            <a:ext cx="3230100" cy="28953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6059" lvl="0" marL="36576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Untuned explanations only help modestly</a:t>
            </a:r>
            <a:r>
              <a:rPr b="1" lang="en" sz="1400">
                <a:solidFill>
                  <a:schemeClr val="dk2"/>
                </a:solidFill>
              </a:rPr>
              <a:t> for the largest model</a:t>
            </a:r>
            <a:r>
              <a:rPr lang="en" sz="1400">
                <a:solidFill>
                  <a:schemeClr val="dk2"/>
                </a:solidFill>
              </a:rPr>
              <a:t> </a:t>
            </a:r>
            <a:endParaRPr sz="1400">
              <a:solidFill>
                <a:schemeClr val="dk2"/>
              </a:solidFill>
            </a:endParaRPr>
          </a:p>
          <a:p>
            <a:pPr indent="-317500" lvl="1" marL="54864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b="1" lang="en" sz="1400">
                <a:solidFill>
                  <a:schemeClr val="dk2"/>
                </a:solidFill>
              </a:rPr>
              <a:t>Selection</a:t>
            </a:r>
            <a:r>
              <a:rPr lang="en" sz="1400">
                <a:solidFill>
                  <a:schemeClr val="dk2"/>
                </a:solidFill>
              </a:rPr>
              <a:t> emerges from the pack </a:t>
            </a:r>
            <a:endParaRPr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But </a:t>
            </a:r>
            <a:r>
              <a:rPr b="1" lang="en" sz="1400">
                <a:solidFill>
                  <a:schemeClr val="dk2"/>
                </a:solidFill>
              </a:rPr>
              <a:t>no benefits @ 1B, 7B</a:t>
            </a:r>
            <a:endParaRPr b="1" sz="1400">
              <a:solidFill>
                <a:schemeClr val="dk2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</a:pPr>
            <a:r>
              <a:rPr lang="en" sz="1400">
                <a:solidFill>
                  <a:schemeClr val="dk2"/>
                </a:solidFill>
              </a:rPr>
              <a:t>Consistent w/prior work on scaling:</a:t>
            </a:r>
            <a:endParaRPr sz="1400">
              <a:solidFill>
                <a:schemeClr val="dk2"/>
              </a:solidFill>
            </a:endParaRPr>
          </a:p>
          <a:p>
            <a:pPr indent="-317500" lvl="1" marL="54864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Brown ‘20: </a:t>
            </a:r>
            <a:r>
              <a:rPr b="1" lang="en">
                <a:solidFill>
                  <a:schemeClr val="dk2"/>
                </a:solidFill>
              </a:rPr>
              <a:t>sharp transition</a:t>
            </a:r>
            <a:r>
              <a:rPr lang="en">
                <a:solidFill>
                  <a:schemeClr val="dk2"/>
                </a:solidFill>
              </a:rPr>
              <a:t> for arithmetic</a:t>
            </a:r>
            <a:endParaRPr>
              <a:solidFill>
                <a:schemeClr val="dk2"/>
              </a:solidFill>
            </a:endParaRPr>
          </a:p>
          <a:p>
            <a:pPr indent="-317500" lvl="1" marL="54864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">
                <a:solidFill>
                  <a:schemeClr val="dk2"/>
                </a:solidFill>
              </a:rPr>
              <a:t>Wei ‘21: only large LMs generalize</a:t>
            </a:r>
            <a:endParaRPr sz="1400">
              <a:solidFill>
                <a:schemeClr val="dk2"/>
              </a:solidFill>
            </a:endParaRPr>
          </a:p>
        </p:txBody>
      </p:sp>
      <p:cxnSp>
        <p:nvCxnSpPr>
          <p:cNvPr id="671" name="Google Shape;671;p80"/>
          <p:cNvCxnSpPr/>
          <p:nvPr/>
        </p:nvCxnSpPr>
        <p:spPr>
          <a:xfrm flipH="1">
            <a:off x="5514675" y="1748800"/>
            <a:ext cx="690000" cy="59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72" name="Google Shape;672;p80"/>
          <p:cNvCxnSpPr/>
          <p:nvPr/>
        </p:nvCxnSpPr>
        <p:spPr>
          <a:xfrm flipH="1">
            <a:off x="5343950" y="1322775"/>
            <a:ext cx="715200" cy="111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Task Specific Improvements</a:t>
            </a:r>
            <a:endParaRPr sz="2600"/>
          </a:p>
        </p:txBody>
      </p:sp>
      <p:sp>
        <p:nvSpPr>
          <p:cNvPr id="678" name="Google Shape;678;p81"/>
          <p:cNvSpPr txBox="1"/>
          <p:nvPr>
            <p:ph idx="1" type="body"/>
          </p:nvPr>
        </p:nvSpPr>
        <p:spPr>
          <a:xfrm>
            <a:off x="1422238" y="2238800"/>
            <a:ext cx="65451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Does </a:t>
            </a:r>
            <a:r>
              <a:rPr b="1" lang="en" sz="1400">
                <a:solidFill>
                  <a:schemeClr val="dk2"/>
                </a:solidFill>
              </a:rPr>
              <a:t>improvement </a:t>
            </a:r>
            <a:r>
              <a:rPr lang="en" sz="1400">
                <a:solidFill>
                  <a:schemeClr val="dk2"/>
                </a:solidFill>
              </a:rPr>
              <a:t>provided by explanations </a:t>
            </a:r>
            <a:r>
              <a:rPr b="1" lang="en" sz="1400">
                <a:solidFill>
                  <a:schemeClr val="dk2"/>
                </a:solidFill>
              </a:rPr>
              <a:t>differ </a:t>
            </a:r>
            <a:r>
              <a:rPr lang="en" sz="1400">
                <a:solidFill>
                  <a:schemeClr val="dk2"/>
                </a:solidFill>
              </a:rPr>
              <a:t>between </a:t>
            </a:r>
            <a:r>
              <a:rPr b="1" lang="en" sz="1400">
                <a:solidFill>
                  <a:schemeClr val="dk2"/>
                </a:solidFill>
              </a:rPr>
              <a:t>types </a:t>
            </a:r>
            <a:r>
              <a:rPr lang="en" sz="1400">
                <a:solidFill>
                  <a:schemeClr val="dk2"/>
                </a:solidFill>
              </a:rPr>
              <a:t>of </a:t>
            </a:r>
            <a:r>
              <a:rPr b="1" lang="en" sz="1400">
                <a:solidFill>
                  <a:schemeClr val="dk2"/>
                </a:solidFill>
              </a:rPr>
              <a:t>tasks</a:t>
            </a:r>
            <a:r>
              <a:rPr lang="en" sz="1400">
                <a:solidFill>
                  <a:schemeClr val="dk2"/>
                </a:solidFill>
              </a:rPr>
              <a:t>?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79" name="Google Shape;679;p81"/>
          <p:cNvSpPr/>
          <p:nvPr/>
        </p:nvSpPr>
        <p:spPr>
          <a:xfrm>
            <a:off x="1176663" y="2017250"/>
            <a:ext cx="870000" cy="8700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0" name="Google Shape;68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0800" y="2091388"/>
            <a:ext cx="721725" cy="72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8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Task Diversity</a:t>
            </a:r>
            <a:endParaRPr sz="2600"/>
          </a:p>
        </p:txBody>
      </p:sp>
      <p:sp>
        <p:nvSpPr>
          <p:cNvPr id="686" name="Google Shape;686;p82"/>
          <p:cNvSpPr txBox="1"/>
          <p:nvPr>
            <p:ph idx="1" type="body"/>
          </p:nvPr>
        </p:nvSpPr>
        <p:spPr>
          <a:xfrm>
            <a:off x="1688150" y="1391825"/>
            <a:ext cx="1331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analytic_entailment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87" name="Google Shape;687;p82"/>
          <p:cNvSpPr txBox="1"/>
          <p:nvPr>
            <p:ph idx="1" type="body"/>
          </p:nvPr>
        </p:nvSpPr>
        <p:spPr>
          <a:xfrm>
            <a:off x="327200" y="3224325"/>
            <a:ext cx="200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arithmetic/2_digit_multiplication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88" name="Google Shape;688;p82"/>
          <p:cNvSpPr txBox="1"/>
          <p:nvPr>
            <p:ph idx="1" type="body"/>
          </p:nvPr>
        </p:nvSpPr>
        <p:spPr>
          <a:xfrm>
            <a:off x="665425" y="1874900"/>
            <a:ext cx="17145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arithmetic/3_digit_division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89" name="Google Shape;689;p82"/>
          <p:cNvSpPr txBox="1"/>
          <p:nvPr>
            <p:ph idx="1" type="body"/>
          </p:nvPr>
        </p:nvSpPr>
        <p:spPr>
          <a:xfrm>
            <a:off x="247525" y="2357975"/>
            <a:ext cx="1857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arithmetic/3_digit_subtraction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0" name="Google Shape;690;p82"/>
          <p:cNvSpPr txBox="1"/>
          <p:nvPr>
            <p:ph idx="1" type="body"/>
          </p:nvPr>
        </p:nvSpPr>
        <p:spPr>
          <a:xfrm>
            <a:off x="665425" y="2732613"/>
            <a:ext cx="200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cause_and_effect/two_sentences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91" name="Google Shape;691;p82"/>
          <p:cNvSpPr txBox="1"/>
          <p:nvPr>
            <p:ph idx="1" type="body"/>
          </p:nvPr>
        </p:nvSpPr>
        <p:spPr>
          <a:xfrm>
            <a:off x="2586050" y="3223125"/>
            <a:ext cx="1365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empirical_judgments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2" name="Google Shape;692;p82"/>
          <p:cNvSpPr txBox="1"/>
          <p:nvPr>
            <p:ph idx="1" type="body"/>
          </p:nvPr>
        </p:nvSpPr>
        <p:spPr>
          <a:xfrm>
            <a:off x="1951800" y="3657500"/>
            <a:ext cx="1365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epistemic_reasoning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3" name="Google Shape;693;p82"/>
          <p:cNvSpPr txBox="1"/>
          <p:nvPr>
            <p:ph idx="1" type="body"/>
          </p:nvPr>
        </p:nvSpPr>
        <p:spPr>
          <a:xfrm>
            <a:off x="3070075" y="4169913"/>
            <a:ext cx="2121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evaluating_information_essentiality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4" name="Google Shape;694;p82"/>
          <p:cNvSpPr txBox="1"/>
          <p:nvPr>
            <p:ph idx="1" type="body"/>
          </p:nvPr>
        </p:nvSpPr>
        <p:spPr>
          <a:xfrm>
            <a:off x="2105125" y="4629975"/>
            <a:ext cx="1279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fantasy_reasoning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5" name="Google Shape;695;p82"/>
          <p:cNvSpPr txBox="1"/>
          <p:nvPr>
            <p:ph idx="1" type="body"/>
          </p:nvPr>
        </p:nvSpPr>
        <p:spPr>
          <a:xfrm>
            <a:off x="4631775" y="2291825"/>
            <a:ext cx="2077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goal_step_wikihow/goal_inference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96" name="Google Shape;696;p82"/>
          <p:cNvSpPr txBox="1"/>
          <p:nvPr>
            <p:ph idx="1" type="body"/>
          </p:nvPr>
        </p:nvSpPr>
        <p:spPr>
          <a:xfrm>
            <a:off x="3791525" y="4682325"/>
            <a:ext cx="17145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figure_of_speech_detection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7" name="Google Shape;697;p82"/>
          <p:cNvSpPr txBox="1"/>
          <p:nvPr>
            <p:ph idx="1" type="body"/>
          </p:nvPr>
        </p:nvSpPr>
        <p:spPr>
          <a:xfrm>
            <a:off x="2087488" y="4090675"/>
            <a:ext cx="737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color/rgb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698" name="Google Shape;698;p82"/>
          <p:cNvSpPr txBox="1"/>
          <p:nvPr>
            <p:ph idx="1" type="body"/>
          </p:nvPr>
        </p:nvSpPr>
        <p:spPr>
          <a:xfrm>
            <a:off x="510625" y="4160825"/>
            <a:ext cx="1331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common_morpheme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699" name="Google Shape;699;p82"/>
          <p:cNvSpPr txBox="1"/>
          <p:nvPr>
            <p:ph idx="1" type="body"/>
          </p:nvPr>
        </p:nvSpPr>
        <p:spPr>
          <a:xfrm>
            <a:off x="482125" y="4629975"/>
            <a:ext cx="1005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crash_blossom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00" name="Google Shape;700;p82"/>
          <p:cNvSpPr txBox="1"/>
          <p:nvPr>
            <p:ph idx="1" type="body"/>
          </p:nvPr>
        </p:nvSpPr>
        <p:spPr>
          <a:xfrm>
            <a:off x="2550075" y="1846263"/>
            <a:ext cx="628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crass_ai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01" name="Google Shape;701;p82"/>
          <p:cNvSpPr txBox="1"/>
          <p:nvPr>
            <p:ph idx="1" type="body"/>
          </p:nvPr>
        </p:nvSpPr>
        <p:spPr>
          <a:xfrm>
            <a:off x="2426800" y="2300700"/>
            <a:ext cx="200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cs_algorithms/valid_parentheses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02" name="Google Shape;702;p82"/>
          <p:cNvSpPr txBox="1"/>
          <p:nvPr>
            <p:ph idx="1" type="body"/>
          </p:nvPr>
        </p:nvSpPr>
        <p:spPr>
          <a:xfrm>
            <a:off x="198775" y="3721900"/>
            <a:ext cx="1279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disambiguation_qa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03" name="Google Shape;703;p82"/>
          <p:cNvSpPr txBox="1"/>
          <p:nvPr>
            <p:ph idx="1" type="body"/>
          </p:nvPr>
        </p:nvSpPr>
        <p:spPr>
          <a:xfrm>
            <a:off x="3070050" y="2784575"/>
            <a:ext cx="1110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english_proverbs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04" name="Google Shape;704;p82"/>
          <p:cNvSpPr txBox="1"/>
          <p:nvPr>
            <p:ph idx="1" type="body"/>
          </p:nvPr>
        </p:nvSpPr>
        <p:spPr>
          <a:xfrm>
            <a:off x="4166150" y="3226313"/>
            <a:ext cx="2161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goal_step_wikihow/step_inference</a:t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05" name="Google Shape;705;p82"/>
          <p:cNvSpPr txBox="1"/>
          <p:nvPr>
            <p:ph idx="1" type="body"/>
          </p:nvPr>
        </p:nvSpPr>
        <p:spPr>
          <a:xfrm>
            <a:off x="6405725" y="1367775"/>
            <a:ext cx="1410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unit_interpretation/lv2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06" name="Google Shape;706;p82"/>
          <p:cNvSpPr txBox="1"/>
          <p:nvPr>
            <p:ph idx="1" type="body"/>
          </p:nvPr>
        </p:nvSpPr>
        <p:spPr>
          <a:xfrm>
            <a:off x="7126575" y="2291525"/>
            <a:ext cx="1857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play_dialog_same_or_different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07" name="Google Shape;707;p82"/>
          <p:cNvSpPr txBox="1"/>
          <p:nvPr>
            <p:ph idx="1" type="body"/>
          </p:nvPr>
        </p:nvSpPr>
        <p:spPr>
          <a:xfrm>
            <a:off x="7996875" y="2905175"/>
            <a:ext cx="628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physics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08" name="Google Shape;708;p82"/>
          <p:cNvSpPr txBox="1"/>
          <p:nvPr>
            <p:ph idx="1" type="body"/>
          </p:nvPr>
        </p:nvSpPr>
        <p:spPr>
          <a:xfrm>
            <a:off x="4729550" y="1391825"/>
            <a:ext cx="122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physical_intuition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09" name="Google Shape;709;p82"/>
          <p:cNvSpPr txBox="1"/>
          <p:nvPr>
            <p:ph idx="1" type="body"/>
          </p:nvPr>
        </p:nvSpPr>
        <p:spPr>
          <a:xfrm>
            <a:off x="3627200" y="1874900"/>
            <a:ext cx="12273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phrase_relatedness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0" name="Google Shape;710;p82"/>
          <p:cNvSpPr txBox="1"/>
          <p:nvPr>
            <p:ph idx="1" type="body"/>
          </p:nvPr>
        </p:nvSpPr>
        <p:spPr>
          <a:xfrm>
            <a:off x="5110150" y="1863563"/>
            <a:ext cx="13659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penguins_in_a_table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1" name="Google Shape;711;p82"/>
          <p:cNvSpPr txBox="1"/>
          <p:nvPr>
            <p:ph idx="1" type="body"/>
          </p:nvPr>
        </p:nvSpPr>
        <p:spPr>
          <a:xfrm>
            <a:off x="3392000" y="1378275"/>
            <a:ext cx="965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odd_one_out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2" name="Google Shape;712;p82"/>
          <p:cNvSpPr txBox="1"/>
          <p:nvPr>
            <p:ph idx="1" type="body"/>
          </p:nvPr>
        </p:nvSpPr>
        <p:spPr>
          <a:xfrm>
            <a:off x="5431975" y="3639325"/>
            <a:ext cx="1637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nonsense_words_grammar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3" name="Google Shape;713;p82"/>
          <p:cNvSpPr txBox="1"/>
          <p:nvPr>
            <p:ph idx="1" type="body"/>
          </p:nvPr>
        </p:nvSpPr>
        <p:spPr>
          <a:xfrm>
            <a:off x="7378125" y="3767575"/>
            <a:ext cx="6900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navigate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4" name="Google Shape;714;p82"/>
          <p:cNvSpPr txBox="1"/>
          <p:nvPr>
            <p:ph idx="1" type="body"/>
          </p:nvPr>
        </p:nvSpPr>
        <p:spPr>
          <a:xfrm>
            <a:off x="7749500" y="4273475"/>
            <a:ext cx="1279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metaphor_boolean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5" name="Google Shape;715;p82"/>
          <p:cNvSpPr txBox="1"/>
          <p:nvPr>
            <p:ph idx="1" type="body"/>
          </p:nvPr>
        </p:nvSpPr>
        <p:spPr>
          <a:xfrm>
            <a:off x="6946575" y="1829650"/>
            <a:ext cx="1553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mathematical_induction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6" name="Google Shape;716;p82"/>
          <p:cNvSpPr txBox="1"/>
          <p:nvPr>
            <p:ph idx="1" type="body"/>
          </p:nvPr>
        </p:nvSpPr>
        <p:spPr>
          <a:xfrm>
            <a:off x="6010450" y="4672175"/>
            <a:ext cx="11835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logic_grid_puzzle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7" name="Google Shape;717;p82"/>
          <p:cNvSpPr txBox="1"/>
          <p:nvPr>
            <p:ph idx="1" type="body"/>
          </p:nvPr>
        </p:nvSpPr>
        <p:spPr>
          <a:xfrm>
            <a:off x="5431975" y="4160825"/>
            <a:ext cx="2077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logical_deduction/three_objects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18" name="Google Shape;718;p82"/>
          <p:cNvSpPr txBox="1"/>
          <p:nvPr>
            <p:ph idx="1" type="body"/>
          </p:nvPr>
        </p:nvSpPr>
        <p:spPr>
          <a:xfrm>
            <a:off x="8281500" y="3837725"/>
            <a:ext cx="823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logical_args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19" name="Google Shape;719;p82"/>
          <p:cNvSpPr txBox="1"/>
          <p:nvPr>
            <p:ph idx="1" type="body"/>
          </p:nvPr>
        </p:nvSpPr>
        <p:spPr>
          <a:xfrm>
            <a:off x="3791525" y="3639325"/>
            <a:ext cx="1331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irony_identification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20" name="Google Shape;720;p82"/>
          <p:cNvSpPr txBox="1"/>
          <p:nvPr>
            <p:ph idx="1" type="body"/>
          </p:nvPr>
        </p:nvSpPr>
        <p:spPr>
          <a:xfrm>
            <a:off x="8159600" y="3340775"/>
            <a:ext cx="869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implicatures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21" name="Google Shape;721;p82"/>
          <p:cNvSpPr txBox="1"/>
          <p:nvPr>
            <p:ph idx="1" type="body"/>
          </p:nvPr>
        </p:nvSpPr>
        <p:spPr>
          <a:xfrm>
            <a:off x="4631775" y="2708750"/>
            <a:ext cx="14664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identify_odd_metaphor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22" name="Google Shape;722;p82"/>
          <p:cNvSpPr txBox="1"/>
          <p:nvPr>
            <p:ph idx="1" type="body"/>
          </p:nvPr>
        </p:nvSpPr>
        <p:spPr>
          <a:xfrm>
            <a:off x="7027625" y="3226325"/>
            <a:ext cx="7887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truthful_qa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23" name="Google Shape;723;p82"/>
          <p:cNvSpPr txBox="1"/>
          <p:nvPr>
            <p:ph idx="1" type="body"/>
          </p:nvPr>
        </p:nvSpPr>
        <p:spPr>
          <a:xfrm>
            <a:off x="8115075" y="1367775"/>
            <a:ext cx="869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riddle_sense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24" name="Google Shape;724;p82"/>
          <p:cNvSpPr txBox="1"/>
          <p:nvPr>
            <p:ph idx="1" type="body"/>
          </p:nvPr>
        </p:nvSpPr>
        <p:spPr>
          <a:xfrm>
            <a:off x="6384850" y="2827700"/>
            <a:ext cx="14106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presuppositions_as_nl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8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Clustering Tasks into Categories</a:t>
            </a:r>
            <a:endParaRPr sz="2600"/>
          </a:p>
        </p:txBody>
      </p:sp>
      <p:sp>
        <p:nvSpPr>
          <p:cNvPr id="730" name="Google Shape;730;p83"/>
          <p:cNvSpPr txBox="1"/>
          <p:nvPr>
            <p:ph idx="1" type="body"/>
          </p:nvPr>
        </p:nvSpPr>
        <p:spPr>
          <a:xfrm>
            <a:off x="568850" y="2138100"/>
            <a:ext cx="544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Casual</a:t>
            </a:r>
            <a:endParaRPr sz="1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731" name="Google Shape;731;p83"/>
          <p:cNvSpPr txBox="1"/>
          <p:nvPr>
            <p:ph idx="1" type="body"/>
          </p:nvPr>
        </p:nvSpPr>
        <p:spPr>
          <a:xfrm>
            <a:off x="3556700" y="3084450"/>
            <a:ext cx="715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Linguistic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2" name="Google Shape;732;p83"/>
          <p:cNvSpPr txBox="1"/>
          <p:nvPr>
            <p:ph idx="1" type="body"/>
          </p:nvPr>
        </p:nvSpPr>
        <p:spPr>
          <a:xfrm>
            <a:off x="2344775" y="2124625"/>
            <a:ext cx="1165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Computer Science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3" name="Google Shape;733;p83"/>
          <p:cNvSpPr txBox="1"/>
          <p:nvPr>
            <p:ph idx="1" type="body"/>
          </p:nvPr>
        </p:nvSpPr>
        <p:spPr>
          <a:xfrm>
            <a:off x="1008125" y="3084450"/>
            <a:ext cx="10218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Common Sense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4" name="Google Shape;734;p83"/>
          <p:cNvSpPr txBox="1"/>
          <p:nvPr>
            <p:ph idx="1" type="body"/>
          </p:nvPr>
        </p:nvSpPr>
        <p:spPr>
          <a:xfrm>
            <a:off x="4850075" y="2079900"/>
            <a:ext cx="544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Logic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5" name="Google Shape;735;p83"/>
          <p:cNvSpPr txBox="1"/>
          <p:nvPr>
            <p:ph idx="1" type="body"/>
          </p:nvPr>
        </p:nvSpPr>
        <p:spPr>
          <a:xfrm>
            <a:off x="8482650" y="2124625"/>
            <a:ext cx="544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OOD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6" name="Google Shape;736;p83"/>
          <p:cNvSpPr txBox="1"/>
          <p:nvPr>
            <p:ph idx="1" type="body"/>
          </p:nvPr>
        </p:nvSpPr>
        <p:spPr>
          <a:xfrm>
            <a:off x="7681650" y="3084450"/>
            <a:ext cx="4671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None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7" name="Google Shape;737;p83"/>
          <p:cNvSpPr txBox="1"/>
          <p:nvPr>
            <p:ph idx="1" type="body"/>
          </p:nvPr>
        </p:nvSpPr>
        <p:spPr>
          <a:xfrm>
            <a:off x="6821475" y="2124625"/>
            <a:ext cx="6852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Negation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8" name="Google Shape;738;p83"/>
          <p:cNvSpPr txBox="1"/>
          <p:nvPr>
            <p:ph idx="1" type="body"/>
          </p:nvPr>
        </p:nvSpPr>
        <p:spPr>
          <a:xfrm>
            <a:off x="5634663" y="3084450"/>
            <a:ext cx="886500" cy="3231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Mathematics</a:t>
            </a:r>
            <a:endParaRPr sz="1000">
              <a:solidFill>
                <a:schemeClr val="dk2"/>
              </a:solidFill>
            </a:endParaRPr>
          </a:p>
        </p:txBody>
      </p:sp>
      <p:sp>
        <p:nvSpPr>
          <p:cNvPr id="739" name="Google Shape;739;p83"/>
          <p:cNvSpPr/>
          <p:nvPr/>
        </p:nvSpPr>
        <p:spPr>
          <a:xfrm>
            <a:off x="527500" y="297390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0" name="Google Shape;740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800" y="3065200"/>
            <a:ext cx="361600" cy="36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83"/>
          <p:cNvSpPr/>
          <p:nvPr/>
        </p:nvSpPr>
        <p:spPr>
          <a:xfrm>
            <a:off x="100200" y="202755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2" name="Google Shape;742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725" y="2103087"/>
            <a:ext cx="393125" cy="393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83"/>
          <p:cNvSpPr/>
          <p:nvPr/>
        </p:nvSpPr>
        <p:spPr>
          <a:xfrm>
            <a:off x="1864650" y="202755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83"/>
          <p:cNvSpPr/>
          <p:nvPr/>
        </p:nvSpPr>
        <p:spPr>
          <a:xfrm>
            <a:off x="3078975" y="297390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83"/>
          <p:cNvSpPr/>
          <p:nvPr/>
        </p:nvSpPr>
        <p:spPr>
          <a:xfrm>
            <a:off x="4343063" y="196935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83"/>
          <p:cNvSpPr/>
          <p:nvPr/>
        </p:nvSpPr>
        <p:spPr>
          <a:xfrm>
            <a:off x="5139225" y="297390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83"/>
          <p:cNvSpPr/>
          <p:nvPr/>
        </p:nvSpPr>
        <p:spPr>
          <a:xfrm>
            <a:off x="6331850" y="2014075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83"/>
          <p:cNvSpPr/>
          <p:nvPr/>
        </p:nvSpPr>
        <p:spPr>
          <a:xfrm>
            <a:off x="7199450" y="297390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83"/>
          <p:cNvSpPr/>
          <p:nvPr/>
        </p:nvSpPr>
        <p:spPr>
          <a:xfrm>
            <a:off x="8002000" y="2027550"/>
            <a:ext cx="544200" cy="5442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0" name="Google Shape;750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0177" y="2103088"/>
            <a:ext cx="393125" cy="3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33600" y="3084450"/>
            <a:ext cx="3231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3600" y="2079900"/>
            <a:ext cx="3231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8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9775" y="3103700"/>
            <a:ext cx="3231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8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407388" y="2103100"/>
            <a:ext cx="393125" cy="3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8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9989" y="3084451"/>
            <a:ext cx="323100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6" name="Google Shape;756;p8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117300" y="2138112"/>
            <a:ext cx="323100" cy="32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Research Questions</a:t>
            </a:r>
            <a:endParaRPr/>
          </a:p>
        </p:txBody>
      </p:sp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418575" y="1068425"/>
            <a:ext cx="8520600" cy="32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Can language models </a:t>
            </a:r>
            <a:r>
              <a:rPr lang="en" sz="1600">
                <a:solidFill>
                  <a:srgbClr val="434343"/>
                </a:solidFill>
              </a:rPr>
              <a:t>benefit</a:t>
            </a:r>
            <a:r>
              <a:rPr lang="en" sz="1600">
                <a:solidFill>
                  <a:srgbClr val="434343"/>
                </a:solidFill>
              </a:rPr>
              <a:t> from explanations when learning from</a:t>
            </a:r>
            <a:r>
              <a:rPr b="1" lang="en" sz="1600">
                <a:solidFill>
                  <a:srgbClr val="434343"/>
                </a:solidFill>
              </a:rPr>
              <a:t> examples in-context</a:t>
            </a:r>
            <a:r>
              <a:rPr lang="en" sz="1600">
                <a:solidFill>
                  <a:srgbClr val="434343"/>
                </a:solidFill>
              </a:rPr>
              <a:t>?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Do</a:t>
            </a:r>
            <a:r>
              <a:rPr b="1" lang="en" sz="1600">
                <a:solidFill>
                  <a:srgbClr val="434343"/>
                </a:solidFill>
              </a:rPr>
              <a:t> few-shot explanations</a:t>
            </a:r>
            <a:r>
              <a:rPr lang="en" sz="1600">
                <a:solidFill>
                  <a:srgbClr val="434343"/>
                </a:solidFill>
              </a:rPr>
              <a:t> help the model to </a:t>
            </a:r>
            <a:r>
              <a:rPr b="1" lang="en" sz="1600">
                <a:solidFill>
                  <a:srgbClr val="434343"/>
                </a:solidFill>
              </a:rPr>
              <a:t>“understand” the task better</a:t>
            </a:r>
            <a:r>
              <a:rPr lang="en" sz="1600">
                <a:solidFill>
                  <a:srgbClr val="434343"/>
                </a:solidFill>
              </a:rPr>
              <a:t>? Do explanations of answers improve few-shot task performance?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More generally, what kind of </a:t>
            </a:r>
            <a:r>
              <a:rPr b="1" lang="en" sz="1600">
                <a:solidFill>
                  <a:srgbClr val="434343"/>
                </a:solidFill>
              </a:rPr>
              <a:t>in-context learning abilities</a:t>
            </a:r>
            <a:r>
              <a:rPr lang="en" sz="1600">
                <a:solidFill>
                  <a:srgbClr val="434343"/>
                </a:solidFill>
              </a:rPr>
              <a:t> do LMs exhibit?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8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Not all Tasks are Created Equal</a:t>
            </a:r>
            <a:endParaRPr sz="2600"/>
          </a:p>
        </p:txBody>
      </p:sp>
      <p:pic>
        <p:nvPicPr>
          <p:cNvPr id="762" name="Google Shape;762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7712" y="1243975"/>
            <a:ext cx="5128576" cy="342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8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Not all Tasks are Created Equal</a:t>
            </a:r>
            <a:endParaRPr sz="2600"/>
          </a:p>
        </p:txBody>
      </p:sp>
      <p:pic>
        <p:nvPicPr>
          <p:cNvPr id="768" name="Google Shape;768;p85"/>
          <p:cNvPicPr preferRelativeResize="0"/>
          <p:nvPr/>
        </p:nvPicPr>
        <p:blipFill>
          <a:blip r:embed="rId3">
            <a:alphaModFix amt="41000"/>
          </a:blip>
          <a:stretch>
            <a:fillRect/>
          </a:stretch>
        </p:blipFill>
        <p:spPr>
          <a:xfrm>
            <a:off x="792563" y="1184975"/>
            <a:ext cx="5209725" cy="3582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85"/>
          <p:cNvPicPr preferRelativeResize="0"/>
          <p:nvPr/>
        </p:nvPicPr>
        <p:blipFill rotWithShape="1">
          <a:blip r:embed="rId4">
            <a:alphaModFix/>
          </a:blip>
          <a:srcRect b="25843" l="47654" r="31214" t="0"/>
          <a:stretch/>
        </p:blipFill>
        <p:spPr>
          <a:xfrm>
            <a:off x="3275200" y="1184975"/>
            <a:ext cx="1100900" cy="2656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5"/>
          <p:cNvSpPr/>
          <p:nvPr/>
        </p:nvSpPr>
        <p:spPr>
          <a:xfrm>
            <a:off x="3108450" y="1306500"/>
            <a:ext cx="1267800" cy="34611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85"/>
          <p:cNvSpPr txBox="1"/>
          <p:nvPr>
            <p:ph idx="1" type="body"/>
          </p:nvPr>
        </p:nvSpPr>
        <p:spPr>
          <a:xfrm>
            <a:off x="5602200" y="1068425"/>
            <a:ext cx="3230100" cy="890400"/>
          </a:xfrm>
          <a:prstGeom prst="rect">
            <a:avLst/>
          </a:prstGeom>
          <a:solidFill>
            <a:srgbClr val="F3F3F3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Semantics of explanations for tasks about Logic, Mathematics, Negation might be better suited for LM</a:t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772" name="Google Shape;772;p85"/>
          <p:cNvCxnSpPr>
            <a:stCxn id="771" idx="1"/>
          </p:cNvCxnSpPr>
          <p:nvPr/>
        </p:nvCxnSpPr>
        <p:spPr>
          <a:xfrm flipH="1">
            <a:off x="4390800" y="1513625"/>
            <a:ext cx="1211400" cy="40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8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Not all Tasks are Created Equal</a:t>
            </a:r>
            <a:endParaRPr sz="2600"/>
          </a:p>
        </p:txBody>
      </p:sp>
      <p:pic>
        <p:nvPicPr>
          <p:cNvPr id="778" name="Google Shape;778;p86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03925" y="1177100"/>
            <a:ext cx="8136145" cy="377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86"/>
          <p:cNvPicPr preferRelativeResize="0"/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03925" y="1177100"/>
            <a:ext cx="8136145" cy="3770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86"/>
          <p:cNvPicPr preferRelativeResize="0"/>
          <p:nvPr/>
        </p:nvPicPr>
        <p:blipFill rotWithShape="1">
          <a:blip r:embed="rId4">
            <a:alphaModFix amt="78000"/>
          </a:blip>
          <a:srcRect b="48261" l="76425" r="0" t="0"/>
          <a:stretch/>
        </p:blipFill>
        <p:spPr>
          <a:xfrm>
            <a:off x="6722000" y="1177100"/>
            <a:ext cx="1918074" cy="1950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86"/>
          <p:cNvPicPr preferRelativeResize="0"/>
          <p:nvPr/>
        </p:nvPicPr>
        <p:blipFill rotWithShape="1">
          <a:blip r:embed="rId4">
            <a:alphaModFix amt="79000"/>
          </a:blip>
          <a:srcRect b="0" l="5151" r="58853" t="48261"/>
          <a:stretch/>
        </p:blipFill>
        <p:spPr>
          <a:xfrm>
            <a:off x="922825" y="2996725"/>
            <a:ext cx="2928725" cy="1950651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p86"/>
          <p:cNvSpPr/>
          <p:nvPr/>
        </p:nvSpPr>
        <p:spPr>
          <a:xfrm>
            <a:off x="922825" y="2996725"/>
            <a:ext cx="2928600" cy="1770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86"/>
          <p:cNvSpPr/>
          <p:nvPr/>
        </p:nvSpPr>
        <p:spPr>
          <a:xfrm>
            <a:off x="6655850" y="1177100"/>
            <a:ext cx="1625100" cy="18609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Gopher 280B vs &lt;= 7.1B</a:t>
            </a:r>
            <a:endParaRPr/>
          </a:p>
        </p:txBody>
      </p:sp>
      <p:pic>
        <p:nvPicPr>
          <p:cNvPr id="789" name="Google Shape;789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400" y="1287226"/>
            <a:ext cx="7421773" cy="3794249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87"/>
          <p:cNvSpPr txBox="1"/>
          <p:nvPr/>
        </p:nvSpPr>
        <p:spPr>
          <a:xfrm>
            <a:off x="5465600" y="656400"/>
            <a:ext cx="3691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D9D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Source: https://arxiv.org/abs/2112.11446</a:t>
            </a:r>
            <a:endParaRPr>
              <a:solidFill>
                <a:srgbClr val="D9D9D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8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97" name="Google Shape;797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7886" y="0"/>
            <a:ext cx="578822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Roadmap </a:t>
            </a:r>
            <a:endParaRPr/>
          </a:p>
        </p:txBody>
      </p:sp>
      <p:sp>
        <p:nvSpPr>
          <p:cNvPr id="803" name="Google Shape;803;p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Introduction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Method</a:t>
            </a:r>
            <a:endParaRPr b="1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Experiments</a:t>
            </a:r>
            <a:r>
              <a:rPr b="1" lang="en">
                <a:solidFill>
                  <a:schemeClr val="dk1"/>
                </a:solidFill>
              </a:rPr>
              <a:t> 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Discussion</a:t>
            </a:r>
            <a:endParaRPr b="1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90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809" name="Google Shape;809;p90"/>
          <p:cNvSpPr txBox="1"/>
          <p:nvPr>
            <p:ph idx="1" type="body"/>
          </p:nvPr>
        </p:nvSpPr>
        <p:spPr>
          <a:xfrm>
            <a:off x="744625" y="1118075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Can explanations improve few-shot learning?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10" name="Google Shape;810;p90"/>
          <p:cNvSpPr/>
          <p:nvPr/>
        </p:nvSpPr>
        <p:spPr>
          <a:xfrm>
            <a:off x="499047" y="9922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1" name="Google Shape;811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01727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2" name="Google Shape;812;p90"/>
          <p:cNvSpPr txBox="1"/>
          <p:nvPr>
            <p:ph idx="1" type="body"/>
          </p:nvPr>
        </p:nvSpPr>
        <p:spPr>
          <a:xfrm>
            <a:off x="744625" y="1871050"/>
            <a:ext cx="4543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Why are post-answer explanations interesting?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13" name="Google Shape;813;p90"/>
          <p:cNvSpPr/>
          <p:nvPr/>
        </p:nvSpPr>
        <p:spPr>
          <a:xfrm>
            <a:off x="499047" y="17452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4" name="Google Shape;814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7702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5" name="Google Shape;815;p90"/>
          <p:cNvSpPr txBox="1"/>
          <p:nvPr>
            <p:ph idx="1" type="body"/>
          </p:nvPr>
        </p:nvSpPr>
        <p:spPr>
          <a:xfrm>
            <a:off x="744625" y="2624025"/>
            <a:ext cx="6277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What do their results imply about LMs’ abilities for in-context learning?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16" name="Google Shape;816;p90"/>
          <p:cNvSpPr/>
          <p:nvPr/>
        </p:nvSpPr>
        <p:spPr>
          <a:xfrm>
            <a:off x="499047" y="249817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7" name="Google Shape;81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252322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18" name="Google Shape;818;p90"/>
          <p:cNvSpPr txBox="1"/>
          <p:nvPr>
            <p:ph idx="1" type="body"/>
          </p:nvPr>
        </p:nvSpPr>
        <p:spPr>
          <a:xfrm>
            <a:off x="744625" y="3377000"/>
            <a:ext cx="4153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How do explanations relate to instructions? 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19" name="Google Shape;819;p90"/>
          <p:cNvSpPr/>
          <p:nvPr/>
        </p:nvSpPr>
        <p:spPr>
          <a:xfrm>
            <a:off x="499047" y="325115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0" name="Google Shape;820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327619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21" name="Google Shape;821;p90"/>
          <p:cNvSpPr txBox="1"/>
          <p:nvPr>
            <p:ph idx="1" type="body"/>
          </p:nvPr>
        </p:nvSpPr>
        <p:spPr>
          <a:xfrm>
            <a:off x="772225" y="4129975"/>
            <a:ext cx="532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How does their work relate to human language processing?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22" name="Google Shape;822;p90"/>
          <p:cNvSpPr/>
          <p:nvPr/>
        </p:nvSpPr>
        <p:spPr>
          <a:xfrm>
            <a:off x="526647" y="40041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3" name="Google Shape;823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" y="402917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91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829" name="Google Shape;829;p91"/>
          <p:cNvSpPr txBox="1"/>
          <p:nvPr>
            <p:ph idx="1" type="body"/>
          </p:nvPr>
        </p:nvSpPr>
        <p:spPr>
          <a:xfrm>
            <a:off x="744625" y="1118075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Can explanations improve few-shot learning?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30" name="Google Shape;830;p91"/>
          <p:cNvSpPr/>
          <p:nvPr/>
        </p:nvSpPr>
        <p:spPr>
          <a:xfrm>
            <a:off x="499047" y="9922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1" name="Google Shape;831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01727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91"/>
          <p:cNvSpPr txBox="1"/>
          <p:nvPr>
            <p:ph idx="1" type="body"/>
          </p:nvPr>
        </p:nvSpPr>
        <p:spPr>
          <a:xfrm>
            <a:off x="744625" y="1871050"/>
            <a:ext cx="4543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Why are post-answer explanations interesting?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33" name="Google Shape;833;p91"/>
          <p:cNvSpPr/>
          <p:nvPr/>
        </p:nvSpPr>
        <p:spPr>
          <a:xfrm>
            <a:off x="499047" y="17452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4" name="Google Shape;834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7702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91"/>
          <p:cNvSpPr txBox="1"/>
          <p:nvPr>
            <p:ph idx="1" type="body"/>
          </p:nvPr>
        </p:nvSpPr>
        <p:spPr>
          <a:xfrm>
            <a:off x="744625" y="2624025"/>
            <a:ext cx="6277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What do their results imply about LMs’ abilities for in-context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36" name="Google Shape;836;p91"/>
          <p:cNvSpPr/>
          <p:nvPr/>
        </p:nvSpPr>
        <p:spPr>
          <a:xfrm>
            <a:off x="499047" y="249817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7" name="Google Shape;837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252322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91"/>
          <p:cNvSpPr txBox="1"/>
          <p:nvPr>
            <p:ph idx="1" type="body"/>
          </p:nvPr>
        </p:nvSpPr>
        <p:spPr>
          <a:xfrm>
            <a:off x="744625" y="3377000"/>
            <a:ext cx="4153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 explanations relate to instructions? 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39" name="Google Shape;839;p91"/>
          <p:cNvSpPr/>
          <p:nvPr/>
        </p:nvSpPr>
        <p:spPr>
          <a:xfrm>
            <a:off x="499047" y="325115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0" name="Google Shape;840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327619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41" name="Google Shape;841;p91"/>
          <p:cNvSpPr txBox="1"/>
          <p:nvPr>
            <p:ph idx="1" type="body"/>
          </p:nvPr>
        </p:nvSpPr>
        <p:spPr>
          <a:xfrm>
            <a:off x="772225" y="4129975"/>
            <a:ext cx="532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does their work relate to human language processing?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42" name="Google Shape;842;p91"/>
          <p:cNvSpPr/>
          <p:nvPr/>
        </p:nvSpPr>
        <p:spPr>
          <a:xfrm>
            <a:off x="526647" y="40041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3" name="Google Shape;84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" y="402917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92"/>
          <p:cNvSpPr/>
          <p:nvPr/>
        </p:nvSpPr>
        <p:spPr>
          <a:xfrm>
            <a:off x="2602713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9" name="Google Shape;849;p92"/>
          <p:cNvSpPr txBox="1"/>
          <p:nvPr>
            <p:ph idx="1" type="body"/>
          </p:nvPr>
        </p:nvSpPr>
        <p:spPr>
          <a:xfrm>
            <a:off x="405100" y="381250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Can explanations improve few-shot learning?</a:t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50" name="Google Shape;850;p92"/>
          <p:cNvSpPr/>
          <p:nvPr/>
        </p:nvSpPr>
        <p:spPr>
          <a:xfrm>
            <a:off x="159522" y="2554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1" name="Google Shape;851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25" y="280449"/>
            <a:ext cx="623400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888" y="2109400"/>
            <a:ext cx="806749" cy="806749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92"/>
          <p:cNvSpPr txBox="1"/>
          <p:nvPr/>
        </p:nvSpPr>
        <p:spPr>
          <a:xfrm>
            <a:off x="2577813" y="3179250"/>
            <a:ext cx="117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Scale</a:t>
            </a:r>
            <a:endParaRPr/>
          </a:p>
        </p:txBody>
      </p:sp>
      <p:sp>
        <p:nvSpPr>
          <p:cNvPr id="854" name="Google Shape;854;p92"/>
          <p:cNvSpPr/>
          <p:nvPr/>
        </p:nvSpPr>
        <p:spPr>
          <a:xfrm>
            <a:off x="5414188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92"/>
          <p:cNvSpPr txBox="1"/>
          <p:nvPr/>
        </p:nvSpPr>
        <p:spPr>
          <a:xfrm>
            <a:off x="5389288" y="3179250"/>
            <a:ext cx="1176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Quality</a:t>
            </a:r>
            <a:endParaRPr/>
          </a:p>
        </p:txBody>
      </p:sp>
      <p:pic>
        <p:nvPicPr>
          <p:cNvPr id="856" name="Google Shape;856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0813" y="2045849"/>
            <a:ext cx="933850" cy="93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93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862" name="Google Shape;862;p93"/>
          <p:cNvSpPr txBox="1"/>
          <p:nvPr>
            <p:ph idx="1" type="body"/>
          </p:nvPr>
        </p:nvSpPr>
        <p:spPr>
          <a:xfrm>
            <a:off x="744625" y="1118075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Can explanations improve few-shot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63" name="Google Shape;863;p93"/>
          <p:cNvSpPr/>
          <p:nvPr/>
        </p:nvSpPr>
        <p:spPr>
          <a:xfrm>
            <a:off x="499047" y="9922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4" name="Google Shape;864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01727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93"/>
          <p:cNvSpPr txBox="1"/>
          <p:nvPr>
            <p:ph idx="1" type="body"/>
          </p:nvPr>
        </p:nvSpPr>
        <p:spPr>
          <a:xfrm>
            <a:off x="744625" y="1871050"/>
            <a:ext cx="4543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Why are post-answer explanations interesting?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66" name="Google Shape;866;p93"/>
          <p:cNvSpPr/>
          <p:nvPr/>
        </p:nvSpPr>
        <p:spPr>
          <a:xfrm>
            <a:off x="499047" y="17452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7" name="Google Shape;867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7702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8" name="Google Shape;868;p93"/>
          <p:cNvSpPr txBox="1"/>
          <p:nvPr>
            <p:ph idx="1" type="body"/>
          </p:nvPr>
        </p:nvSpPr>
        <p:spPr>
          <a:xfrm>
            <a:off x="744625" y="2624025"/>
            <a:ext cx="6277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What do their results imply about LMs’ abilities for in-context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69" name="Google Shape;869;p93"/>
          <p:cNvSpPr/>
          <p:nvPr/>
        </p:nvSpPr>
        <p:spPr>
          <a:xfrm>
            <a:off x="499047" y="249817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0" name="Google Shape;870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252322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93"/>
          <p:cNvSpPr txBox="1"/>
          <p:nvPr>
            <p:ph idx="1" type="body"/>
          </p:nvPr>
        </p:nvSpPr>
        <p:spPr>
          <a:xfrm>
            <a:off x="744625" y="3377000"/>
            <a:ext cx="4153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 explanations relate to instructions? 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72" name="Google Shape;872;p93"/>
          <p:cNvSpPr/>
          <p:nvPr/>
        </p:nvSpPr>
        <p:spPr>
          <a:xfrm>
            <a:off x="499047" y="325115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3" name="Google Shape;873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327619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93"/>
          <p:cNvSpPr txBox="1"/>
          <p:nvPr>
            <p:ph idx="1" type="body"/>
          </p:nvPr>
        </p:nvSpPr>
        <p:spPr>
          <a:xfrm>
            <a:off x="772225" y="4129975"/>
            <a:ext cx="532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does their work relate to human language processing?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75" name="Google Shape;875;p93"/>
          <p:cNvSpPr/>
          <p:nvPr/>
        </p:nvSpPr>
        <p:spPr>
          <a:xfrm>
            <a:off x="526647" y="40041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6" name="Google Shape;876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" y="402917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Contributions and Main Findings</a:t>
            </a:r>
            <a:endParaRPr/>
          </a:p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418575" y="1068425"/>
            <a:ext cx="8520600" cy="338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Annotate 40 challenging tasks with explanations of examples </a:t>
            </a:r>
            <a:br>
              <a:rPr lang="en" sz="1600">
                <a:solidFill>
                  <a:srgbClr val="434343"/>
                </a:solidFill>
              </a:rPr>
            </a:br>
            <a:endParaRPr sz="16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Evaluate the particular </a:t>
            </a:r>
            <a:r>
              <a:rPr b="1" lang="en" sz="1600">
                <a:solidFill>
                  <a:srgbClr val="434343"/>
                </a:solidFill>
              </a:rPr>
              <a:t>effect of post-answer explanations</a:t>
            </a:r>
            <a:r>
              <a:rPr lang="en" sz="1600">
                <a:solidFill>
                  <a:srgbClr val="434343"/>
                </a:solidFill>
              </a:rPr>
              <a:t> (contrasted to previous work such as Wei et al. who provide chains of reasoning </a:t>
            </a:r>
            <a:r>
              <a:rPr i="1" lang="en" sz="1600">
                <a:solidFill>
                  <a:srgbClr val="434343"/>
                </a:solidFill>
              </a:rPr>
              <a:t>before</a:t>
            </a:r>
            <a:r>
              <a:rPr lang="en" sz="1600">
                <a:solidFill>
                  <a:srgbClr val="434343"/>
                </a:solidFill>
              </a:rPr>
              <a:t> the answer)</a:t>
            </a:r>
            <a:endParaRPr sz="16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sz="100">
              <a:solidFill>
                <a:srgbClr val="434343"/>
              </a:solidFill>
            </a:endParaRPr>
          </a:p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600"/>
              <a:buChar char="●"/>
            </a:pPr>
            <a:r>
              <a:rPr lang="en" sz="1600">
                <a:solidFill>
                  <a:srgbClr val="434343"/>
                </a:solidFill>
              </a:rPr>
              <a:t>Findings: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b="1" lang="en" sz="1600">
                <a:solidFill>
                  <a:srgbClr val="434343"/>
                </a:solidFill>
              </a:rPr>
              <a:t>Explanations of examples improve the performance of LLMs</a:t>
            </a:r>
            <a:r>
              <a:rPr lang="en" sz="1600">
                <a:solidFill>
                  <a:srgbClr val="434343"/>
                </a:solidFill>
              </a:rPr>
              <a:t> when compared to matched control conditions</a:t>
            </a:r>
            <a:endParaRPr sz="1600">
              <a:solidFill>
                <a:srgbClr val="434343"/>
              </a:solidFill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Char char="○"/>
            </a:pPr>
            <a:r>
              <a:rPr lang="en" sz="1600">
                <a:solidFill>
                  <a:srgbClr val="434343"/>
                </a:solidFill>
              </a:rPr>
              <a:t>Explanations tuned using a small validation set have even larger performance benefits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94"/>
          <p:cNvSpPr/>
          <p:nvPr/>
        </p:nvSpPr>
        <p:spPr>
          <a:xfrm>
            <a:off x="5636813" y="18264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Google Shape;882;p94"/>
          <p:cNvSpPr txBox="1"/>
          <p:nvPr>
            <p:ph idx="1" type="body"/>
          </p:nvPr>
        </p:nvSpPr>
        <p:spPr>
          <a:xfrm>
            <a:off x="405100" y="381250"/>
            <a:ext cx="45939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2"/>
                </a:solidFill>
              </a:rPr>
              <a:t>Why are post-answer explanations interesting?</a:t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83" name="Google Shape;883;p94"/>
          <p:cNvSpPr/>
          <p:nvPr/>
        </p:nvSpPr>
        <p:spPr>
          <a:xfrm>
            <a:off x="159522" y="2554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4" name="Google Shape;884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25" y="2804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94"/>
          <p:cNvSpPr txBox="1"/>
          <p:nvPr/>
        </p:nvSpPr>
        <p:spPr>
          <a:xfrm>
            <a:off x="5338625" y="3056450"/>
            <a:ext cx="1723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Test Time Implications</a:t>
            </a:r>
            <a:endParaRPr/>
          </a:p>
        </p:txBody>
      </p:sp>
      <p:sp>
        <p:nvSpPr>
          <p:cNvPr id="886" name="Google Shape;886;p94"/>
          <p:cNvSpPr/>
          <p:nvPr/>
        </p:nvSpPr>
        <p:spPr>
          <a:xfrm>
            <a:off x="2661863" y="18264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7" name="Google Shape;887;p94"/>
          <p:cNvSpPr txBox="1"/>
          <p:nvPr/>
        </p:nvSpPr>
        <p:spPr>
          <a:xfrm>
            <a:off x="2246683" y="3056450"/>
            <a:ext cx="1957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Holistic vs Chain-of-Reasoning</a:t>
            </a:r>
            <a:endParaRPr/>
          </a:p>
        </p:txBody>
      </p:sp>
      <p:pic>
        <p:nvPicPr>
          <p:cNvPr id="888" name="Google Shape;888;p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70204" y="2023683"/>
            <a:ext cx="732575" cy="73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86127" y="2050676"/>
            <a:ext cx="678600" cy="67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95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895" name="Google Shape;895;p95"/>
          <p:cNvSpPr txBox="1"/>
          <p:nvPr>
            <p:ph idx="1" type="body"/>
          </p:nvPr>
        </p:nvSpPr>
        <p:spPr>
          <a:xfrm>
            <a:off x="744625" y="1118075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Can explanations improve few-shot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96" name="Google Shape;896;p95"/>
          <p:cNvSpPr/>
          <p:nvPr/>
        </p:nvSpPr>
        <p:spPr>
          <a:xfrm>
            <a:off x="499047" y="9922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7" name="Google Shape;897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01727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95"/>
          <p:cNvSpPr txBox="1"/>
          <p:nvPr>
            <p:ph idx="1" type="body"/>
          </p:nvPr>
        </p:nvSpPr>
        <p:spPr>
          <a:xfrm>
            <a:off x="744625" y="1871050"/>
            <a:ext cx="4543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999999"/>
                </a:solidFill>
              </a:rPr>
              <a:t>Why are post-answer explanations interesting?</a:t>
            </a:r>
            <a:endParaRPr sz="1500">
              <a:solidFill>
                <a:srgbClr val="999999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899" name="Google Shape;899;p95"/>
          <p:cNvSpPr/>
          <p:nvPr/>
        </p:nvSpPr>
        <p:spPr>
          <a:xfrm>
            <a:off x="499047" y="17452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0" name="Google Shape;900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7702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95"/>
          <p:cNvSpPr txBox="1"/>
          <p:nvPr>
            <p:ph idx="1" type="body"/>
          </p:nvPr>
        </p:nvSpPr>
        <p:spPr>
          <a:xfrm>
            <a:off x="744625" y="2624025"/>
            <a:ext cx="6277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</a:rPr>
              <a:t>What do their results imply about LMs’ abilities for in-context learning?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02" name="Google Shape;902;p95"/>
          <p:cNvSpPr/>
          <p:nvPr/>
        </p:nvSpPr>
        <p:spPr>
          <a:xfrm>
            <a:off x="499047" y="249817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3" name="Google Shape;903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252322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95"/>
          <p:cNvSpPr txBox="1"/>
          <p:nvPr>
            <p:ph idx="1" type="body"/>
          </p:nvPr>
        </p:nvSpPr>
        <p:spPr>
          <a:xfrm>
            <a:off x="744625" y="3377000"/>
            <a:ext cx="4153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 explanations relate to instructions? 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05" name="Google Shape;905;p95"/>
          <p:cNvSpPr/>
          <p:nvPr/>
        </p:nvSpPr>
        <p:spPr>
          <a:xfrm>
            <a:off x="499047" y="325115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6" name="Google Shape;906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327619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95"/>
          <p:cNvSpPr txBox="1"/>
          <p:nvPr>
            <p:ph idx="1" type="body"/>
          </p:nvPr>
        </p:nvSpPr>
        <p:spPr>
          <a:xfrm>
            <a:off x="772225" y="4129975"/>
            <a:ext cx="532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does their work relate to human language processing?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08" name="Google Shape;908;p95"/>
          <p:cNvSpPr/>
          <p:nvPr/>
        </p:nvSpPr>
        <p:spPr>
          <a:xfrm>
            <a:off x="526647" y="40041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9" name="Google Shape;909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" y="402917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96"/>
          <p:cNvSpPr/>
          <p:nvPr/>
        </p:nvSpPr>
        <p:spPr>
          <a:xfrm>
            <a:off x="2602713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96"/>
          <p:cNvSpPr txBox="1"/>
          <p:nvPr>
            <p:ph idx="1" type="body"/>
          </p:nvPr>
        </p:nvSpPr>
        <p:spPr>
          <a:xfrm>
            <a:off x="405100" y="381250"/>
            <a:ext cx="64287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2"/>
                </a:solidFill>
              </a:rPr>
              <a:t>What do their results imply about LMs’ abilities for in-context learning?</a:t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16" name="Google Shape;916;p96"/>
          <p:cNvSpPr/>
          <p:nvPr/>
        </p:nvSpPr>
        <p:spPr>
          <a:xfrm>
            <a:off x="159522" y="2554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7" name="Google Shape;917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25" y="2804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96"/>
          <p:cNvSpPr txBox="1"/>
          <p:nvPr/>
        </p:nvSpPr>
        <p:spPr>
          <a:xfrm>
            <a:off x="1909275" y="3179250"/>
            <a:ext cx="251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Example &amp; Explanation Relationships</a:t>
            </a:r>
            <a:endParaRPr/>
          </a:p>
        </p:txBody>
      </p:sp>
      <p:sp>
        <p:nvSpPr>
          <p:cNvPr id="919" name="Google Shape;919;p96"/>
          <p:cNvSpPr/>
          <p:nvPr/>
        </p:nvSpPr>
        <p:spPr>
          <a:xfrm>
            <a:off x="5414188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96"/>
          <p:cNvSpPr txBox="1"/>
          <p:nvPr/>
        </p:nvSpPr>
        <p:spPr>
          <a:xfrm>
            <a:off x="4999000" y="3179250"/>
            <a:ext cx="19575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Learning vs Recalling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21" name="Google Shape;921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2488" y="2157511"/>
            <a:ext cx="710525" cy="7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6250" y="2142750"/>
            <a:ext cx="740050" cy="74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97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928" name="Google Shape;928;p97"/>
          <p:cNvSpPr txBox="1"/>
          <p:nvPr>
            <p:ph idx="1" type="body"/>
          </p:nvPr>
        </p:nvSpPr>
        <p:spPr>
          <a:xfrm>
            <a:off x="744625" y="1118075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Can explanations improve few-shot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29" name="Google Shape;929;p97"/>
          <p:cNvSpPr/>
          <p:nvPr/>
        </p:nvSpPr>
        <p:spPr>
          <a:xfrm>
            <a:off x="499047" y="9922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0" name="Google Shape;930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01727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1" name="Google Shape;931;p97"/>
          <p:cNvSpPr txBox="1"/>
          <p:nvPr>
            <p:ph idx="1" type="body"/>
          </p:nvPr>
        </p:nvSpPr>
        <p:spPr>
          <a:xfrm>
            <a:off x="744625" y="1871050"/>
            <a:ext cx="4543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Why are post-answer explanations interesting?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32" name="Google Shape;932;p97"/>
          <p:cNvSpPr/>
          <p:nvPr/>
        </p:nvSpPr>
        <p:spPr>
          <a:xfrm>
            <a:off x="499047" y="17452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3" name="Google Shape;93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7702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97"/>
          <p:cNvSpPr txBox="1"/>
          <p:nvPr>
            <p:ph idx="1" type="body"/>
          </p:nvPr>
        </p:nvSpPr>
        <p:spPr>
          <a:xfrm>
            <a:off x="744625" y="2624025"/>
            <a:ext cx="6277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What do their results imply about LMs’ abilities for in-context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35" name="Google Shape;935;p97"/>
          <p:cNvSpPr/>
          <p:nvPr/>
        </p:nvSpPr>
        <p:spPr>
          <a:xfrm>
            <a:off x="499047" y="249817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6" name="Google Shape;936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252322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37" name="Google Shape;937;p97"/>
          <p:cNvSpPr txBox="1"/>
          <p:nvPr>
            <p:ph idx="1" type="body"/>
          </p:nvPr>
        </p:nvSpPr>
        <p:spPr>
          <a:xfrm>
            <a:off x="744625" y="3377000"/>
            <a:ext cx="4153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How do explanations relate to instructions? 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38" name="Google Shape;938;p97"/>
          <p:cNvSpPr/>
          <p:nvPr/>
        </p:nvSpPr>
        <p:spPr>
          <a:xfrm>
            <a:off x="499047" y="325115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9" name="Google Shape;939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327619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97"/>
          <p:cNvSpPr txBox="1"/>
          <p:nvPr>
            <p:ph idx="1" type="body"/>
          </p:nvPr>
        </p:nvSpPr>
        <p:spPr>
          <a:xfrm>
            <a:off x="772225" y="4129975"/>
            <a:ext cx="532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does their work relate to human language processing?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41" name="Google Shape;941;p97"/>
          <p:cNvSpPr/>
          <p:nvPr/>
        </p:nvSpPr>
        <p:spPr>
          <a:xfrm>
            <a:off x="526647" y="40041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2" name="Google Shape;942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" y="402917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98"/>
          <p:cNvSpPr/>
          <p:nvPr/>
        </p:nvSpPr>
        <p:spPr>
          <a:xfrm>
            <a:off x="2602713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98"/>
          <p:cNvSpPr txBox="1"/>
          <p:nvPr>
            <p:ph idx="1" type="body"/>
          </p:nvPr>
        </p:nvSpPr>
        <p:spPr>
          <a:xfrm>
            <a:off x="405100" y="381250"/>
            <a:ext cx="4167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How do explanations relate to instructions? </a:t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49" name="Google Shape;949;p98"/>
          <p:cNvSpPr/>
          <p:nvPr/>
        </p:nvSpPr>
        <p:spPr>
          <a:xfrm>
            <a:off x="159522" y="2554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50" name="Google Shape;950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25" y="2804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51" name="Google Shape;951;p98"/>
          <p:cNvSpPr txBox="1"/>
          <p:nvPr/>
        </p:nvSpPr>
        <p:spPr>
          <a:xfrm>
            <a:off x="1909275" y="3179250"/>
            <a:ext cx="251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Instructions Improvement in Prior Work was Successful</a:t>
            </a:r>
            <a:endParaRPr/>
          </a:p>
        </p:txBody>
      </p:sp>
      <p:sp>
        <p:nvSpPr>
          <p:cNvPr id="952" name="Google Shape;952;p98"/>
          <p:cNvSpPr/>
          <p:nvPr/>
        </p:nvSpPr>
        <p:spPr>
          <a:xfrm>
            <a:off x="5414188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98"/>
          <p:cNvSpPr txBox="1"/>
          <p:nvPr/>
        </p:nvSpPr>
        <p:spPr>
          <a:xfrm>
            <a:off x="4381313" y="3179250"/>
            <a:ext cx="31929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Instruction &amp; Explanations </a:t>
            </a: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Complementary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54" name="Google Shape;954;p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574" y="2201076"/>
            <a:ext cx="623400" cy="6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6066" y="220108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99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961" name="Google Shape;961;p99"/>
          <p:cNvSpPr txBox="1"/>
          <p:nvPr>
            <p:ph idx="1" type="body"/>
          </p:nvPr>
        </p:nvSpPr>
        <p:spPr>
          <a:xfrm>
            <a:off x="744625" y="1118075"/>
            <a:ext cx="430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Can explanations improve few-shot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62" name="Google Shape;962;p99"/>
          <p:cNvSpPr/>
          <p:nvPr/>
        </p:nvSpPr>
        <p:spPr>
          <a:xfrm>
            <a:off x="499047" y="9922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3" name="Google Shape;963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01727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99"/>
          <p:cNvSpPr txBox="1"/>
          <p:nvPr>
            <p:ph idx="1" type="body"/>
          </p:nvPr>
        </p:nvSpPr>
        <p:spPr>
          <a:xfrm>
            <a:off x="744625" y="1871050"/>
            <a:ext cx="4543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Why are post-answer explanations interesting?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65" name="Google Shape;965;p99"/>
          <p:cNvSpPr/>
          <p:nvPr/>
        </p:nvSpPr>
        <p:spPr>
          <a:xfrm>
            <a:off x="499047" y="17452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6" name="Google Shape;966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17702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99"/>
          <p:cNvSpPr txBox="1"/>
          <p:nvPr>
            <p:ph idx="1" type="body"/>
          </p:nvPr>
        </p:nvSpPr>
        <p:spPr>
          <a:xfrm>
            <a:off x="744625" y="2624025"/>
            <a:ext cx="6277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B7B7B7"/>
                </a:solidFill>
              </a:rPr>
              <a:t>What do their results imply about LMs’ abilities for in-context learning?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68" name="Google Shape;968;p99"/>
          <p:cNvSpPr/>
          <p:nvPr/>
        </p:nvSpPr>
        <p:spPr>
          <a:xfrm>
            <a:off x="499047" y="249817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69" name="Google Shape;969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2523224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99"/>
          <p:cNvSpPr txBox="1"/>
          <p:nvPr>
            <p:ph idx="1" type="body"/>
          </p:nvPr>
        </p:nvSpPr>
        <p:spPr>
          <a:xfrm>
            <a:off x="744625" y="3377000"/>
            <a:ext cx="41532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500"/>
              <a:buChar char="●"/>
            </a:pPr>
            <a:r>
              <a:rPr lang="en" sz="1500">
                <a:solidFill>
                  <a:srgbClr val="B7B7B7"/>
                </a:solidFill>
              </a:rPr>
              <a:t>How do explanations relate to instructions? </a:t>
            </a:r>
            <a:endParaRPr sz="1500">
              <a:solidFill>
                <a:srgbClr val="B7B7B7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71" name="Google Shape;971;p99"/>
          <p:cNvSpPr/>
          <p:nvPr/>
        </p:nvSpPr>
        <p:spPr>
          <a:xfrm>
            <a:off x="499047" y="325115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2" name="Google Shape;972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650" y="327619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99"/>
          <p:cNvSpPr txBox="1"/>
          <p:nvPr>
            <p:ph idx="1" type="body"/>
          </p:nvPr>
        </p:nvSpPr>
        <p:spPr>
          <a:xfrm>
            <a:off x="772225" y="4129975"/>
            <a:ext cx="53250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●"/>
            </a:pPr>
            <a:r>
              <a:rPr lang="en" sz="1500">
                <a:solidFill>
                  <a:srgbClr val="000000"/>
                </a:solidFill>
              </a:rPr>
              <a:t>How does their work relate to human language processing?</a:t>
            </a:r>
            <a:endParaRPr sz="1500">
              <a:solidFill>
                <a:srgbClr val="000000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ctr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74" name="Google Shape;974;p99"/>
          <p:cNvSpPr/>
          <p:nvPr/>
        </p:nvSpPr>
        <p:spPr>
          <a:xfrm>
            <a:off x="526647" y="4004125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5" name="Google Shape;975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250" y="4029174"/>
            <a:ext cx="623400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00"/>
          <p:cNvSpPr/>
          <p:nvPr/>
        </p:nvSpPr>
        <p:spPr>
          <a:xfrm>
            <a:off x="2602713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1" name="Google Shape;981;p100"/>
          <p:cNvSpPr txBox="1"/>
          <p:nvPr>
            <p:ph idx="1" type="body"/>
          </p:nvPr>
        </p:nvSpPr>
        <p:spPr>
          <a:xfrm>
            <a:off x="405100" y="381250"/>
            <a:ext cx="5641500" cy="426900"/>
          </a:xfrm>
          <a:prstGeom prst="rect">
            <a:avLst/>
          </a:prstGeom>
          <a:solidFill>
            <a:srgbClr val="F3F3F3"/>
          </a:solidFill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</a:pPr>
            <a:r>
              <a:rPr lang="en" sz="1500">
                <a:solidFill>
                  <a:schemeClr val="dk2"/>
                </a:solidFill>
              </a:rPr>
              <a:t>How does their work relate to human language processing?</a:t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457200" lvl="0" marL="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</a:endParaRPr>
          </a:p>
          <a:p>
            <a:pPr indent="0" lvl="0" marL="457200" rtl="0" algn="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982" name="Google Shape;982;p100"/>
          <p:cNvSpPr/>
          <p:nvPr/>
        </p:nvSpPr>
        <p:spPr>
          <a:xfrm>
            <a:off x="159522" y="255400"/>
            <a:ext cx="678600" cy="678600"/>
          </a:xfrm>
          <a:prstGeom prst="ellipse">
            <a:avLst/>
          </a:prstGeom>
          <a:solidFill>
            <a:srgbClr val="999999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3" name="Google Shape;983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125" y="280449"/>
            <a:ext cx="623400" cy="6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100"/>
          <p:cNvSpPr txBox="1"/>
          <p:nvPr/>
        </p:nvSpPr>
        <p:spPr>
          <a:xfrm>
            <a:off x="2219900" y="3179250"/>
            <a:ext cx="2514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Humans	         LMs </a:t>
            </a:r>
            <a:endParaRPr/>
          </a:p>
        </p:txBody>
      </p:sp>
      <p:sp>
        <p:nvSpPr>
          <p:cNvPr id="985" name="Google Shape;985;p100"/>
          <p:cNvSpPr/>
          <p:nvPr/>
        </p:nvSpPr>
        <p:spPr>
          <a:xfrm>
            <a:off x="5414188" y="1949225"/>
            <a:ext cx="1127100" cy="1127100"/>
          </a:xfrm>
          <a:prstGeom prst="ellipse">
            <a:avLst/>
          </a:prstGeom>
          <a:solidFill>
            <a:srgbClr val="6FD7A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100"/>
          <p:cNvSpPr txBox="1"/>
          <p:nvPr/>
        </p:nvSpPr>
        <p:spPr>
          <a:xfrm>
            <a:off x="4381313" y="3179250"/>
            <a:ext cx="31929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Broader Context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87" name="Google Shape;987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6966" y="2232459"/>
            <a:ext cx="678600" cy="678600"/>
          </a:xfrm>
          <a:prstGeom prst="rect">
            <a:avLst/>
          </a:prstGeom>
          <a:noFill/>
          <a:ln>
            <a:noFill/>
          </a:ln>
        </p:spPr>
      </p:pic>
      <p:sp>
        <p:nvSpPr>
          <p:cNvPr id="988" name="Google Shape;988;p100"/>
          <p:cNvSpPr/>
          <p:nvPr/>
        </p:nvSpPr>
        <p:spPr>
          <a:xfrm>
            <a:off x="3137600" y="3285900"/>
            <a:ext cx="260100" cy="202200"/>
          </a:xfrm>
          <a:prstGeom prst="mathNotEqual">
            <a:avLst>
              <a:gd fmla="val 23520" name="adj1"/>
              <a:gd fmla="val 6600000" name="adj2"/>
              <a:gd fmla="val 11760" name="adj3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9" name="Google Shape;989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2316" y="2157334"/>
            <a:ext cx="710900" cy="7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3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p101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 </a:t>
            </a:r>
            <a:endParaRPr/>
          </a:p>
        </p:txBody>
      </p:sp>
      <p:sp>
        <p:nvSpPr>
          <p:cNvPr id="995" name="Google Shape;995;p101"/>
          <p:cNvSpPr txBox="1"/>
          <p:nvPr>
            <p:ph idx="1" type="body"/>
          </p:nvPr>
        </p:nvSpPr>
        <p:spPr>
          <a:xfrm>
            <a:off x="361800" y="1074200"/>
            <a:ext cx="8520600" cy="4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Is the dataset large (~600 samples)/diverse (40 tasks) enough to support their conclusions?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Is the degree of improvement offered by explanations significant?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How does this compare to other </a:t>
            </a:r>
            <a:r>
              <a:rPr b="1" lang="en" sz="2000">
                <a:solidFill>
                  <a:srgbClr val="434343"/>
                </a:solidFill>
              </a:rPr>
              <a:t>in-context learning</a:t>
            </a:r>
            <a:r>
              <a:rPr lang="en" sz="2000">
                <a:solidFill>
                  <a:srgbClr val="434343"/>
                </a:solidFill>
              </a:rPr>
              <a:t> methods?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Chain-of-thought [Wei]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Soft prompts (changing the embedding of the prompt) [Leister]</a:t>
            </a:r>
            <a:endParaRPr sz="2000">
              <a:solidFill>
                <a:srgbClr val="434343"/>
              </a:solidFill>
            </a:endParaRPr>
          </a:p>
          <a:p>
            <a:pPr indent="-355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○"/>
            </a:pPr>
            <a:r>
              <a:rPr lang="en" sz="2000">
                <a:solidFill>
                  <a:srgbClr val="434343"/>
                </a:solidFill>
              </a:rPr>
              <a:t>Finetuning + Distillation (Alpaca) [Taori]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Char char="●"/>
            </a:pPr>
            <a:r>
              <a:rPr lang="en" sz="2000">
                <a:solidFill>
                  <a:srgbClr val="434343"/>
                </a:solidFill>
              </a:rPr>
              <a:t>How could explanations benefit smaller models and not only large models?</a:t>
            </a:r>
            <a:endParaRPr sz="2000">
              <a:solidFill>
                <a:srgbClr val="434343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02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Class Discussion </a:t>
            </a:r>
            <a:endParaRPr/>
          </a:p>
        </p:txBody>
      </p:sp>
      <p:sp>
        <p:nvSpPr>
          <p:cNvPr id="1001" name="Google Shape;1001;p102"/>
          <p:cNvSpPr txBox="1"/>
          <p:nvPr>
            <p:ph idx="1" type="body"/>
          </p:nvPr>
        </p:nvSpPr>
        <p:spPr>
          <a:xfrm>
            <a:off x="361800" y="1074200"/>
            <a:ext cx="8520600" cy="4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What are the benefits of their research methods?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What are the benefits and drawbacks of the datasets used?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Is the degree of improvement offered by explanations significant?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How scalable is explanation annotations?</a:t>
            </a:r>
            <a:endParaRPr sz="1500">
              <a:solidFill>
                <a:srgbClr val="434343"/>
              </a:solidFill>
            </a:endParaRPr>
          </a:p>
          <a:p>
            <a:pPr indent="-3238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Char char="●"/>
            </a:pPr>
            <a:r>
              <a:rPr lang="en" sz="1500">
                <a:solidFill>
                  <a:srgbClr val="434343"/>
                </a:solidFill>
              </a:rPr>
              <a:t>How could explanations benefit smaller models and not only large models?</a:t>
            </a:r>
            <a:endParaRPr sz="15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03"/>
          <p:cNvSpPr txBox="1"/>
          <p:nvPr>
            <p:ph type="title"/>
          </p:nvPr>
        </p:nvSpPr>
        <p:spPr>
          <a:xfrm>
            <a:off x="311700" y="3688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1007" name="Google Shape;1007;p103"/>
          <p:cNvSpPr txBox="1"/>
          <p:nvPr>
            <p:ph idx="1" type="body"/>
          </p:nvPr>
        </p:nvSpPr>
        <p:spPr>
          <a:xfrm>
            <a:off x="361800" y="1074200"/>
            <a:ext cx="8520600" cy="419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10000"/>
          </a:bodyPr>
          <a:lstStyle/>
          <a:p>
            <a:pPr indent="-2881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rPr lang="en" sz="1500">
                <a:solidFill>
                  <a:srgbClr val="434343"/>
                </a:solidFill>
              </a:rPr>
              <a:t>Large models benefit even from untuned explanations</a:t>
            </a:r>
            <a:endParaRPr sz="1500">
              <a:solidFill>
                <a:srgbClr val="434343"/>
              </a:solidFill>
            </a:endParaRPr>
          </a:p>
          <a:p>
            <a:pPr indent="-288131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●"/>
            </a:pPr>
            <a:r>
              <a:t/>
            </a:r>
            <a:endParaRPr b="1"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Post-answer explanations are interesting because they can improve few-shot learning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This study focused on providing post-answer explanations rather than chains of reasoning before the answer, in contrast to some related works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Results suggest that post-answer explanations can have a positive impact on few-shot learning, in contrast to Wei et al. (2022) who did not observe a benefit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Pre- and post-answer modes of explanation have different implications at test-time and different scientific implications about the model's in-context inferences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Post-answer explanations do not affect the evaluation pipeline at test time, while pre-answer chains-of-reasoning do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Pre-answer reasoning and post-answer explanations might have complementary, combinable benefits for optimal performance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Zelikman et al. (2022) used post-answer-hint "rationalizations" as part of their bootstrapped training procedure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Pre-answer chains of reasoning allow the model to output a reasoning process and process the problem step-by-step before answering, while post-answer explanations can only shape the reasoning processes abstractly, by changing task inference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The effect of explanations is due to changes in how the model is processing the question and possible answers</a:t>
            </a:r>
            <a:endParaRPr sz="1500">
              <a:solidFill>
                <a:srgbClr val="434343"/>
              </a:solidFill>
            </a:endParaRPr>
          </a:p>
          <a:p>
            <a:pPr indent="-288131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ct val="100000"/>
              <a:buChar char="○"/>
            </a:pPr>
            <a:r>
              <a:rPr lang="en" sz="1500">
                <a:solidFill>
                  <a:srgbClr val="434343"/>
                </a:solidFill>
              </a:rPr>
              <a:t>The benefits of explanations result from fairly sophisticated higher-order inferences during in-context learning.</a:t>
            </a:r>
            <a:endParaRPr sz="15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Roadmap </a:t>
            </a:r>
            <a:endParaRPr/>
          </a:p>
        </p:txBody>
      </p:sp>
      <p:sp>
        <p:nvSpPr>
          <p:cNvPr id="148" name="Google Shape;14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Introduction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">
                <a:solidFill>
                  <a:schemeClr val="dk1"/>
                </a:solidFill>
              </a:rPr>
              <a:t>Method</a:t>
            </a:r>
            <a:endParaRPr b="1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Experiments</a:t>
            </a:r>
            <a:endParaRPr b="1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Discussion</a:t>
            </a:r>
            <a:endParaRPr b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Methods: Data and Model</a:t>
            </a:r>
            <a:endParaRPr/>
          </a:p>
        </p:txBody>
      </p:sp>
      <p:sp>
        <p:nvSpPr>
          <p:cNvPr id="154" name="Google Shape;154;p33"/>
          <p:cNvSpPr txBox="1"/>
          <p:nvPr/>
        </p:nvSpPr>
        <p:spPr>
          <a:xfrm>
            <a:off x="361800" y="1074200"/>
            <a:ext cx="85206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Data</a:t>
            </a: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Selected a set of </a:t>
            </a: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40 challenging tasks</a:t>
            </a: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from the BIG-Bench dataset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Task examples: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■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Inferring goals from actions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■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Reasoning about mathematical induction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■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Reasoning about causality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■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Inferring assumptions behind a statement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●"/>
            </a:pPr>
            <a:r>
              <a:rPr b="1"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Model</a:t>
            </a: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set of decoder-only Transformer language models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Source Sans Pro"/>
              <a:buChar char="○"/>
            </a:pPr>
            <a:r>
              <a:rPr lang="en" sz="1600">
                <a:solidFill>
                  <a:srgbClr val="43434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Evaluated a set of models with same context window and trained on the same dataset</a:t>
            </a:r>
            <a:endParaRPr sz="1600">
              <a:solidFill>
                <a:srgbClr val="434343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