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77">
          <p15:clr>
            <a:srgbClr val="000000"/>
          </p15:clr>
        </p15:guide>
        <p15:guide id="2" orient="horz" pos="1401">
          <p15:clr>
            <a:srgbClr val="000000"/>
          </p15:clr>
        </p15:guide>
        <p15:guide id="3" pos="315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4F6D1A1-A9BD-4AE3-BD21-0DB3725D7311}">
  <a:tblStyle styleId="{74F6D1A1-A9BD-4AE3-BD21-0DB3725D731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77" orient="horz"/>
        <p:guide pos="1401" orient="horz"/>
        <p:guide pos="31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e1264870d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1e1264870d8_0_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8ddc2feb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238ddc2feb3_0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38ddc2feb3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38ddc2feb3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38ddc2fe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38ddc2feb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38e9e3891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38e9e3891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38ddc2feb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238ddc2feb3_0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38ddc2feb3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38ddc2feb3_0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39050004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239050004c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39050004c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239050004ca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39050004c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random accuracy? talk about ABC </a:t>
            </a:r>
            <a:endParaRPr/>
          </a:p>
        </p:txBody>
      </p:sp>
      <p:sp>
        <p:nvSpPr>
          <p:cNvPr id="224" name="Google Shape;224;g239050004ca_0_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391fac3aa2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2391fac3aa2_0_1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39050004c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239050004ca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39050004ca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239050004ca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39050004ca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39050004ca_0_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39050004c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39050004ca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39050004c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39050004ca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3a6f16ea2b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3a6f16ea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393adf6ac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393adf6a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393adf6ac5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393adf6ac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393adf6ac5_0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393adf6ac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393adf6ac5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2393adf6ac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391fac3aa2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2391fac3aa2_0_2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393adf6ac5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393adf6ac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393adf6ac5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393adf6ac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39050004c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239050004ca_0_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e1264870d8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1e1264870d8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391fac3aa2_0_2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391fac3aa2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1264870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Recently, DALL-E, a multimodal transformer language model, and its variants (including diffusion models) have shown high-quality text-to-image generation capabilities. However, despite the interesting image generation results, there has not been a detailed analysis on how to evaluate such models.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Most works have only evaluated their text-to-image generation models with two types of automated metrics: (1) image-text alignment - whether the generated images align with the semantics of the text descriptions and (2) image quality - whether the generated images look similar to images from training data.</a:t>
            </a:r>
            <a:endParaRPr/>
          </a:p>
        </p:txBody>
      </p:sp>
      <p:sp>
        <p:nvSpPr>
          <p:cNvPr id="87" name="Google Shape;87;g1e1264870d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391fac3aa2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2391fac3aa2_0_1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391fac3aa2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g2391fac3aa2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391fac3aa2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2391fac3aa2_0_2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391fac3aa2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2391fac3aa2_0_2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e1264870d8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paper proposes 2 new areas of evaluation for text-to-image generation: </a:t>
            </a:r>
            <a:endParaRPr/>
          </a:p>
        </p:txBody>
      </p:sp>
      <p:sp>
        <p:nvSpPr>
          <p:cNvPr id="146" name="Google Shape;146;g1e1264870d8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rvard SEAS_Cover ">
  <p:cSld name="Harvard SEAS_Cover 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240786"/>
            <a:ext cx="8507629" cy="4911060"/>
          </a:xfrm>
          <a:prstGeom prst="rect">
            <a:avLst/>
          </a:prstGeom>
          <a:solidFill>
            <a:srgbClr val="50C6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5541012" y="-11190"/>
            <a:ext cx="3602988" cy="1274219"/>
          </a:xfrm>
          <a:prstGeom prst="rect">
            <a:avLst/>
          </a:prstGeom>
          <a:solidFill>
            <a:srgbClr val="E600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5541012" y="240300"/>
            <a:ext cx="2966617" cy="1022729"/>
          </a:xfrm>
          <a:prstGeom prst="rect">
            <a:avLst/>
          </a:prstGeom>
          <a:solidFill>
            <a:srgbClr val="9E12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800275" y="410022"/>
            <a:ext cx="2426501" cy="692266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idx="1" type="body"/>
          </p:nvPr>
        </p:nvSpPr>
        <p:spPr>
          <a:xfrm>
            <a:off x="665847" y="3439306"/>
            <a:ext cx="6654577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2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b="0" i="0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2" type="body"/>
          </p:nvPr>
        </p:nvSpPr>
        <p:spPr>
          <a:xfrm>
            <a:off x="665847" y="1837115"/>
            <a:ext cx="6654577" cy="1602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b="1" i="0" sz="4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rvard SEAS_Title">
  <p:cSld name="Harvard SEAS_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7690592" y="324022"/>
            <a:ext cx="1453408" cy="997414"/>
          </a:xfrm>
          <a:prstGeom prst="rect">
            <a:avLst/>
          </a:prstGeom>
          <a:solidFill>
            <a:srgbClr val="E600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0" y="-6196"/>
            <a:ext cx="8491213" cy="1152293"/>
          </a:xfrm>
          <a:prstGeom prst="rect">
            <a:avLst/>
          </a:prstGeom>
          <a:solidFill>
            <a:srgbClr val="50C6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3"/>
          <p:cNvSpPr/>
          <p:nvPr/>
        </p:nvSpPr>
        <p:spPr>
          <a:xfrm>
            <a:off x="7688146" y="324022"/>
            <a:ext cx="803067" cy="822075"/>
          </a:xfrm>
          <a:prstGeom prst="rect">
            <a:avLst/>
          </a:prstGeom>
          <a:solidFill>
            <a:srgbClr val="9E12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/>
          <p:nvPr>
            <p:ph idx="1" type="body"/>
          </p:nvPr>
        </p:nvSpPr>
        <p:spPr>
          <a:xfrm>
            <a:off x="919093" y="3621503"/>
            <a:ext cx="6654577" cy="1319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7904" y="262856"/>
            <a:ext cx="2421672" cy="690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6375" y="472367"/>
            <a:ext cx="511175" cy="43307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3"/>
          <p:cNvSpPr txBox="1"/>
          <p:nvPr>
            <p:ph idx="2" type="body"/>
          </p:nvPr>
        </p:nvSpPr>
        <p:spPr>
          <a:xfrm>
            <a:off x="919093" y="2019098"/>
            <a:ext cx="6654577" cy="1602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  <a:defRPr b="1" i="0" sz="4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rvard SEAS_Layout1">
  <p:cSld name="Harvard SEAS_Layout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0006" y="4401432"/>
            <a:ext cx="1559043" cy="44028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6928014" y="4941848"/>
            <a:ext cx="2215986" cy="213005"/>
          </a:xfrm>
          <a:prstGeom prst="rect">
            <a:avLst/>
          </a:prstGeom>
          <a:solidFill>
            <a:srgbClr val="E600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0" y="4830769"/>
            <a:ext cx="7204073" cy="196388"/>
          </a:xfrm>
          <a:prstGeom prst="rect">
            <a:avLst/>
          </a:prstGeom>
          <a:solidFill>
            <a:srgbClr val="50C6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4"/>
          <p:cNvSpPr/>
          <p:nvPr/>
        </p:nvSpPr>
        <p:spPr>
          <a:xfrm>
            <a:off x="6928015" y="4941847"/>
            <a:ext cx="276058" cy="85309"/>
          </a:xfrm>
          <a:prstGeom prst="rect">
            <a:avLst/>
          </a:prstGeom>
          <a:solidFill>
            <a:srgbClr val="9E12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489752" y="1353010"/>
            <a:ext cx="7268899" cy="3227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  <a:defRPr b="0" i="0" sz="175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489752" y="611894"/>
            <a:ext cx="7268899" cy="9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arvard SEAS_Layout1">
  <p:cSld name="1_Harvard SEAS_Layout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350006" y="4401432"/>
            <a:ext cx="1559043" cy="44028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/>
          <p:nvPr/>
        </p:nvSpPr>
        <p:spPr>
          <a:xfrm>
            <a:off x="6928014" y="4941848"/>
            <a:ext cx="2215986" cy="213005"/>
          </a:xfrm>
          <a:prstGeom prst="rect">
            <a:avLst/>
          </a:prstGeom>
          <a:solidFill>
            <a:srgbClr val="E600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"/>
          <p:cNvSpPr/>
          <p:nvPr/>
        </p:nvSpPr>
        <p:spPr>
          <a:xfrm>
            <a:off x="0" y="4830769"/>
            <a:ext cx="7204073" cy="196388"/>
          </a:xfrm>
          <a:prstGeom prst="rect">
            <a:avLst/>
          </a:prstGeom>
          <a:solidFill>
            <a:srgbClr val="50C6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5"/>
          <p:cNvSpPr/>
          <p:nvPr/>
        </p:nvSpPr>
        <p:spPr>
          <a:xfrm>
            <a:off x="6928015" y="4941847"/>
            <a:ext cx="276058" cy="85309"/>
          </a:xfrm>
          <a:prstGeom prst="rect">
            <a:avLst/>
          </a:prstGeom>
          <a:solidFill>
            <a:srgbClr val="9E12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489752" y="611894"/>
            <a:ext cx="7268899" cy="9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rvard SEAS_Layout2">
  <p:cSld name="Harvard SEAS_Layout2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8193572" y="4941848"/>
            <a:ext cx="954884" cy="213005"/>
          </a:xfrm>
          <a:prstGeom prst="rect">
            <a:avLst/>
          </a:prstGeom>
          <a:solidFill>
            <a:srgbClr val="E600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/>
          <p:nvPr/>
        </p:nvSpPr>
        <p:spPr>
          <a:xfrm>
            <a:off x="0" y="4830769"/>
            <a:ext cx="8469631" cy="196388"/>
          </a:xfrm>
          <a:prstGeom prst="rect">
            <a:avLst/>
          </a:prstGeom>
          <a:solidFill>
            <a:srgbClr val="50C6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8193573" y="4941847"/>
            <a:ext cx="276058" cy="85309"/>
          </a:xfrm>
          <a:prstGeom prst="rect">
            <a:avLst/>
          </a:prstGeom>
          <a:solidFill>
            <a:srgbClr val="9E12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52143" y="4460775"/>
            <a:ext cx="319806" cy="37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 txBox="1"/>
          <p:nvPr>
            <p:ph type="title"/>
          </p:nvPr>
        </p:nvSpPr>
        <p:spPr>
          <a:xfrm>
            <a:off x="489753" y="1353010"/>
            <a:ext cx="7268898" cy="32552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  <a:defRPr b="0" i="0" sz="175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489752" y="611894"/>
            <a:ext cx="7268899" cy="9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Harvard SEAS_Layout2">
  <p:cSld name="1_Harvard SEAS_Layout2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/>
          <p:nvPr/>
        </p:nvSpPr>
        <p:spPr>
          <a:xfrm>
            <a:off x="8193572" y="4941848"/>
            <a:ext cx="954884" cy="213005"/>
          </a:xfrm>
          <a:prstGeom prst="rect">
            <a:avLst/>
          </a:prstGeom>
          <a:solidFill>
            <a:srgbClr val="E6002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7"/>
          <p:cNvSpPr/>
          <p:nvPr/>
        </p:nvSpPr>
        <p:spPr>
          <a:xfrm>
            <a:off x="0" y="4830769"/>
            <a:ext cx="8469631" cy="196388"/>
          </a:xfrm>
          <a:prstGeom prst="rect">
            <a:avLst/>
          </a:prstGeom>
          <a:solidFill>
            <a:srgbClr val="50C6D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7"/>
          <p:cNvSpPr/>
          <p:nvPr/>
        </p:nvSpPr>
        <p:spPr>
          <a:xfrm>
            <a:off x="8193573" y="4941847"/>
            <a:ext cx="276058" cy="85309"/>
          </a:xfrm>
          <a:prstGeom prst="rect">
            <a:avLst/>
          </a:prstGeom>
          <a:solidFill>
            <a:srgbClr val="9E122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52143" y="4460775"/>
            <a:ext cx="319806" cy="37666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7"/>
          <p:cNvSpPr txBox="1"/>
          <p:nvPr>
            <p:ph idx="1" type="body"/>
          </p:nvPr>
        </p:nvSpPr>
        <p:spPr>
          <a:xfrm>
            <a:off x="489752" y="611894"/>
            <a:ext cx="7268899" cy="9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13230" y="138256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0" type="dt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31.gif"/><Relationship Id="rId5" Type="http://schemas.openxmlformats.org/officeDocument/2006/relationships/image" Target="../media/image32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/>
          <p:nvPr>
            <p:ph idx="1" type="body"/>
          </p:nvPr>
        </p:nvSpPr>
        <p:spPr>
          <a:xfrm>
            <a:off x="665850" y="3696825"/>
            <a:ext cx="7104000" cy="8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</a:pPr>
            <a:r>
              <a:rPr b="1" lang="en-US" sz="2200"/>
              <a:t>Authors: </a:t>
            </a:r>
            <a:r>
              <a:rPr lang="en-US" sz="1800"/>
              <a:t>Jaemin Cho Abhay Zala Mohit Bansal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</a:pPr>
            <a:r>
              <a:rPr b="1" lang="en-US" sz="2200"/>
              <a:t>Presenters:</a:t>
            </a:r>
            <a:r>
              <a:rPr lang="en-US" sz="2200"/>
              <a:t> </a:t>
            </a:r>
            <a:r>
              <a:rPr lang="en-US" sz="1800"/>
              <a:t>Rohan Doshi, Kevin Huang, Steve Li, Shivam Raval</a:t>
            </a:r>
            <a:endParaRPr sz="1800"/>
          </a:p>
        </p:txBody>
      </p:sp>
      <p:sp>
        <p:nvSpPr>
          <p:cNvPr id="62" name="Google Shape;62;p8"/>
          <p:cNvSpPr txBox="1"/>
          <p:nvPr>
            <p:ph idx="2" type="body"/>
          </p:nvPr>
        </p:nvSpPr>
        <p:spPr>
          <a:xfrm>
            <a:off x="665847" y="1837115"/>
            <a:ext cx="6654577" cy="1602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</a:pPr>
            <a:r>
              <a:rPr lang="en-US"/>
              <a:t>DALL-EVAL: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/>
              <a:t>Probing the Reasoning Skills and Social Biases of Text-to-Image Generative Models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None/>
            </a:pPr>
            <a:r>
              <a:t/>
            </a:r>
            <a:endParaRPr sz="2500"/>
          </a:p>
        </p:txBody>
      </p:sp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Goal: evaluate visual reasoning of text-to-image models</a:t>
            </a:r>
            <a:endParaRPr/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SzPts val="1750"/>
              <a:buChar char="○"/>
            </a:pPr>
            <a:r>
              <a:rPr lang="en-US" sz="1750"/>
              <a:t>Need 1: define "skills" that reflect visual reasoning</a:t>
            </a:r>
            <a:endParaRPr sz="1750"/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SzPts val="1750"/>
              <a:buChar char="○"/>
            </a:pPr>
            <a:r>
              <a:rPr lang="en-US" sz="1750"/>
              <a:t>Need 2: select d</a:t>
            </a:r>
            <a:r>
              <a:rPr lang="en-US" sz="1750"/>
              <a:t>ataset to evaluate the visual reasoning</a:t>
            </a:r>
            <a:endParaRPr sz="1750"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PaintSkills addresses both needs </a:t>
            </a:r>
            <a:endParaRPr/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SzPts val="1750"/>
              <a:buChar char="○"/>
            </a:pPr>
            <a:r>
              <a:rPr b="1" i="1" lang="en-US" sz="1750"/>
              <a:t>dataset</a:t>
            </a:r>
            <a:r>
              <a:rPr lang="en-US" sz="1750"/>
              <a:t> and </a:t>
            </a:r>
            <a:r>
              <a:rPr b="1" i="1" lang="en-US" sz="1750"/>
              <a:t>evaluation toolkit</a:t>
            </a:r>
            <a:r>
              <a:rPr lang="en-US" sz="1750"/>
              <a:t> that evaluates visual reasoning skills for text-to-image models</a:t>
            </a:r>
            <a:endParaRPr sz="1750"/>
          </a:p>
        </p:txBody>
      </p:sp>
      <p:sp>
        <p:nvSpPr>
          <p:cNvPr id="163" name="Google Shape;163;p17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PaintSkills Overview</a:t>
            </a:r>
            <a:endParaRPr/>
          </a:p>
        </p:txBody>
      </p:sp>
      <p:sp>
        <p:nvSpPr>
          <p:cNvPr id="164" name="Google Shape;164;p17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AutoNum type="arabicPeriod"/>
            </a:pPr>
            <a:r>
              <a:rPr b="1" lang="en-US" sz="1650"/>
              <a:t>Object Recognition</a:t>
            </a:r>
            <a:r>
              <a:rPr lang="en-US" sz="1650"/>
              <a:t> Given a text describing a specific object class (e.g., an airplane), a model generates an image that contains the intended class of object</a:t>
            </a:r>
            <a:endParaRPr sz="1650"/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AutoNum type="arabicPeriod"/>
            </a:pPr>
            <a:r>
              <a:rPr b="1" lang="en-US" sz="1650"/>
              <a:t>Object Counting</a:t>
            </a:r>
            <a:r>
              <a:rPr lang="en-US" sz="1650"/>
              <a:t> Given a text describing M objects of a specific class (e.g., 3 dogs), a model generates an image that contains M objects of that class</a:t>
            </a:r>
            <a:endParaRPr sz="1650"/>
          </a:p>
          <a:p>
            <a:pPr indent="-333375" lvl="0" marL="457200" rtl="0" algn="l">
              <a:spcBef>
                <a:spcPts val="0"/>
              </a:spcBef>
              <a:spcAft>
                <a:spcPts val="0"/>
              </a:spcAft>
              <a:buSzPts val="1650"/>
              <a:buAutoNum type="arabicPeriod"/>
            </a:pPr>
            <a:r>
              <a:rPr b="1" lang="en-US" sz="1650"/>
              <a:t>Spatial Relation Understanding</a:t>
            </a:r>
            <a:r>
              <a:rPr lang="en-US" sz="1650"/>
              <a:t> Given a text describing two objects having a specific spatial relation (e.g., one is right to another), a model generates an image including two objects with the relation</a:t>
            </a:r>
            <a:endParaRPr sz="1650"/>
          </a:p>
        </p:txBody>
      </p:sp>
      <p:sp>
        <p:nvSpPr>
          <p:cNvPr id="170" name="Google Shape;170;p18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Skills</a:t>
            </a:r>
            <a:endParaRPr/>
          </a:p>
        </p:txBody>
      </p:sp>
      <p:sp>
        <p:nvSpPr>
          <p:cNvPr id="171" name="Google Shape;171;p18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VQA/GQA Shortcomings</a:t>
            </a:r>
            <a:endParaRPr/>
          </a:p>
        </p:txBody>
      </p:sp>
      <p:sp>
        <p:nvSpPr>
          <p:cNvPr id="177" name="Google Shape;177;p19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VQA/GQA: &lt;image, question, answer&gt; tuples</a:t>
            </a:r>
            <a:endParaRPr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Dataset bias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Skewed distribution towards few common objects, questions, and answers</a:t>
            </a:r>
            <a:endParaRPr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PaintSkills controls for bias between input text and objects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8" name="Google Shape;178;p19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Generates text-image pairs by:</a:t>
            </a:r>
            <a:endParaRPr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>
                <a:solidFill>
                  <a:schemeClr val="dk1"/>
                </a:solidFill>
              </a:rPr>
              <a:t>Define scene </a:t>
            </a:r>
            <a:r>
              <a:rPr lang="en-US"/>
              <a:t>configs</a:t>
            </a:r>
            <a:endParaRPr>
              <a:solidFill>
                <a:schemeClr val="dk1"/>
              </a:solidFill>
            </a:endParaRPr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AutoNum type="alphaLcPeriod"/>
            </a:pPr>
            <a:r>
              <a:rPr lang="en-US" sz="1750">
                <a:solidFill>
                  <a:schemeClr val="dk1"/>
                </a:solidFill>
              </a:rPr>
              <a:t>ensure objects, counts, and relations are uniformly distributed</a:t>
            </a:r>
            <a:endParaRPr sz="1750">
              <a:solidFill>
                <a:schemeClr val="dk1"/>
              </a:solidFill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Generate</a:t>
            </a:r>
            <a:r>
              <a:rPr lang="en-US">
                <a:solidFill>
                  <a:schemeClr val="dk1"/>
                </a:solidFill>
              </a:rPr>
              <a:t> </a:t>
            </a:r>
            <a:r>
              <a:rPr lang="en-US"/>
              <a:t>text prompts from scene config</a:t>
            </a:r>
            <a:endParaRPr/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AutoNum type="alphaLcPeriod"/>
            </a:pPr>
            <a:r>
              <a:rPr lang="en-US" sz="1750">
                <a:solidFill>
                  <a:schemeClr val="dk1"/>
                </a:solidFill>
              </a:rPr>
              <a:t>mention object, count, and spatial relations</a:t>
            </a:r>
            <a:endParaRPr sz="1750">
              <a:solidFill>
                <a:schemeClr val="dk1"/>
              </a:solidFill>
            </a:endParaRPr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>
                <a:solidFill>
                  <a:schemeClr val="dk1"/>
                </a:solidFill>
              </a:rPr>
              <a:t>Generate image from scene </a:t>
            </a:r>
            <a:r>
              <a:rPr lang="en-US"/>
              <a:t>config</a:t>
            </a:r>
            <a:endParaRPr/>
          </a:p>
          <a:p>
            <a:pPr indent="-339725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AutoNum type="alphaLcPeriod"/>
            </a:pPr>
            <a:r>
              <a:rPr lang="en-US" sz="1750">
                <a:solidFill>
                  <a:schemeClr val="dk1"/>
                </a:solidFill>
              </a:rPr>
              <a:t>Unity simulator</a:t>
            </a:r>
            <a:endParaRPr sz="1750"/>
          </a:p>
        </p:txBody>
      </p:sp>
      <p:sp>
        <p:nvSpPr>
          <p:cNvPr id="184" name="Google Shape;184;p20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Approach</a:t>
            </a:r>
            <a:endParaRPr/>
          </a:p>
        </p:txBody>
      </p:sp>
      <p:sp>
        <p:nvSpPr>
          <p:cNvPr id="185" name="Google Shape;185;p20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Scene Config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15 MS COCO Classes: {person, dog, airplane, ... }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Object count range: {1, 2, 3, 4}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Spatial relations: {above, below, left, right}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13 backgrounds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Text: templated string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Image: Unity 3D simulator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1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Scene Config to &lt;text, image&gt;</a:t>
            </a:r>
            <a:endParaRPr/>
          </a:p>
        </p:txBody>
      </p:sp>
      <p:pic>
        <p:nvPicPr>
          <p:cNvPr id="192" name="Google Shape;19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2776" y="1271575"/>
            <a:ext cx="3502499" cy="29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1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Dataset Examples</a:t>
            </a:r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7925" y="1375438"/>
            <a:ext cx="5608151" cy="3182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Dataset Metrics</a:t>
            </a:r>
            <a:endParaRPr/>
          </a:p>
        </p:txBody>
      </p:sp>
      <p:graphicFrame>
        <p:nvGraphicFramePr>
          <p:cNvPr id="206" name="Google Shape;206;p23"/>
          <p:cNvGraphicFramePr/>
          <p:nvPr/>
        </p:nvGraphicFramePr>
        <p:xfrm>
          <a:off x="952500" y="2114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{74F6D1A1-A9BD-4AE3-BD21-0DB3725D7311}</a:tableStyleId>
              </a:tblPr>
              <a:tblGrid>
                <a:gridCol w="3320250"/>
                <a:gridCol w="1805775"/>
                <a:gridCol w="21129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Train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Test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Object Recognition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23,250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2,325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Object Counting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21,600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2,160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Spatial Relation Understanding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13,500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2,700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07" name="Google Shape;207;p23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</a:pPr>
            <a:r>
              <a:rPr lang="en-US"/>
              <a:t>Evaluation is done on two new criteria: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visual reasoning skills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social biases 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…and two current </a:t>
            </a:r>
            <a:r>
              <a:rPr lang="en-US"/>
              <a:t>criteria</a:t>
            </a:r>
            <a:r>
              <a:rPr lang="en-US"/>
              <a:t>: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image-text alignment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image quality </a:t>
            </a:r>
            <a:endParaRPr/>
          </a:p>
        </p:txBody>
      </p:sp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Evaluation Overview </a:t>
            </a:r>
            <a:endParaRPr/>
          </a:p>
        </p:txBody>
      </p:sp>
      <p:sp>
        <p:nvSpPr>
          <p:cNvPr id="214" name="Google Shape;214;p24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Visual Reasoning Skill Evaluation </a:t>
            </a:r>
            <a:endParaRPr/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750" y="1408998"/>
            <a:ext cx="6991000" cy="264084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5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/>
          <p:nvPr>
            <p:ph type="title"/>
          </p:nvPr>
        </p:nvSpPr>
        <p:spPr>
          <a:xfrm>
            <a:off x="489749" y="1353000"/>
            <a:ext cx="67383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Skills are evaluated based on how well an object detector (DETR) can detect the object described in the input text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trained on MS COCO 2017 train split </a:t>
            </a:r>
            <a:endParaRPr/>
          </a:p>
        </p:txBody>
      </p:sp>
      <p:sp>
        <p:nvSpPr>
          <p:cNvPr id="227" name="Google Shape;227;p26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Visual Reasoning Skill Evaluation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228" name="Google Shape;228;p26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/>
          <p:nvPr/>
        </p:nvSpPr>
        <p:spPr>
          <a:xfrm>
            <a:off x="489750" y="1353000"/>
            <a:ext cx="3853800" cy="405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DALL-E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69" name="Google Shape;69;p9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The Text-to-Image Landscape</a:t>
            </a:r>
            <a:endParaRPr/>
          </a:p>
        </p:txBody>
      </p:sp>
      <p:sp>
        <p:nvSpPr>
          <p:cNvPr id="70" name="Google Shape;70;p9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9"/>
          <p:cNvSpPr/>
          <p:nvPr/>
        </p:nvSpPr>
        <p:spPr>
          <a:xfrm>
            <a:off x="4797850" y="1353000"/>
            <a:ext cx="3853800" cy="405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DALL-E</a:t>
            </a:r>
            <a:r>
              <a:rPr b="1" baseline="30000" lang="en-US" sz="1800">
                <a:solidFill>
                  <a:schemeClr val="lt1"/>
                </a:solidFill>
              </a:rPr>
              <a:t>Small</a:t>
            </a:r>
            <a:r>
              <a:rPr b="1" lang="en-US" sz="1800">
                <a:solidFill>
                  <a:schemeClr val="lt1"/>
                </a:solidFill>
              </a:rPr>
              <a:t> and minDALL-E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72" name="Google Shape;7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50" y="2015533"/>
            <a:ext cx="3853801" cy="1650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825" y="2464950"/>
            <a:ext cx="3853855" cy="48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7850" y="1983237"/>
            <a:ext cx="3853799" cy="4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</a:pPr>
            <a:r>
              <a:rPr b="1" lang="en-US"/>
              <a:t>Object Recognition: </a:t>
            </a:r>
            <a:r>
              <a:rPr lang="en-US"/>
              <a:t>average accuracy on N test images whether correctly identifies the target class from the generated images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</a:pPr>
            <a:r>
              <a:rPr b="1" lang="en-US"/>
              <a:t>Object Counting: </a:t>
            </a:r>
            <a:r>
              <a:rPr lang="en-US"/>
              <a:t>average accuracy whether correctly identifies M objects of the target class from the generated image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</a:pPr>
            <a:r>
              <a:rPr b="1" lang="en-US"/>
              <a:t>Spatial Relation Understanding: </a:t>
            </a:r>
            <a:r>
              <a:rPr lang="en-US"/>
              <a:t>average accuracy whether correctly identifies both target object classes and pairwise spatial relations between objects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spatial relation is one of “above”, “below”, “left”, and “right” based off of 2D coordinates </a:t>
            </a:r>
            <a:endParaRPr/>
          </a:p>
        </p:txBody>
      </p:sp>
      <p:sp>
        <p:nvSpPr>
          <p:cNvPr id="234" name="Google Shape;234;p27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Visual Reasoning Skill Evaluation</a:t>
            </a:r>
            <a:endParaRPr/>
          </a:p>
        </p:txBody>
      </p:sp>
      <p:sp>
        <p:nvSpPr>
          <p:cNvPr id="235" name="Google Shape;235;p27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/>
          <p:nvPr>
            <p:ph type="title"/>
          </p:nvPr>
        </p:nvSpPr>
        <p:spPr>
          <a:xfrm>
            <a:off x="489751" y="1353000"/>
            <a:ext cx="42333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The authors use </a:t>
            </a:r>
            <a:r>
              <a:rPr b="1" lang="en-US"/>
              <a:t>gender</a:t>
            </a:r>
            <a:r>
              <a:rPr lang="en-US"/>
              <a:t> to refer to </a:t>
            </a:r>
            <a:r>
              <a:rPr b="1" lang="en-US"/>
              <a:t>sex </a:t>
            </a:r>
            <a:r>
              <a:rPr lang="en-US"/>
              <a:t>and not </a:t>
            </a:r>
            <a:r>
              <a:rPr b="1" lang="en-US"/>
              <a:t>gender identity - </a:t>
            </a:r>
            <a:r>
              <a:rPr lang="en-US"/>
              <a:t>male, female, due to human error and potential amplification of stereotypes by assigning gender labels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Skin tone analysis uses the </a:t>
            </a:r>
            <a:r>
              <a:rPr b="1" lang="en-US"/>
              <a:t>Monk Skin Tone </a:t>
            </a:r>
            <a:r>
              <a:rPr lang="en-US"/>
              <a:t>scale - continuous skin color to 10 skin tones </a:t>
            </a:r>
            <a:endParaRPr/>
          </a:p>
        </p:txBody>
      </p:sp>
      <p:sp>
        <p:nvSpPr>
          <p:cNvPr id="241" name="Google Shape;241;p28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Social Bias Evaluation </a:t>
            </a:r>
            <a:endParaRPr/>
          </a:p>
        </p:txBody>
      </p:sp>
      <p:pic>
        <p:nvPicPr>
          <p:cNvPr id="242" name="Google Shape;2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3026" y="1188894"/>
            <a:ext cx="3960752" cy="323140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8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>
            <p:ph type="title"/>
          </p:nvPr>
        </p:nvSpPr>
        <p:spPr>
          <a:xfrm>
            <a:off x="489751" y="1353000"/>
            <a:ext cx="45072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-328612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bias is based off of skew of distribution from images from </a:t>
            </a:r>
            <a:r>
              <a:rPr b="1" lang="en-US"/>
              <a:t>neutral </a:t>
            </a:r>
            <a:r>
              <a:rPr lang="en-US"/>
              <a:t>prompts</a:t>
            </a:r>
            <a:endParaRPr/>
          </a:p>
          <a:p>
            <a:pPr indent="-328612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Using 4 categories of words: profession, political, object, and other </a:t>
            </a:r>
            <a:endParaRPr/>
          </a:p>
          <a:p>
            <a:pPr indent="-308610" lvl="1" marL="914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77777"/>
              <a:buChar char="○"/>
            </a:pPr>
            <a:r>
              <a:rPr lang="en-US"/>
              <a:t>Ex. “a photo of a [X]” where X is from profession/political/object/other words </a:t>
            </a:r>
            <a:endParaRPr/>
          </a:p>
          <a:p>
            <a:pPr indent="-308610" lvl="1" marL="914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77777"/>
              <a:buChar char="○"/>
            </a:pPr>
            <a:r>
              <a:rPr lang="en-US"/>
              <a:t>“a person with a [X]” </a:t>
            </a:r>
            <a:endParaRPr/>
          </a:p>
          <a:p>
            <a:pPr indent="-328612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for each prompt, generate 9 images with stochastic sampling, then estimate gender/skin</a:t>
            </a:r>
            <a:endParaRPr/>
          </a:p>
        </p:txBody>
      </p:sp>
      <p:sp>
        <p:nvSpPr>
          <p:cNvPr id="249" name="Google Shape;249;p29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Social Bias Evaluation </a:t>
            </a:r>
            <a:endParaRPr/>
          </a:p>
        </p:txBody>
      </p:sp>
      <p:pic>
        <p:nvPicPr>
          <p:cNvPr id="250" name="Google Shape;2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001" y="1143244"/>
            <a:ext cx="3960752" cy="323140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9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0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b="1" lang="en-US"/>
              <a:t>Automated Gender Detection</a:t>
            </a:r>
            <a:endParaRPr b="1"/>
          </a:p>
          <a:p>
            <a:pPr indent="-317500" lvl="1" marL="914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US"/>
              <a:t>CLIP: </a:t>
            </a:r>
            <a:r>
              <a:rPr lang="en-US"/>
              <a:t>choose most prominent gender category from images with 2 classifier prompts: a photo of a male, a photo of a female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b="1" lang="en-US"/>
              <a:t>Automated Skin Tone Detection</a:t>
            </a:r>
            <a:r>
              <a:rPr lang="en-US"/>
              <a:t>: </a:t>
            </a:r>
            <a:endParaRPr/>
          </a:p>
          <a:p>
            <a:pPr indent="-317500" lvl="1" marL="914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detect skin pixels based on RGBA and YCrCb colorspaces, take </a:t>
            </a:r>
            <a:r>
              <a:rPr lang="en-US"/>
              <a:t>average</a:t>
            </a:r>
            <a:r>
              <a:rPr lang="en-US"/>
              <a:t> of skin pixels and match with MST skin tone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b="1" lang="en-US"/>
              <a:t>Human evaluation: </a:t>
            </a:r>
            <a:endParaRPr b="1"/>
          </a:p>
          <a:p>
            <a:pPr indent="-317500" lvl="1" marL="914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5 MTurkers to select gender, ask an expert for skin tone </a:t>
            </a:r>
            <a:endParaRPr/>
          </a:p>
        </p:txBody>
      </p:sp>
      <p:sp>
        <p:nvSpPr>
          <p:cNvPr id="257" name="Google Shape;257;p30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Social Bias Evaluation </a:t>
            </a:r>
            <a:endParaRPr/>
          </a:p>
        </p:txBody>
      </p:sp>
      <p:sp>
        <p:nvSpPr>
          <p:cNvPr id="258" name="Google Shape;258;p30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obtain distributions for gender/skin tone: bias wrt degree of the skewed distribution is measured using</a:t>
            </a:r>
            <a:endParaRPr/>
          </a:p>
          <a:p>
            <a:pPr indent="-317500" lvl="1" marL="914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US"/>
              <a:t>standard deviation</a:t>
            </a:r>
            <a:endParaRPr b="1"/>
          </a:p>
          <a:p>
            <a:pPr indent="-317500" lvl="1" marL="9144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-US"/>
              <a:t>mean absolute deviation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of normalized counts of the gender or skin tone category </a:t>
            </a:r>
            <a:endParaRPr/>
          </a:p>
        </p:txBody>
      </p:sp>
      <p:sp>
        <p:nvSpPr>
          <p:cNvPr id="264" name="Google Shape;264;p31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Social Bias Evaluation </a:t>
            </a:r>
            <a:endParaRPr/>
          </a:p>
        </p:txBody>
      </p:sp>
      <p:sp>
        <p:nvSpPr>
          <p:cNvPr id="265" name="Google Shape;265;p31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 txBox="1"/>
          <p:nvPr>
            <p:ph idx="1" type="body"/>
          </p:nvPr>
        </p:nvSpPr>
        <p:spPr>
          <a:xfrm>
            <a:off x="3153450" y="2224100"/>
            <a:ext cx="2385300" cy="67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 sz="4400"/>
              <a:t>Results</a:t>
            </a:r>
            <a:endParaRPr sz="4400"/>
          </a:p>
        </p:txBody>
      </p:sp>
      <p:sp>
        <p:nvSpPr>
          <p:cNvPr id="271" name="Google Shape;271;p32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X-LXMERT:</a:t>
            </a:r>
            <a:r>
              <a:rPr lang="en-US"/>
              <a:t> cross-modal transformer and a GAN-based image decoder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DALL-E style (</a:t>
            </a:r>
            <a:r>
              <a:rPr b="1" lang="en-US"/>
              <a:t>DALL-E Small </a:t>
            </a:r>
            <a:r>
              <a:rPr lang="en-US"/>
              <a:t>and </a:t>
            </a:r>
            <a:r>
              <a:rPr b="1" lang="en-US"/>
              <a:t>minDALL-E</a:t>
            </a:r>
            <a:r>
              <a:rPr lang="en-US"/>
              <a:t>) : discrete VAE that encodes images and a multimodal transformer that learns the joint distribution of text and image tokens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Stable Diffusion</a:t>
            </a:r>
            <a:r>
              <a:rPr lang="en-US"/>
              <a:t> (v1.4)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33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Evaluated Models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3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50400"/>
            <a:ext cx="6805675" cy="458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>
            <a:off x="6707750" y="1532800"/>
            <a:ext cx="1887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No Fine-tuning</a:t>
            </a:r>
            <a:endParaRPr b="1"/>
          </a:p>
        </p:txBody>
      </p:sp>
      <p:sp>
        <p:nvSpPr>
          <p:cNvPr id="285" name="Google Shape;285;p34"/>
          <p:cNvSpPr txBox="1"/>
          <p:nvPr/>
        </p:nvSpPr>
        <p:spPr>
          <a:xfrm>
            <a:off x="6620750" y="2676675"/>
            <a:ext cx="206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No Model Fine-tuning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DETR Fine-tuned</a:t>
            </a:r>
            <a:endParaRPr b="1"/>
          </a:p>
        </p:txBody>
      </p:sp>
      <p:sp>
        <p:nvSpPr>
          <p:cNvPr id="286" name="Google Shape;286;p34"/>
          <p:cNvSpPr txBox="1"/>
          <p:nvPr/>
        </p:nvSpPr>
        <p:spPr>
          <a:xfrm>
            <a:off x="6620750" y="3805450"/>
            <a:ext cx="2061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Model Fine-tuned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DETR Fine-tuned</a:t>
            </a:r>
            <a:endParaRPr b="1"/>
          </a:p>
        </p:txBody>
      </p:sp>
      <p:sp>
        <p:nvSpPr>
          <p:cNvPr id="287" name="Google Shape;287;p34"/>
          <p:cNvSpPr/>
          <p:nvPr/>
        </p:nvSpPr>
        <p:spPr>
          <a:xfrm>
            <a:off x="794850" y="2055775"/>
            <a:ext cx="5654400" cy="21000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4"/>
          <p:cNvSpPr/>
          <p:nvPr/>
        </p:nvSpPr>
        <p:spPr>
          <a:xfrm>
            <a:off x="794850" y="3419825"/>
            <a:ext cx="5654400" cy="21000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4"/>
          <p:cNvSpPr/>
          <p:nvPr/>
        </p:nvSpPr>
        <p:spPr>
          <a:xfrm>
            <a:off x="773100" y="4220625"/>
            <a:ext cx="3570300" cy="27660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4"/>
          <p:cNvSpPr/>
          <p:nvPr/>
        </p:nvSpPr>
        <p:spPr>
          <a:xfrm>
            <a:off x="4497325" y="3974950"/>
            <a:ext cx="1969500" cy="276600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4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/>
          <p:cNvSpPr txBox="1"/>
          <p:nvPr>
            <p:ph type="title"/>
          </p:nvPr>
        </p:nvSpPr>
        <p:spPr>
          <a:xfrm>
            <a:off x="489751" y="1353000"/>
            <a:ext cx="4224900" cy="322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All models do not achieve high accuracy (&lt; 50%),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exception is  Stable Diffusion’s object skill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5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Zero-shot Results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525" y="0"/>
            <a:ext cx="4429475" cy="433502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5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5125" y="207275"/>
            <a:ext cx="5158876" cy="403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 txBox="1"/>
          <p:nvPr>
            <p:ph type="title"/>
          </p:nvPr>
        </p:nvSpPr>
        <p:spPr>
          <a:xfrm>
            <a:off x="489751" y="1429200"/>
            <a:ext cx="3736800" cy="322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1. Finetuning improves the accuracy of all models on all three skills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2. minDALL-E significantly outperforms Stable Diffusion on spatial skill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implies that simply scaling the data and the size of the model does not always provide better visual reasoning skills (?)</a:t>
            </a:r>
            <a:endParaRPr/>
          </a:p>
        </p:txBody>
      </p:sp>
      <p:sp>
        <p:nvSpPr>
          <p:cNvPr id="306" name="Google Shape;306;p36"/>
          <p:cNvSpPr txBox="1"/>
          <p:nvPr>
            <p:ph idx="1" type="body"/>
          </p:nvPr>
        </p:nvSpPr>
        <p:spPr>
          <a:xfrm>
            <a:off x="500076" y="445975"/>
            <a:ext cx="4792500" cy="99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R</a:t>
            </a:r>
            <a:r>
              <a:rPr lang="en-US"/>
              <a:t>esults after Fine-tuning</a:t>
            </a:r>
            <a:endParaRPr/>
          </a:p>
        </p:txBody>
      </p:sp>
      <p:sp>
        <p:nvSpPr>
          <p:cNvPr id="307" name="Google Shape;307;p36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0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The Text-to-Image Landscape</a:t>
            </a:r>
            <a:endParaRPr/>
          </a:p>
        </p:txBody>
      </p:sp>
      <p:sp>
        <p:nvSpPr>
          <p:cNvPr id="80" name="Google Shape;80;p10"/>
          <p:cNvSpPr/>
          <p:nvPr/>
        </p:nvSpPr>
        <p:spPr>
          <a:xfrm>
            <a:off x="489750" y="1353000"/>
            <a:ext cx="3853800" cy="405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Stable Diffusion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81" name="Google Shape;81;p10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0"/>
          <p:cNvSpPr/>
          <p:nvPr/>
        </p:nvSpPr>
        <p:spPr>
          <a:xfrm>
            <a:off x="4797850" y="1353000"/>
            <a:ext cx="3853800" cy="405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X-LXMERT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83" name="Google Shape;8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50" y="1868509"/>
            <a:ext cx="3853802" cy="1944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7850" y="2329561"/>
            <a:ext cx="3853799" cy="1022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7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Social Bias Results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000" y="1151125"/>
            <a:ext cx="8129313" cy="3227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7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Stable Diffusion has a stronger tendency to generate images of a specific gender or skin tone from neutral prompts than minDALL-E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8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Social Bias Results</a:t>
            </a:r>
            <a:endParaRPr/>
          </a:p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50" y="2224100"/>
            <a:ext cx="7725800" cy="20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8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Pretrained models for evaluations: do not guarantee robust evaluation of text-to-image generation models trained on unseen data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More biases could be explored other than gender and skin tone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More complex reasoning skills (3D spatial relations) 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focuses on English heavy datasets, more work can be done on other languages </a:t>
            </a:r>
            <a:endParaRPr/>
          </a:p>
        </p:txBody>
      </p:sp>
      <p:sp>
        <p:nvSpPr>
          <p:cNvPr id="329" name="Google Shape;329;p39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Limitations</a:t>
            </a:r>
            <a:endParaRPr/>
          </a:p>
        </p:txBody>
      </p:sp>
      <p:sp>
        <p:nvSpPr>
          <p:cNvPr id="330" name="Google Shape;330;p39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0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-328612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Authors p</a:t>
            </a:r>
            <a:r>
              <a:rPr lang="en-US"/>
              <a:t>ropose two new evaluation aspects of text-to-image generation: visual reasoning skills and social biases</a:t>
            </a:r>
            <a:endParaRPr/>
          </a:p>
          <a:p>
            <a:pPr indent="-328612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Introduce PAINTSKILLS: a dataset and evaluation toolkit designed</a:t>
            </a:r>
            <a:endParaRPr/>
          </a:p>
          <a:p>
            <a:pPr indent="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measure three skills: object recognition, object counting,</a:t>
            </a:r>
            <a:endParaRPr/>
          </a:p>
          <a:p>
            <a:pPr indent="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and spatial relation understanding</a:t>
            </a:r>
            <a:endParaRPr/>
          </a:p>
          <a:p>
            <a:pPr indent="-328612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Recent text-to-image models perform better in recognizing objects than object counting and understanding spatial relations, and there is a wide gap between performance and accuracy upperbound for the latter tasks</a:t>
            </a:r>
            <a:endParaRPr/>
          </a:p>
          <a:p>
            <a:pPr indent="-328612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-US"/>
              <a:t>Models also learn specific gender/skin tone biases </a:t>
            </a:r>
            <a:r>
              <a:rPr lang="en-US"/>
              <a:t>from web image-text pairs</a:t>
            </a:r>
            <a:endParaRPr/>
          </a:p>
        </p:txBody>
      </p:sp>
      <p:sp>
        <p:nvSpPr>
          <p:cNvPr id="336" name="Google Shape;336;p40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337" name="Google Shape;337;p40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1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Discussion Questions</a:t>
            </a:r>
            <a:endParaRPr/>
          </a:p>
        </p:txBody>
      </p:sp>
      <p:sp>
        <p:nvSpPr>
          <p:cNvPr id="343" name="Google Shape;343;p41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Is focusing on procedurally generated data (like PaintSkills) the right path for evaluating text-to-image generative models?</a:t>
            </a:r>
            <a:endParaRPr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How do you make sure your classifiers aren’t biased to begin with?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/>
              <a:t>Evaluation of biases is dependent on unbiasedness of evaluators</a:t>
            </a:r>
            <a:endParaRPr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How might we go about evaluating social biases beyond sex and skin tone?</a:t>
            </a:r>
            <a:endParaRPr/>
          </a:p>
          <a:p>
            <a:pPr indent="-339725" lvl="0" marL="457200" rtl="0" algn="l">
              <a:spcBef>
                <a:spcPts val="0"/>
              </a:spcBef>
              <a:spcAft>
                <a:spcPts val="0"/>
              </a:spcAft>
              <a:buSzPts val="1750"/>
              <a:buAutoNum type="arabicPeriod"/>
            </a:pPr>
            <a:r>
              <a:rPr lang="en-US"/>
              <a:t>Do you believe that PaintSkills can accurately assess the visual reasoning capabilities of generative models?</a:t>
            </a:r>
            <a:endParaRPr/>
          </a:p>
        </p:txBody>
      </p:sp>
      <p:sp>
        <p:nvSpPr>
          <p:cNvPr id="344" name="Google Shape;344;p41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Text-to-Image Evaluations</a:t>
            </a:r>
            <a:endParaRPr/>
          </a:p>
        </p:txBody>
      </p:sp>
      <p:sp>
        <p:nvSpPr>
          <p:cNvPr id="90" name="Google Shape;90;p11"/>
          <p:cNvSpPr txBox="1"/>
          <p:nvPr>
            <p:ph type="title"/>
          </p:nvPr>
        </p:nvSpPr>
        <p:spPr>
          <a:xfrm>
            <a:off x="489752" y="1353010"/>
            <a:ext cx="72690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None/>
            </a:pPr>
            <a:r>
              <a:rPr b="1" lang="en-US" sz="2000"/>
              <a:t>Image Quality</a:t>
            </a:r>
            <a:endParaRPr sz="2000"/>
          </a:p>
        </p:txBody>
      </p:sp>
      <p:sp>
        <p:nvSpPr>
          <p:cNvPr id="91" name="Google Shape;91;p11"/>
          <p:cNvSpPr txBox="1"/>
          <p:nvPr>
            <p:ph type="title"/>
          </p:nvPr>
        </p:nvSpPr>
        <p:spPr>
          <a:xfrm>
            <a:off x="4353575" y="1353000"/>
            <a:ext cx="33957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</a:pPr>
            <a:r>
              <a:rPr b="1" lang="en-US" sz="2000"/>
              <a:t>Image Quality</a:t>
            </a:r>
            <a:endParaRPr/>
          </a:p>
        </p:txBody>
      </p:sp>
      <p:sp>
        <p:nvSpPr>
          <p:cNvPr id="92" name="Google Shape;92;p11"/>
          <p:cNvSpPr txBox="1"/>
          <p:nvPr>
            <p:ph type="title"/>
          </p:nvPr>
        </p:nvSpPr>
        <p:spPr>
          <a:xfrm>
            <a:off x="489750" y="1868400"/>
            <a:ext cx="3395700" cy="27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</a:pPr>
            <a:r>
              <a:rPr lang="en-US"/>
              <a:t>Whether the generated images look similar to images from training data.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b="1" lang="en-US"/>
              <a:t>Metrics:</a:t>
            </a:r>
            <a:r>
              <a:rPr lang="en-US"/>
              <a:t> Inception Score (IS) and Frechet Inception Distance (FID)</a:t>
            </a:r>
            <a:endParaRPr/>
          </a:p>
        </p:txBody>
      </p:sp>
      <p:sp>
        <p:nvSpPr>
          <p:cNvPr id="93" name="Google Shape;93;p11"/>
          <p:cNvSpPr txBox="1"/>
          <p:nvPr>
            <p:ph type="title"/>
          </p:nvPr>
        </p:nvSpPr>
        <p:spPr>
          <a:xfrm>
            <a:off x="4353575" y="1868400"/>
            <a:ext cx="3395700" cy="27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Whether the generated images align with the semantics of the text descriptions.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b="1" lang="en-US"/>
              <a:t>Metrics: </a:t>
            </a:r>
            <a:r>
              <a:rPr lang="en-US"/>
              <a:t>R-precision, BLEU, CIDEr, Semantic Object Accuracy (SOA)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4" name="Google Shape;94;p11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0578" y="1353000"/>
            <a:ext cx="3853201" cy="2058093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2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Image Quality</a:t>
            </a:r>
            <a:endParaRPr/>
          </a:p>
        </p:txBody>
      </p:sp>
      <p:sp>
        <p:nvSpPr>
          <p:cNvPr id="101" name="Google Shape;101;p12"/>
          <p:cNvSpPr txBox="1"/>
          <p:nvPr>
            <p:ph type="title"/>
          </p:nvPr>
        </p:nvSpPr>
        <p:spPr>
          <a:xfrm>
            <a:off x="4800250" y="1353000"/>
            <a:ext cx="38532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Inception Score</a:t>
            </a:r>
            <a:r>
              <a:rPr lang="en-US"/>
              <a:t>:</a:t>
            </a:r>
            <a:endParaRPr/>
          </a:p>
        </p:txBody>
      </p:sp>
      <p:sp>
        <p:nvSpPr>
          <p:cNvPr id="102" name="Google Shape;102;p12"/>
          <p:cNvSpPr txBox="1"/>
          <p:nvPr>
            <p:ph type="title"/>
          </p:nvPr>
        </p:nvSpPr>
        <p:spPr>
          <a:xfrm>
            <a:off x="489750" y="1353000"/>
            <a:ext cx="38532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Metrics for evaluating Image Quality use the features of a pretrained image classifier such as Inception v3 to measure the diversity and visual reality of the generated images.</a:t>
            </a:r>
            <a:endParaRPr/>
          </a:p>
          <a:p>
            <a:pPr indent="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2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4" name="Google Shape;104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3200" y="2055525"/>
            <a:ext cx="3193575" cy="33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3200" y="3344400"/>
            <a:ext cx="2369011" cy="307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63200" y="3713750"/>
            <a:ext cx="3340583" cy="30709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"/>
          <p:cNvSpPr txBox="1"/>
          <p:nvPr>
            <p:ph type="title"/>
          </p:nvPr>
        </p:nvSpPr>
        <p:spPr>
          <a:xfrm>
            <a:off x="4800250" y="2722050"/>
            <a:ext cx="3853200" cy="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Fréchet Inception Distance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Image-Text Alignment</a:t>
            </a:r>
            <a:endParaRPr/>
          </a:p>
        </p:txBody>
      </p:sp>
      <p:sp>
        <p:nvSpPr>
          <p:cNvPr id="113" name="Google Shape;113;p13"/>
          <p:cNvSpPr txBox="1"/>
          <p:nvPr>
            <p:ph type="title"/>
          </p:nvPr>
        </p:nvSpPr>
        <p:spPr>
          <a:xfrm>
            <a:off x="4800250" y="1353000"/>
            <a:ext cx="38532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BLEU and CIDEr: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Semantic Object Accuracy (SOA):</a:t>
            </a:r>
            <a:endParaRPr/>
          </a:p>
        </p:txBody>
      </p:sp>
      <p:sp>
        <p:nvSpPr>
          <p:cNvPr id="114" name="Google Shape;114;p13"/>
          <p:cNvSpPr txBox="1"/>
          <p:nvPr>
            <p:ph type="title"/>
          </p:nvPr>
        </p:nvSpPr>
        <p:spPr>
          <a:xfrm>
            <a:off x="489750" y="1353000"/>
            <a:ext cx="38532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Current metrics for assessing Image-Text Alignment are based on retrieval, captioning, and object detection models.</a:t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-US"/>
              <a:t>R-precision:</a:t>
            </a:r>
            <a:endParaRPr/>
          </a:p>
          <a:p>
            <a:pPr indent="0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3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6" name="Google Shape;11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839" y="3074325"/>
            <a:ext cx="2323025" cy="1742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5213" y="1726400"/>
            <a:ext cx="995400" cy="99540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18" name="Google Shape;11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53475" y="1949750"/>
            <a:ext cx="548700" cy="54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5041" y="1949741"/>
            <a:ext cx="548700" cy="548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13"/>
          <p:cNvCxnSpPr>
            <a:stCxn id="117" idx="3"/>
            <a:endCxn id="118" idx="1"/>
          </p:cNvCxnSpPr>
          <p:nvPr/>
        </p:nvCxnSpPr>
        <p:spPr>
          <a:xfrm>
            <a:off x="6380612" y="2224100"/>
            <a:ext cx="472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1" name="Google Shape;121;p13"/>
          <p:cNvCxnSpPr>
            <a:stCxn id="118" idx="3"/>
            <a:endCxn id="119" idx="1"/>
          </p:cNvCxnSpPr>
          <p:nvPr/>
        </p:nvCxnSpPr>
        <p:spPr>
          <a:xfrm>
            <a:off x="7402175" y="2224100"/>
            <a:ext cx="4728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22" name="Google Shape;12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18278" y="3113401"/>
            <a:ext cx="1259550" cy="127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4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Measuring Bias</a:t>
            </a:r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489750" y="1353000"/>
            <a:ext cx="3626700" cy="405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Image-only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29" name="Google Shape;129;p14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0" name="Google Shape;130;p14"/>
          <p:cNvSpPr/>
          <p:nvPr/>
        </p:nvSpPr>
        <p:spPr>
          <a:xfrm>
            <a:off x="5024950" y="1352988"/>
            <a:ext cx="3626700" cy="4053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Text-only</a:t>
            </a:r>
            <a:endParaRPr b="1" sz="1800">
              <a:solidFill>
                <a:schemeClr val="lt1"/>
              </a:solidFill>
            </a:endParaRPr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750" y="1866998"/>
            <a:ext cx="3626700" cy="118090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4"/>
          <p:cNvSpPr/>
          <p:nvPr/>
        </p:nvSpPr>
        <p:spPr>
          <a:xfrm>
            <a:off x="489750" y="3096688"/>
            <a:ext cx="3626700" cy="405300"/>
          </a:xfrm>
          <a:prstGeom prst="roundRect">
            <a:avLst>
              <a:gd fmla="val 16667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Visual-word embedding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33" name="Google Shape;133;p14"/>
          <p:cNvSpPr/>
          <p:nvPr/>
        </p:nvSpPr>
        <p:spPr>
          <a:xfrm>
            <a:off x="5024950" y="3096688"/>
            <a:ext cx="3626700" cy="405300"/>
          </a:xfrm>
          <a:prstGeom prst="roundRect">
            <a:avLst>
              <a:gd fmla="val 16667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lt1"/>
                </a:solidFill>
              </a:rPr>
              <a:t>Text-based image search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134" name="Google Shape;134;p14"/>
          <p:cNvSpPr txBox="1"/>
          <p:nvPr>
            <p:ph type="title"/>
          </p:nvPr>
        </p:nvSpPr>
        <p:spPr>
          <a:xfrm>
            <a:off x="5024950" y="3610693"/>
            <a:ext cx="36267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9E112E"/>
              </a:buClr>
              <a:buSzPts val="1750"/>
              <a:buFont typeface="Arial"/>
              <a:buNone/>
            </a:pPr>
            <a:r>
              <a:rPr lang="en-US"/>
              <a:t>Gender neutral queries </a:t>
            </a:r>
            <a:r>
              <a:rPr b="1" lang="en-US"/>
              <a:t>do not</a:t>
            </a:r>
            <a:r>
              <a:rPr lang="en-US"/>
              <a:t> yield gender neutral results.</a:t>
            </a:r>
            <a:endParaRPr/>
          </a:p>
        </p:txBody>
      </p:sp>
      <p:pic>
        <p:nvPicPr>
          <p:cNvPr id="135" name="Google Shape;13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4943" y="1886713"/>
            <a:ext cx="3626700" cy="108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2663" y="3550807"/>
            <a:ext cx="2220871" cy="122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Problem Statement</a:t>
            </a:r>
            <a:endParaRPr/>
          </a:p>
        </p:txBody>
      </p:sp>
      <p:sp>
        <p:nvSpPr>
          <p:cNvPr id="142" name="Google Shape;142;p15"/>
          <p:cNvSpPr txBox="1"/>
          <p:nvPr>
            <p:ph type="title"/>
          </p:nvPr>
        </p:nvSpPr>
        <p:spPr>
          <a:xfrm>
            <a:off x="489750" y="2050125"/>
            <a:ext cx="5990100" cy="2530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>
                <a:solidFill>
                  <a:schemeClr val="lt1"/>
                </a:solidFill>
              </a:rPr>
              <a:t>There is a lack of </a:t>
            </a:r>
            <a:r>
              <a:rPr b="1" lang="en-US" sz="3200">
                <a:solidFill>
                  <a:schemeClr val="lt1"/>
                </a:solidFill>
                <a:highlight>
                  <a:schemeClr val="accent1"/>
                </a:highlight>
              </a:rPr>
              <a:t>comprehensive</a:t>
            </a:r>
            <a:r>
              <a:rPr b="1" lang="en-US" sz="3200">
                <a:solidFill>
                  <a:schemeClr val="lt1"/>
                </a:solidFill>
                <a:highlight>
                  <a:schemeClr val="accent1"/>
                </a:highlight>
              </a:rPr>
              <a:t> evaluation metrics</a:t>
            </a:r>
            <a:r>
              <a:rPr lang="en-US" sz="3200">
                <a:solidFill>
                  <a:schemeClr val="lt1"/>
                </a:solidFill>
              </a:rPr>
              <a:t> for text-to-image</a:t>
            </a:r>
            <a:r>
              <a:rPr b="1" lang="en-US" sz="3200">
                <a:solidFill>
                  <a:schemeClr val="lt1"/>
                </a:solidFill>
              </a:rPr>
              <a:t> </a:t>
            </a:r>
            <a:r>
              <a:rPr lang="en-US" sz="3200">
                <a:solidFill>
                  <a:schemeClr val="lt1"/>
                </a:solidFill>
              </a:rPr>
              <a:t>generative models like DALL-E.</a:t>
            </a:r>
            <a:endParaRPr sz="3200">
              <a:solidFill>
                <a:schemeClr val="lt1"/>
              </a:solidFill>
            </a:endParaRPr>
          </a:p>
        </p:txBody>
      </p:sp>
      <p:sp>
        <p:nvSpPr>
          <p:cNvPr id="143" name="Google Shape;143;p15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/>
          <p:nvPr>
            <p:ph idx="1" type="body"/>
          </p:nvPr>
        </p:nvSpPr>
        <p:spPr>
          <a:xfrm>
            <a:off x="489752" y="611894"/>
            <a:ext cx="72690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Contributions: 2 areas to evaluate</a:t>
            </a:r>
            <a:endParaRPr/>
          </a:p>
        </p:txBody>
      </p:sp>
      <p:sp>
        <p:nvSpPr>
          <p:cNvPr id="149" name="Google Shape;149;p16"/>
          <p:cNvSpPr txBox="1"/>
          <p:nvPr>
            <p:ph type="title"/>
          </p:nvPr>
        </p:nvSpPr>
        <p:spPr>
          <a:xfrm>
            <a:off x="489751" y="1353000"/>
            <a:ext cx="3623100" cy="32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50"/>
              <a:buAutoNum type="arabicPeriod"/>
            </a:pPr>
            <a:r>
              <a:rPr b="1" lang="en-US"/>
              <a:t>PaintSkills: </a:t>
            </a:r>
            <a:r>
              <a:rPr lang="en-US"/>
              <a:t>A compositional diagnostic dataset and evaluation toolkit.</a:t>
            </a:r>
            <a:endParaRPr/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9725" lvl="0" marL="4572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50"/>
              <a:buAutoNum type="arabicPeriod"/>
            </a:pPr>
            <a:r>
              <a:rPr b="1" lang="en-US"/>
              <a:t>Social bias evaluation </a:t>
            </a:r>
            <a:r>
              <a:rPr lang="en-US"/>
              <a:t>for text-to-image generation models.</a:t>
            </a:r>
            <a:endParaRPr/>
          </a:p>
        </p:txBody>
      </p:sp>
      <p:pic>
        <p:nvPicPr>
          <p:cNvPr id="150" name="Google Shape;1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849" y="1353000"/>
            <a:ext cx="3623100" cy="29637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16"/>
          <p:cNvGrpSpPr/>
          <p:nvPr/>
        </p:nvGrpSpPr>
        <p:grpSpPr>
          <a:xfrm>
            <a:off x="5770600" y="1353000"/>
            <a:ext cx="937875" cy="2963600"/>
            <a:chOff x="5770600" y="1353000"/>
            <a:chExt cx="937875" cy="2963600"/>
          </a:xfrm>
        </p:grpSpPr>
        <p:sp>
          <p:nvSpPr>
            <p:cNvPr id="152" name="Google Shape;152;p16"/>
            <p:cNvSpPr/>
            <p:nvPr/>
          </p:nvSpPr>
          <p:spPr>
            <a:xfrm>
              <a:off x="5941075" y="1607300"/>
              <a:ext cx="767400" cy="27093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5770600" y="1353000"/>
              <a:ext cx="390300" cy="390300"/>
            </a:xfrm>
            <a:prstGeom prst="ellipse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lt1"/>
                  </a:solidFill>
                </a:rPr>
                <a:t>1</a:t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154" name="Google Shape;154;p16"/>
          <p:cNvGrpSpPr/>
          <p:nvPr/>
        </p:nvGrpSpPr>
        <p:grpSpPr>
          <a:xfrm>
            <a:off x="6736892" y="1353000"/>
            <a:ext cx="1196183" cy="2968350"/>
            <a:chOff x="6736892" y="1353000"/>
            <a:chExt cx="1196183" cy="2968350"/>
          </a:xfrm>
        </p:grpSpPr>
        <p:sp>
          <p:nvSpPr>
            <p:cNvPr id="155" name="Google Shape;155;p16"/>
            <p:cNvSpPr/>
            <p:nvPr/>
          </p:nvSpPr>
          <p:spPr>
            <a:xfrm>
              <a:off x="6736892" y="1612050"/>
              <a:ext cx="1027500" cy="2709300"/>
            </a:xfrm>
            <a:prstGeom prst="roundRect">
              <a:avLst>
                <a:gd fmla="val 16667" name="adj"/>
              </a:avLst>
            </a:prstGeom>
            <a:noFill/>
            <a:ln cap="flat" cmpd="sng" w="2857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7542775" y="1353000"/>
              <a:ext cx="390300" cy="390300"/>
            </a:xfrm>
            <a:prstGeom prst="ellipse">
              <a:avLst/>
            </a:prstGeom>
            <a:solidFill>
              <a:schemeClr val="accent3"/>
            </a:solidFill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lt1"/>
                  </a:solidFill>
                </a:rPr>
                <a:t>2</a:t>
              </a:r>
              <a:endParaRPr>
                <a:solidFill>
                  <a:schemeClr val="lt1"/>
                </a:solidFill>
              </a:endParaRPr>
            </a:p>
          </p:txBody>
        </p:sp>
      </p:grpSp>
      <p:sp>
        <p:nvSpPr>
          <p:cNvPr id="157" name="Google Shape;157;p16"/>
          <p:cNvSpPr txBox="1"/>
          <p:nvPr>
            <p:ph idx="12" type="sldNum"/>
          </p:nvPr>
        </p:nvSpPr>
        <p:spPr>
          <a:xfrm>
            <a:off x="8556775" y="4885000"/>
            <a:ext cx="548700" cy="25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