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1124" r:id="rId2"/>
    <p:sldId id="1125" r:id="rId3"/>
    <p:sldId id="595" r:id="rId4"/>
    <p:sldId id="763" r:id="rId5"/>
    <p:sldId id="772" r:id="rId6"/>
    <p:sldId id="788" r:id="rId7"/>
    <p:sldId id="766" r:id="rId8"/>
    <p:sldId id="789" r:id="rId9"/>
    <p:sldId id="790" r:id="rId10"/>
    <p:sldId id="791" r:id="rId11"/>
    <p:sldId id="1098" r:id="rId12"/>
    <p:sldId id="1099" r:id="rId13"/>
    <p:sldId id="1104" r:id="rId14"/>
    <p:sldId id="1100" r:id="rId15"/>
    <p:sldId id="1101" r:id="rId16"/>
    <p:sldId id="1102" r:id="rId17"/>
    <p:sldId id="1103" r:id="rId18"/>
    <p:sldId id="1105" r:id="rId19"/>
    <p:sldId id="1106" r:id="rId20"/>
    <p:sldId id="1107" r:id="rId21"/>
    <p:sldId id="1108" r:id="rId22"/>
    <p:sldId id="1109" r:id="rId23"/>
    <p:sldId id="1110" r:id="rId24"/>
    <p:sldId id="1112" r:id="rId25"/>
    <p:sldId id="1123" r:id="rId26"/>
    <p:sldId id="1111" r:id="rId27"/>
    <p:sldId id="1113" r:id="rId28"/>
    <p:sldId id="1114" r:id="rId29"/>
    <p:sldId id="1115" r:id="rId30"/>
    <p:sldId id="1116" r:id="rId31"/>
    <p:sldId id="1117" r:id="rId32"/>
    <p:sldId id="1118" r:id="rId33"/>
    <p:sldId id="1119" r:id="rId34"/>
    <p:sldId id="796" r:id="rId35"/>
    <p:sldId id="797" r:id="rId36"/>
    <p:sldId id="798" r:id="rId37"/>
    <p:sldId id="799" r:id="rId38"/>
    <p:sldId id="800" r:id="rId39"/>
    <p:sldId id="801" r:id="rId40"/>
    <p:sldId id="802" r:id="rId41"/>
    <p:sldId id="803" r:id="rId42"/>
    <p:sldId id="804" r:id="rId43"/>
    <p:sldId id="805" r:id="rId44"/>
    <p:sldId id="806" r:id="rId45"/>
    <p:sldId id="807" r:id="rId46"/>
    <p:sldId id="808" r:id="rId47"/>
    <p:sldId id="809" r:id="rId48"/>
    <p:sldId id="705" r:id="rId49"/>
    <p:sldId id="810" r:id="rId50"/>
    <p:sldId id="811" r:id="rId51"/>
    <p:sldId id="1066" r:id="rId52"/>
    <p:sldId id="1067" r:id="rId53"/>
    <p:sldId id="1068" r:id="rId54"/>
    <p:sldId id="1069" r:id="rId55"/>
    <p:sldId id="1070" r:id="rId56"/>
    <p:sldId id="1071" r:id="rId57"/>
    <p:sldId id="1072" r:id="rId58"/>
    <p:sldId id="1097" r:id="rId59"/>
    <p:sldId id="1095" r:id="rId60"/>
    <p:sldId id="1087" r:id="rId61"/>
    <p:sldId id="1096" r:id="rId62"/>
    <p:sldId id="1088" r:id="rId63"/>
    <p:sldId id="1093" r:id="rId64"/>
    <p:sldId id="1094" r:id="rId65"/>
    <p:sldId id="1089" r:id="rId66"/>
    <p:sldId id="1090" r:id="rId67"/>
    <p:sldId id="1091" r:id="rId68"/>
    <p:sldId id="1092" r:id="rId69"/>
  </p:sldIdLst>
  <p:sldSz cx="9144000" cy="6858000" type="screen4x3"/>
  <p:notesSz cx="7102475" cy="9388475"/>
  <p:defaultTextStyle>
    <a:defPPr>
      <a:defRPr lang="en-US"/>
    </a:defPPr>
    <a:lvl1pPr marL="0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1pPr>
    <a:lvl2pPr marL="498743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2pPr>
    <a:lvl3pPr marL="997488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3pPr>
    <a:lvl4pPr marL="1496232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4pPr>
    <a:lvl5pPr marL="1994976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5pPr>
    <a:lvl6pPr marL="2493719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6pPr>
    <a:lvl7pPr marL="2992463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7pPr>
    <a:lvl8pPr marL="3491207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8pPr>
    <a:lvl9pPr marL="3989950" algn="l" defTabSz="997488" rtl="0" eaLnBrk="1" latinLnBrk="0" hangingPunct="1">
      <a:defRPr sz="19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mabindu Lakkaraju" initials="HL" lastIdx="2" clrIdx="0">
    <p:extLst>
      <p:ext uri="{19B8F6BF-5375-455C-9EA6-DF929625EA0E}">
        <p15:presenceInfo xmlns:p15="http://schemas.microsoft.com/office/powerpoint/2012/main" userId="d4f5708edf88dd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92D050"/>
    <a:srgbClr val="F04054"/>
    <a:srgbClr val="2B5D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33" autoAdjust="0"/>
    <p:restoredTop sz="88815" autoAdjust="0"/>
  </p:normalViewPr>
  <p:slideViewPr>
    <p:cSldViewPr>
      <p:cViewPr varScale="1">
        <p:scale>
          <a:sx n="116" d="100"/>
          <a:sy n="116" d="100"/>
        </p:scale>
        <p:origin x="11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0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r">
              <a:defRPr sz="1200"/>
            </a:lvl1pPr>
          </a:lstStyle>
          <a:p>
            <a:fld id="{A059EB13-F83B-439E-B541-137B395113DC}" type="datetimeFigureOut">
              <a:rPr lang="en-US" smtClean="0"/>
              <a:t>2/6/23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121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918121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r">
              <a:defRPr sz="1200"/>
            </a:lvl1pPr>
          </a:lstStyle>
          <a:p>
            <a:fld id="{95110695-805E-45C9-B4FC-13503A10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4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86" y="0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r">
              <a:defRPr sz="1200"/>
            </a:lvl1pPr>
          </a:lstStyle>
          <a:p>
            <a:fld id="{F5F7BBDC-FCF4-4ABC-A816-1C3BABFDA40B}" type="datetimeFigureOut">
              <a:rPr lang="en-US" smtClean="0"/>
              <a:t>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36" tIns="44568" rIns="89136" bIns="445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57" y="4459837"/>
            <a:ext cx="5681363" cy="4223882"/>
          </a:xfrm>
          <a:prstGeom prst="rect">
            <a:avLst/>
          </a:prstGeom>
        </p:spPr>
        <p:txBody>
          <a:bodyPr vert="horz" lIns="89136" tIns="44568" rIns="89136" bIns="445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121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86" y="8918121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r">
              <a:defRPr sz="1200"/>
            </a:lvl1pPr>
          </a:lstStyle>
          <a:p>
            <a:fld id="{77E1CAEB-67AD-458E-B98A-1074D66B1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1pPr>
    <a:lvl2pPr marL="498743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2pPr>
    <a:lvl3pPr marL="997488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3pPr>
    <a:lvl4pPr marL="1496232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4pPr>
    <a:lvl5pPr marL="1994976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5pPr>
    <a:lvl6pPr marL="2493719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6pPr>
    <a:lvl7pPr marL="2992463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7pPr>
    <a:lvl8pPr marL="3491207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8pPr>
    <a:lvl9pPr marL="3989950" algn="l" defTabSz="997488" rtl="0" eaLnBrk="1" latinLnBrk="0" hangingPunct="1">
      <a:defRPr sz="13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9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\subset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B9D09-08A4-2344-9A9F-C2758142B6A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6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73378"/>
            <a:ext cx="7772400" cy="1470026"/>
          </a:xfrm>
        </p:spPr>
        <p:txBody>
          <a:bodyPr>
            <a:noAutofit/>
          </a:bodyPr>
          <a:lstStyle>
            <a:lvl1pPr>
              <a:defRPr sz="4443" b="0" cap="none" spc="0">
                <a:ln>
                  <a:noFill/>
                </a:ln>
                <a:solidFill>
                  <a:srgbClr val="C00000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49276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3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4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6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08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69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1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2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0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3"/>
            <a:ext cx="5486400" cy="566740"/>
          </a:xfrm>
        </p:spPr>
        <p:txBody>
          <a:bodyPr anchor="b"/>
          <a:lstStyle>
            <a:lvl1pPr algn="l">
              <a:defRPr sz="201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31"/>
            </a:lvl1pPr>
            <a:lvl2pPr marL="461621" indent="0">
              <a:buNone/>
              <a:defRPr sz="2827"/>
            </a:lvl2pPr>
            <a:lvl3pPr marL="923244" indent="0">
              <a:buNone/>
              <a:defRPr sz="2423"/>
            </a:lvl3pPr>
            <a:lvl4pPr marL="1384864" indent="0">
              <a:buNone/>
              <a:defRPr sz="2019"/>
            </a:lvl4pPr>
            <a:lvl5pPr marL="1846485" indent="0">
              <a:buNone/>
              <a:defRPr sz="2019"/>
            </a:lvl5pPr>
            <a:lvl6pPr marL="2308107" indent="0">
              <a:buNone/>
              <a:defRPr sz="2019"/>
            </a:lvl6pPr>
            <a:lvl7pPr marL="2769728" indent="0">
              <a:buNone/>
              <a:defRPr sz="2019"/>
            </a:lvl7pPr>
            <a:lvl8pPr marL="3231351" indent="0">
              <a:buNone/>
              <a:defRPr sz="2019"/>
            </a:lvl8pPr>
            <a:lvl9pPr marL="3692971" indent="0">
              <a:buNone/>
              <a:defRPr sz="201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2"/>
            <a:ext cx="5486400" cy="804864"/>
          </a:xfrm>
        </p:spPr>
        <p:txBody>
          <a:bodyPr/>
          <a:lstStyle>
            <a:lvl1pPr marL="0" indent="0">
              <a:buNone/>
              <a:defRPr sz="1414"/>
            </a:lvl1pPr>
            <a:lvl2pPr marL="461621" indent="0">
              <a:buNone/>
              <a:defRPr sz="1211"/>
            </a:lvl2pPr>
            <a:lvl3pPr marL="923244" indent="0">
              <a:buNone/>
              <a:defRPr sz="1010"/>
            </a:lvl3pPr>
            <a:lvl4pPr marL="1384864" indent="0">
              <a:buNone/>
              <a:defRPr sz="908"/>
            </a:lvl4pPr>
            <a:lvl5pPr marL="1846485" indent="0">
              <a:buNone/>
              <a:defRPr sz="908"/>
            </a:lvl5pPr>
            <a:lvl6pPr marL="2308107" indent="0">
              <a:buNone/>
              <a:defRPr sz="908"/>
            </a:lvl6pPr>
            <a:lvl7pPr marL="2769728" indent="0">
              <a:buNone/>
              <a:defRPr sz="908"/>
            </a:lvl7pPr>
            <a:lvl8pPr marL="3231351" indent="0">
              <a:buNone/>
              <a:defRPr sz="908"/>
            </a:lvl8pPr>
            <a:lvl9pPr marL="3692971" indent="0">
              <a:buNone/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30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5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1143000"/>
          </a:xfrm>
        </p:spPr>
        <p:txBody>
          <a:bodyPr>
            <a:noAutofit/>
          </a:bodyPr>
          <a:lstStyle>
            <a:lvl1pPr algn="ctr"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98601"/>
            <a:ext cx="8229600" cy="5181600"/>
          </a:xfr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6614897"/>
            <a:ext cx="2133600" cy="161925"/>
          </a:xfrm>
        </p:spPr>
        <p:txBody>
          <a:bodyPr/>
          <a:lstStyle>
            <a:lvl1pPr>
              <a:defRPr sz="908">
                <a:solidFill>
                  <a:schemeClr val="tx1"/>
                </a:solidFill>
              </a:defRPr>
            </a:lvl1pPr>
          </a:lstStyle>
          <a:p>
            <a:fld id="{4D267013-DFFC-4352-B274-32112D0CCE1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1143000"/>
            <a:ext cx="9144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66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39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6"/>
          </a:xfrm>
        </p:spPr>
        <p:txBody>
          <a:bodyPr anchor="b"/>
          <a:lstStyle>
            <a:lvl1pPr marL="0" indent="0">
              <a:buNone/>
              <a:defRPr sz="2019">
                <a:solidFill>
                  <a:schemeClr val="tx1">
                    <a:tint val="75000"/>
                  </a:schemeClr>
                </a:solidFill>
              </a:defRPr>
            </a:lvl1pPr>
            <a:lvl2pPr marL="461621" indent="0">
              <a:buNone/>
              <a:defRPr sz="1817">
                <a:solidFill>
                  <a:schemeClr val="tx1">
                    <a:tint val="75000"/>
                  </a:schemeClr>
                </a:solidFill>
              </a:defRPr>
            </a:lvl2pPr>
            <a:lvl3pPr marL="923244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3pPr>
            <a:lvl4pPr marL="1384864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4pPr>
            <a:lvl5pPr marL="1846485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5pPr>
            <a:lvl6pPr marL="2308107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6pPr>
            <a:lvl7pPr marL="2769728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7pPr>
            <a:lvl8pPr marL="3231351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8pPr>
            <a:lvl9pPr marL="3692971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5080000"/>
          </a:xfrm>
        </p:spPr>
        <p:txBody>
          <a:bodyPr/>
          <a:lstStyle>
            <a:lvl1pPr>
              <a:defRPr sz="2827"/>
            </a:lvl1pPr>
            <a:lvl2pPr>
              <a:defRPr sz="2423"/>
            </a:lvl2pPr>
            <a:lvl3pPr>
              <a:defRPr sz="2019"/>
            </a:lvl3pPr>
            <a:lvl4pPr>
              <a:defRPr sz="1817"/>
            </a:lvl4pPr>
            <a:lvl5pPr>
              <a:defRPr sz="1817"/>
            </a:lvl5pPr>
            <a:lvl6pPr>
              <a:defRPr sz="1817"/>
            </a:lvl6pPr>
            <a:lvl7pPr>
              <a:defRPr sz="1817"/>
            </a:lvl7pPr>
            <a:lvl8pPr>
              <a:defRPr sz="1817"/>
            </a:lvl8pPr>
            <a:lvl9pPr>
              <a:defRPr sz="18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7"/>
            <a:ext cx="4038600" cy="5080000"/>
          </a:xfrm>
        </p:spPr>
        <p:txBody>
          <a:bodyPr/>
          <a:lstStyle>
            <a:lvl1pPr>
              <a:defRPr sz="2827"/>
            </a:lvl1pPr>
            <a:lvl2pPr>
              <a:defRPr sz="2423"/>
            </a:lvl2pPr>
            <a:lvl3pPr>
              <a:defRPr sz="2019"/>
            </a:lvl3pPr>
            <a:lvl4pPr>
              <a:defRPr sz="1817"/>
            </a:lvl4pPr>
            <a:lvl5pPr>
              <a:defRPr sz="1817"/>
            </a:lvl5pPr>
            <a:lvl6pPr>
              <a:defRPr sz="1817"/>
            </a:lvl6pPr>
            <a:lvl7pPr>
              <a:defRPr sz="1817"/>
            </a:lvl7pPr>
            <a:lvl8pPr>
              <a:defRPr sz="1817"/>
            </a:lvl8pPr>
            <a:lvl9pPr>
              <a:defRPr sz="18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1295400"/>
            <a:ext cx="9144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3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784356"/>
            <a:ext cx="4040188" cy="689114"/>
          </a:xfrm>
        </p:spPr>
        <p:txBody>
          <a:bodyPr anchor="b"/>
          <a:lstStyle>
            <a:lvl1pPr marL="0" indent="0">
              <a:buNone/>
              <a:defRPr sz="2423" b="1"/>
            </a:lvl1pPr>
            <a:lvl2pPr marL="461621" indent="0">
              <a:buNone/>
              <a:defRPr sz="2019" b="1"/>
            </a:lvl2pPr>
            <a:lvl3pPr marL="923244" indent="0">
              <a:buNone/>
              <a:defRPr sz="1817" b="1"/>
            </a:lvl3pPr>
            <a:lvl4pPr marL="1384864" indent="0">
              <a:buNone/>
              <a:defRPr sz="1615" b="1"/>
            </a:lvl4pPr>
            <a:lvl5pPr marL="1846485" indent="0">
              <a:buNone/>
              <a:defRPr sz="1615" b="1"/>
            </a:lvl5pPr>
            <a:lvl6pPr marL="2308107" indent="0">
              <a:buNone/>
              <a:defRPr sz="1615" b="1"/>
            </a:lvl6pPr>
            <a:lvl7pPr marL="2769728" indent="0">
              <a:buNone/>
              <a:defRPr sz="1615" b="1"/>
            </a:lvl7pPr>
            <a:lvl8pPr marL="3231351" indent="0">
              <a:buNone/>
              <a:defRPr sz="1615" b="1"/>
            </a:lvl8pPr>
            <a:lvl9pPr marL="3692971" indent="0">
              <a:buNone/>
              <a:defRPr sz="161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424114"/>
            <a:ext cx="4040188" cy="4256088"/>
          </a:xfrm>
        </p:spPr>
        <p:txBody>
          <a:bodyPr/>
          <a:lstStyle>
            <a:lvl1pPr>
              <a:defRPr sz="2423"/>
            </a:lvl1pPr>
            <a:lvl2pPr>
              <a:defRPr sz="2019"/>
            </a:lvl2pPr>
            <a:lvl3pPr>
              <a:defRPr sz="1817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784356"/>
            <a:ext cx="4041774" cy="689114"/>
          </a:xfrm>
        </p:spPr>
        <p:txBody>
          <a:bodyPr anchor="b"/>
          <a:lstStyle>
            <a:lvl1pPr marL="0" indent="0">
              <a:buNone/>
              <a:defRPr sz="2423" b="1"/>
            </a:lvl1pPr>
            <a:lvl2pPr marL="461621" indent="0">
              <a:buNone/>
              <a:defRPr sz="2019" b="1"/>
            </a:lvl2pPr>
            <a:lvl3pPr marL="923244" indent="0">
              <a:buNone/>
              <a:defRPr sz="1817" b="1"/>
            </a:lvl3pPr>
            <a:lvl4pPr marL="1384864" indent="0">
              <a:buNone/>
              <a:defRPr sz="1615" b="1"/>
            </a:lvl4pPr>
            <a:lvl5pPr marL="1846485" indent="0">
              <a:buNone/>
              <a:defRPr sz="1615" b="1"/>
            </a:lvl5pPr>
            <a:lvl6pPr marL="2308107" indent="0">
              <a:buNone/>
              <a:defRPr sz="1615" b="1"/>
            </a:lvl6pPr>
            <a:lvl7pPr marL="2769728" indent="0">
              <a:buNone/>
              <a:defRPr sz="1615" b="1"/>
            </a:lvl7pPr>
            <a:lvl8pPr marL="3231351" indent="0">
              <a:buNone/>
              <a:defRPr sz="1615" b="1"/>
            </a:lvl8pPr>
            <a:lvl9pPr marL="3692971" indent="0">
              <a:buNone/>
              <a:defRPr sz="161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424114"/>
            <a:ext cx="4041774" cy="4256088"/>
          </a:xfrm>
        </p:spPr>
        <p:txBody>
          <a:bodyPr/>
          <a:lstStyle>
            <a:lvl1pPr>
              <a:defRPr sz="2423"/>
            </a:lvl1pPr>
            <a:lvl2pPr>
              <a:defRPr sz="2019"/>
            </a:lvl2pPr>
            <a:lvl3pPr>
              <a:defRPr sz="1817"/>
            </a:lvl3pPr>
            <a:lvl4pPr>
              <a:defRPr sz="1615"/>
            </a:lvl4pPr>
            <a:lvl5pPr>
              <a:defRPr sz="1615"/>
            </a:lvl5pPr>
            <a:lvl6pPr>
              <a:defRPr sz="1615"/>
            </a:lvl6pPr>
            <a:lvl7pPr>
              <a:defRPr sz="1615"/>
            </a:lvl7pPr>
            <a:lvl8pPr>
              <a:defRPr sz="1615"/>
            </a:lvl8pPr>
            <a:lvl9pPr>
              <a:defRPr sz="16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" y="1295400"/>
            <a:ext cx="9144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75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" y="1295400"/>
            <a:ext cx="9144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0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9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72488"/>
            <a:ext cx="2895600" cy="161925"/>
          </a:xfrm>
        </p:spPr>
        <p:txBody>
          <a:bodyPr/>
          <a:lstStyle/>
          <a:p>
            <a:r>
              <a:rPr lang="en-US" dirty="0"/>
              <a:t>Mobilize NIH Meeting, August 2017                                                       Stanford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1" y="6636097"/>
            <a:ext cx="2133600" cy="161925"/>
          </a:xfrm>
        </p:spPr>
        <p:txBody>
          <a:bodyPr/>
          <a:lstStyle>
            <a:lvl1pPr>
              <a:defRPr sz="908">
                <a:solidFill>
                  <a:schemeClr val="tx1"/>
                </a:solidFill>
              </a:defRPr>
            </a:lvl1pPr>
          </a:lstStyle>
          <a:p>
            <a:fld id="{4D267013-DFFC-4352-B274-32112D0CCE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3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6"/>
            <a:ext cx="3008313" cy="1162051"/>
          </a:xfrm>
        </p:spPr>
        <p:txBody>
          <a:bodyPr anchor="b"/>
          <a:lstStyle>
            <a:lvl1pPr algn="l">
              <a:defRPr sz="201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7" y="273057"/>
            <a:ext cx="5111751" cy="5853114"/>
          </a:xfrm>
        </p:spPr>
        <p:txBody>
          <a:bodyPr/>
          <a:lstStyle>
            <a:lvl1pPr>
              <a:defRPr sz="3231"/>
            </a:lvl1pPr>
            <a:lvl2pPr>
              <a:defRPr sz="2827"/>
            </a:lvl2pPr>
            <a:lvl3pPr>
              <a:defRPr sz="2423"/>
            </a:lvl3pPr>
            <a:lvl4pPr>
              <a:defRPr sz="2019"/>
            </a:lvl4pPr>
            <a:lvl5pPr>
              <a:defRPr sz="2019"/>
            </a:lvl5pPr>
            <a:lvl6pPr>
              <a:defRPr sz="2019"/>
            </a:lvl6pPr>
            <a:lvl7pPr>
              <a:defRPr sz="2019"/>
            </a:lvl7pPr>
            <a:lvl8pPr>
              <a:defRPr sz="2019"/>
            </a:lvl8pPr>
            <a:lvl9pPr>
              <a:defRPr sz="20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3"/>
            <a:ext cx="3008313" cy="4691064"/>
          </a:xfrm>
        </p:spPr>
        <p:txBody>
          <a:bodyPr/>
          <a:lstStyle>
            <a:lvl1pPr marL="0" indent="0">
              <a:buNone/>
              <a:defRPr sz="1414"/>
            </a:lvl1pPr>
            <a:lvl2pPr marL="461621" indent="0">
              <a:buNone/>
              <a:defRPr sz="1211"/>
            </a:lvl2pPr>
            <a:lvl3pPr marL="923244" indent="0">
              <a:buNone/>
              <a:defRPr sz="1010"/>
            </a:lvl3pPr>
            <a:lvl4pPr marL="1384864" indent="0">
              <a:buNone/>
              <a:defRPr sz="908"/>
            </a:lvl4pPr>
            <a:lvl5pPr marL="1846485" indent="0">
              <a:buNone/>
              <a:defRPr sz="908"/>
            </a:lvl5pPr>
            <a:lvl6pPr marL="2308107" indent="0">
              <a:buNone/>
              <a:defRPr sz="908"/>
            </a:lvl6pPr>
            <a:lvl7pPr marL="2769728" indent="0">
              <a:buNone/>
              <a:defRPr sz="908"/>
            </a:lvl7pPr>
            <a:lvl8pPr marL="3231351" indent="0">
              <a:buNone/>
              <a:defRPr sz="908"/>
            </a:lvl8pPr>
            <a:lvl9pPr marL="3692971" indent="0">
              <a:buNone/>
              <a:defRPr sz="9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76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498601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10306"/>
            <a:ext cx="2133600" cy="161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7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10306"/>
            <a:ext cx="2895600" cy="161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7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Mobilize NIH Meeting, August 2017                                                       Stanford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710306"/>
            <a:ext cx="2133600" cy="161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7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4D267013-DFFC-4352-B274-32112D0CC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0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23244" rtl="0" eaLnBrk="1" latinLnBrk="0" hangingPunct="1">
        <a:spcBef>
          <a:spcPct val="0"/>
        </a:spcBef>
        <a:buNone/>
        <a:defRPr sz="4039" b="0" i="0" kern="1200" cap="none" spc="0">
          <a:ln>
            <a:noFill/>
          </a:ln>
          <a:solidFill>
            <a:srgbClr val="C00000"/>
          </a:solidFill>
          <a:effectLst/>
          <a:latin typeface="Helvetica Neue Light" charset="0"/>
          <a:ea typeface="Helvetica Neue Light" charset="0"/>
          <a:cs typeface="Helvetica Neue Light" charset="0"/>
        </a:defRPr>
      </a:lvl1pPr>
    </p:titleStyle>
    <p:bodyStyle>
      <a:lvl1pPr marL="346216" indent="-346216" algn="l" defTabSz="923244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§"/>
        <a:defRPr lang="en-US" sz="2827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750134" indent="-288514" algn="l" defTabSz="923244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423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54053" indent="-230811" algn="l" defTabSz="923244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019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15675" indent="-230811" algn="l" defTabSz="923244" rtl="0" eaLnBrk="1" latinLnBrk="0" hangingPunct="1">
        <a:spcBef>
          <a:spcPct val="20000"/>
        </a:spcBef>
        <a:buFont typeface="Arial" pitchFamily="34" charset="0"/>
        <a:buChar char="–"/>
        <a:defRPr lang="en-US" sz="1817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77297" indent="-230811" algn="l" defTabSz="923244" rtl="0" eaLnBrk="1" latinLnBrk="0" hangingPunct="1">
        <a:spcBef>
          <a:spcPct val="20000"/>
        </a:spcBef>
        <a:buFont typeface="Arial" pitchFamily="34" charset="0"/>
        <a:buChar char="»"/>
        <a:defRPr lang="en-US" sz="1817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38919" indent="-230811" algn="l" defTabSz="923244" rtl="0" eaLnBrk="1" latinLnBrk="0" hangingPunct="1">
        <a:spcBef>
          <a:spcPct val="20000"/>
        </a:spcBef>
        <a:buFont typeface="Arial" pitchFamily="34" charset="0"/>
        <a:buChar char="•"/>
        <a:defRPr sz="1010" kern="1200">
          <a:solidFill>
            <a:schemeClr val="tx1"/>
          </a:solidFill>
          <a:latin typeface="+mn-lt"/>
          <a:ea typeface="+mn-ea"/>
          <a:cs typeface="+mn-cs"/>
        </a:defRPr>
      </a:lvl6pPr>
      <a:lvl7pPr marL="3000539" indent="-230811" algn="l" defTabSz="923244" rtl="0" eaLnBrk="1" latinLnBrk="0" hangingPunct="1">
        <a:spcBef>
          <a:spcPct val="20000"/>
        </a:spcBef>
        <a:buFont typeface="Arial" pitchFamily="34" charset="0"/>
        <a:buChar char="•"/>
        <a:defRPr sz="2019" kern="1200">
          <a:solidFill>
            <a:schemeClr val="tx1"/>
          </a:solidFill>
          <a:latin typeface="+mn-lt"/>
          <a:ea typeface="+mn-ea"/>
          <a:cs typeface="+mn-cs"/>
        </a:defRPr>
      </a:lvl7pPr>
      <a:lvl8pPr marL="3462160" indent="-230811" algn="l" defTabSz="923244" rtl="0" eaLnBrk="1" latinLnBrk="0" hangingPunct="1">
        <a:spcBef>
          <a:spcPct val="20000"/>
        </a:spcBef>
        <a:buFont typeface="Arial" pitchFamily="34" charset="0"/>
        <a:buChar char="•"/>
        <a:defRPr sz="2019" kern="1200">
          <a:solidFill>
            <a:schemeClr val="tx1"/>
          </a:solidFill>
          <a:latin typeface="+mn-lt"/>
          <a:ea typeface="+mn-ea"/>
          <a:cs typeface="+mn-cs"/>
        </a:defRPr>
      </a:lvl8pPr>
      <a:lvl9pPr marL="3923783" indent="-230811" algn="l" defTabSz="923244" rtl="0" eaLnBrk="1" latinLnBrk="0" hangingPunct="1">
        <a:spcBef>
          <a:spcPct val="20000"/>
        </a:spcBef>
        <a:buFont typeface="Arial" pitchFamily="34" charset="0"/>
        <a:buChar char="•"/>
        <a:defRPr sz="20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1pPr>
      <a:lvl2pPr marL="461621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2pPr>
      <a:lvl3pPr marL="923244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3pPr>
      <a:lvl4pPr marL="1384864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4pPr>
      <a:lvl5pPr marL="1846485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5pPr>
      <a:lvl6pPr marL="2308107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6pPr>
      <a:lvl7pPr marL="2769728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7pPr>
      <a:lvl8pPr marL="3231351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8pPr>
      <a:lvl9pPr marL="3692971" algn="l" defTabSz="923244" rtl="0" eaLnBrk="1" latinLnBrk="0" hangingPunct="1">
        <a:defRPr sz="18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7EEA1-56A4-9B4A-AE9B-A0D69F05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92A0A-BD8E-DC4B-99F1-20C863375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Due next Monday (13</a:t>
            </a:r>
            <a:r>
              <a:rPr lang="en-US" baseline="30000" dirty="0"/>
              <a:t>th</a:t>
            </a:r>
            <a:r>
              <a:rPr lang="en-US" dirty="0"/>
              <a:t> Feb) 11.59pm ET</a:t>
            </a:r>
          </a:p>
          <a:p>
            <a:endParaRPr lang="en-US" dirty="0"/>
          </a:p>
          <a:p>
            <a:r>
              <a:rPr lang="en-US" dirty="0"/>
              <a:t>2 page proposal (more details on “Course Logistics” document on canvas) + References</a:t>
            </a:r>
          </a:p>
          <a:p>
            <a:endParaRPr lang="en-US" dirty="0"/>
          </a:p>
          <a:p>
            <a:r>
              <a:rPr lang="en-US" dirty="0"/>
              <a:t>Today by 5pm ET, we will post: </a:t>
            </a:r>
          </a:p>
          <a:p>
            <a:pPr lvl="1"/>
            <a:r>
              <a:rPr lang="en-US" dirty="0"/>
              <a:t>Project topics and some concrete problems</a:t>
            </a:r>
          </a:p>
          <a:p>
            <a:pPr lvl="1"/>
            <a:r>
              <a:rPr lang="en-US" dirty="0"/>
              <a:t>Sample proposals and final reports from past iterations</a:t>
            </a:r>
          </a:p>
          <a:p>
            <a:pPr lvl="1"/>
            <a:r>
              <a:rPr lang="en-US" dirty="0"/>
              <a:t>LaTeX and Word templates which you will use to write the proposal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12350-30B1-E34C-8CA4-C728FA418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44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26E3B-FB75-5E40-BE8D-BAB25E09E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Pre-mined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B033B-6639-674D-9246-78EB562C1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major source of practical feasibility: </a:t>
            </a:r>
            <a:r>
              <a:rPr lang="en-US" dirty="0">
                <a:solidFill>
                  <a:srgbClr val="0000FF"/>
                </a:solidFill>
              </a:rPr>
              <a:t>pre-mined rules</a:t>
            </a:r>
          </a:p>
          <a:p>
            <a:pPr lvl="1"/>
            <a:r>
              <a:rPr lang="en-US" dirty="0"/>
              <a:t>Reduces model space</a:t>
            </a:r>
          </a:p>
          <a:p>
            <a:pPr lvl="1"/>
            <a:r>
              <a:rPr lang="en-US" dirty="0"/>
              <a:t>Complexity of problem depends on number of pre-mined rules</a:t>
            </a:r>
          </a:p>
          <a:p>
            <a:endParaRPr lang="en-US" dirty="0"/>
          </a:p>
          <a:p>
            <a:r>
              <a:rPr lang="en-US" dirty="0"/>
              <a:t>As long as pre-mined set is expressive, </a:t>
            </a:r>
            <a:r>
              <a:rPr lang="en-US" dirty="0">
                <a:solidFill>
                  <a:srgbClr val="0000FF"/>
                </a:solidFill>
              </a:rPr>
              <a:t>accurate decision list can be found </a:t>
            </a:r>
            <a:r>
              <a:rPr lang="en-US" dirty="0"/>
              <a:t>+ smaller model space means </a:t>
            </a:r>
            <a:r>
              <a:rPr lang="en-US" dirty="0">
                <a:solidFill>
                  <a:srgbClr val="0000FF"/>
                </a:solidFill>
              </a:rPr>
              <a:t>better generalization </a:t>
            </a:r>
            <a:r>
              <a:rPr lang="en-US" dirty="0"/>
              <a:t>(</a:t>
            </a:r>
            <a:r>
              <a:rPr lang="en-US" dirty="0" err="1"/>
              <a:t>Vapnik</a:t>
            </a:r>
            <a:r>
              <a:rPr lang="en-US" dirty="0"/>
              <a:t>, 1995)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BF1AB-7582-3942-B95C-78B03697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7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0888-0397-214B-886C-EA4EFF5CF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Pre-mined Rules: Intuition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BE411C-3C21-BF49-84BF-921CCFF2A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1193800" cy="2971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6355F-FA61-354D-BD05-38029A9CD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78615-9284-1749-871D-D9C46B9B0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67" y="1790700"/>
            <a:ext cx="1574800" cy="193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01ADE6-8CF1-F544-B6C8-5220B84E1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69" y="1562100"/>
            <a:ext cx="1600200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164421-8099-8248-B1F3-301A244AEF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2305050"/>
            <a:ext cx="1752600" cy="901700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CE5452CF-ED9D-2743-8CEA-F4BBAE7C2B10}"/>
              </a:ext>
            </a:extLst>
          </p:cNvPr>
          <p:cNvSpPr/>
          <p:nvPr/>
        </p:nvSpPr>
        <p:spPr>
          <a:xfrm>
            <a:off x="1604311" y="2559050"/>
            <a:ext cx="617738" cy="393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930BBCF-9A1F-C24B-9217-6597C5BB89BA}"/>
              </a:ext>
            </a:extLst>
          </p:cNvPr>
          <p:cNvSpPr/>
          <p:nvPr/>
        </p:nvSpPr>
        <p:spPr>
          <a:xfrm>
            <a:off x="3848813" y="2463800"/>
            <a:ext cx="617738" cy="393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79A3F5AC-36B8-2844-BCAF-39E41DA5E6B2}"/>
              </a:ext>
            </a:extLst>
          </p:cNvPr>
          <p:cNvSpPr/>
          <p:nvPr/>
        </p:nvSpPr>
        <p:spPr>
          <a:xfrm rot="5400000">
            <a:off x="6306310" y="2406650"/>
            <a:ext cx="381000" cy="698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4945E3-BB05-024E-ADE2-C79F159272CB}"/>
              </a:ext>
            </a:extLst>
          </p:cNvPr>
          <p:cNvCxnSpPr>
            <a:cxnSpLocks/>
          </p:cNvCxnSpPr>
          <p:nvPr/>
        </p:nvCxnSpPr>
        <p:spPr>
          <a:xfrm>
            <a:off x="4648200" y="2514600"/>
            <a:ext cx="1295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F9075A-288D-4345-BE6B-D2D1A9135251}"/>
              </a:ext>
            </a:extLst>
          </p:cNvPr>
          <p:cNvCxnSpPr>
            <a:cxnSpLocks/>
          </p:cNvCxnSpPr>
          <p:nvPr/>
        </p:nvCxnSpPr>
        <p:spPr>
          <a:xfrm>
            <a:off x="4648200" y="2895600"/>
            <a:ext cx="1295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CBE726B-A16F-8A44-8E2E-68CA3E82F992}"/>
              </a:ext>
            </a:extLst>
          </p:cNvPr>
          <p:cNvSpPr txBox="1"/>
          <p:nvPr/>
        </p:nvSpPr>
        <p:spPr>
          <a:xfrm>
            <a:off x="2816137" y="4596230"/>
            <a:ext cx="3709160" cy="39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Minimum Support =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759006-3DA3-9A49-836A-1105C473B6DB}"/>
              </a:ext>
            </a:extLst>
          </p:cNvPr>
          <p:cNvSpPr txBox="1"/>
          <p:nvPr/>
        </p:nvSpPr>
        <p:spPr>
          <a:xfrm>
            <a:off x="381000" y="5802730"/>
            <a:ext cx="8440900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This is </a:t>
            </a:r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Apriori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algorithm. FP-growth is a single pass algorithm (more efficient)</a:t>
            </a:r>
          </a:p>
        </p:txBody>
      </p:sp>
    </p:spTree>
    <p:extLst>
      <p:ext uri="{BB962C8B-B14F-4D97-AF65-F5344CB8AC3E}">
        <p14:creationId xmlns:p14="http://schemas.microsoft.com/office/powerpoint/2010/main" val="114730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C126-7540-CE45-9A09-BF1DB8B4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Preliminaries: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71C2C-19EB-3B48-8FEF-246AE2D74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data: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Two labels: stroke or no stroke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A7990-BE0D-B342-82C0-9A41793C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DA3AA-149E-2C4B-97E3-F81080BA6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59684"/>
            <a:ext cx="14732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A565A-34CB-B34D-A894-2FFDC8F03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"/>
          <a:stretch/>
        </p:blipFill>
        <p:spPr>
          <a:xfrm>
            <a:off x="5789049" y="1559684"/>
            <a:ext cx="1727200" cy="380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0473B5-7437-F146-BA18-35DFA9282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18" y="2286000"/>
            <a:ext cx="1879600" cy="444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7CD9E2-91CD-2B46-A197-6D66C0030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68" y="1574800"/>
            <a:ext cx="965200" cy="31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1B771C-7F87-5347-966E-EF98F384A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0"/>
            <a:ext cx="19812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23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5B7D-E876-6047-AB85-93A18F65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Decision Lists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82087-52A9-8446-A941-528834C8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D01F3-5908-AD43-BD28-02DA78F0A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1897748"/>
            <a:ext cx="7975600" cy="198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C9BEA-0379-1245-96D9-C92D212B4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9"/>
          <a:stretch/>
        </p:blipFill>
        <p:spPr>
          <a:xfrm>
            <a:off x="3810000" y="4633696"/>
            <a:ext cx="2578100" cy="353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795D7-CEBB-B843-A751-F12B6DB85D20}"/>
              </a:ext>
            </a:extLst>
          </p:cNvPr>
          <p:cNvSpPr txBox="1"/>
          <p:nvPr/>
        </p:nvSpPr>
        <p:spPr>
          <a:xfrm>
            <a:off x="2967846" y="4634605"/>
            <a:ext cx="842154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3428706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42B2-F6F4-804D-BA49-A5BFB4A3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Preliminaries: Multinomial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72EBD-7D7F-AC4D-8BDE-5B50FA835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Sampling from a multinomial: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Parameters are probability values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33DCE-B043-7A4C-8B98-20952C20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75853-3B84-7A40-910E-CA5788FA1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904"/>
            <a:ext cx="9144000" cy="11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4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D6C17-4297-D84F-899C-391E4BDD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Preliminaries: Dirichlet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8B321-F19C-C14B-BFC8-247647975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87" y="1433558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/>
              <a:t>Dirichlet: sampling over a probability simplex</a:t>
            </a:r>
          </a:p>
          <a:p>
            <a:pPr lvl="1"/>
            <a:r>
              <a:rPr lang="en-US" dirty="0"/>
              <a:t>E.g., (0.6, 0.4) is a sample from a Dirichlet distribution; </a:t>
            </a:r>
          </a:p>
          <a:p>
            <a:pPr lvl="1"/>
            <a:endParaRPr lang="en-US" dirty="0"/>
          </a:p>
          <a:p>
            <a:r>
              <a:rPr lang="en-US" dirty="0"/>
              <a:t>K-dimensional Dirichlet has k parameters – any positive number </a:t>
            </a:r>
          </a:p>
          <a:p>
            <a:pPr lvl="1"/>
            <a:r>
              <a:rPr lang="en-US" dirty="0"/>
              <a:t>E.g., Dirichlet(60, 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88803-C38C-BD47-AF5F-7B1CDD5D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F2FDC-C812-0221-AAD5-00656D263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431476"/>
            <a:ext cx="6629400" cy="198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5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C8C9-D922-A142-99B6-2F9F0442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Preliminaries: Dirichlet Prior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4A327-A30B-9945-BA74-73DB6A336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Conjugate prior for multinomial distribution </a:t>
            </a:r>
          </a:p>
          <a:p>
            <a:endParaRPr lang="en-US" dirty="0"/>
          </a:p>
          <a:p>
            <a:r>
              <a:rPr lang="en-US" dirty="0"/>
              <a:t>Conjugate prior:  posterior in the same family as prior</a:t>
            </a:r>
          </a:p>
          <a:p>
            <a:endParaRPr lang="en-US" dirty="0"/>
          </a:p>
          <a:p>
            <a:r>
              <a:rPr lang="en-US" dirty="0"/>
              <a:t>Prior:</a:t>
            </a:r>
          </a:p>
          <a:p>
            <a:endParaRPr lang="en-US" dirty="0"/>
          </a:p>
          <a:p>
            <a:r>
              <a:rPr lang="en-US" dirty="0"/>
              <a:t>Posterior: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FEB1A-0EB5-2648-9F67-3F71956E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E6CD3-0450-044C-83B0-9FE042BB3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4040405"/>
            <a:ext cx="34798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2B998-01A9-C54A-9160-53A3829E2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029200"/>
            <a:ext cx="57150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9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431B6-C3C9-A744-9E0B-C7244D2E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Association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16C25-AD28-ED48-B110-188F086B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5F5551-3027-DF4F-85D6-9E856E0F9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3112158"/>
            <a:ext cx="3568700" cy="50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E9BFDA-F456-094D-9211-30ADDCC95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38" y="3962400"/>
            <a:ext cx="2349500" cy="381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D1778D-5E47-4D45-A67D-1BECE197D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2459681"/>
            <a:ext cx="3098800" cy="444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60EA23-74C9-B34D-B062-D5E70ADD7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2307281"/>
            <a:ext cx="24765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59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F22E-6A8E-4E4E-A2EA-A827CADB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BBA6AD-25AF-9A44-9264-E385EB26F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24000"/>
            <a:ext cx="8229600" cy="29993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72358-AEEC-1F46-ACE5-9D0AF32A3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8A37DC-ED8D-F648-AC5C-F1B16333A08C}"/>
              </a:ext>
            </a:extLst>
          </p:cNvPr>
          <p:cNvSpPr txBox="1"/>
          <p:nvPr/>
        </p:nvSpPr>
        <p:spPr>
          <a:xfrm>
            <a:off x="635439" y="4800600"/>
            <a:ext cx="8058873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Our goal is to sample from the posterior distribution over antecedent lists: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F9A5DB-C083-A547-8CB5-84874DE22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49" y="5188949"/>
            <a:ext cx="5499100" cy="546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AAB57-B1B7-B44A-B05F-542957E1D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97" y="5946373"/>
            <a:ext cx="215900" cy="228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2ED7A0-9E9C-5845-9BF9-53865F962E0A}"/>
              </a:ext>
            </a:extLst>
          </p:cNvPr>
          <p:cNvSpPr txBox="1"/>
          <p:nvPr/>
        </p:nvSpPr>
        <p:spPr>
          <a:xfrm>
            <a:off x="2061697" y="5863375"/>
            <a:ext cx="5405903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is complete collection of pre-mined antecedents</a:t>
            </a:r>
          </a:p>
        </p:txBody>
      </p:sp>
    </p:spTree>
    <p:extLst>
      <p:ext uri="{BB962C8B-B14F-4D97-AF65-F5344CB8AC3E}">
        <p14:creationId xmlns:p14="http://schemas.microsoft.com/office/powerpoint/2010/main" val="43788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69D9-6D8B-6742-A450-239FC9564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Probabilities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B34DFA-5705-A344-9C2E-ECDEF49F4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" y="1447800"/>
            <a:ext cx="7086600" cy="939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A66BE-7281-554D-A037-D80BDA86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6D530-1D51-A844-B904-0682CD969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82" y="3268348"/>
            <a:ext cx="6057900" cy="1206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BFE84D-9EF8-A84F-84D5-838F04F79B31}"/>
              </a:ext>
            </a:extLst>
          </p:cNvPr>
          <p:cNvSpPr txBox="1"/>
          <p:nvPr/>
        </p:nvSpPr>
        <p:spPr>
          <a:xfrm>
            <a:off x="1752600" y="2818498"/>
            <a:ext cx="2266261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Truncated Poisson: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5BF45-3418-C646-BF33-8EEE03DE1ADF}"/>
              </a:ext>
            </a:extLst>
          </p:cNvPr>
          <p:cNvSpPr txBox="1"/>
          <p:nvPr/>
        </p:nvSpPr>
        <p:spPr>
          <a:xfrm>
            <a:off x="1752600" y="4819825"/>
            <a:ext cx="5539465" cy="1301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Ensures that sampled values are within bounds!</a:t>
            </a: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Also, ensures expected value is close to </a:t>
            </a:r>
          </a:p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when there are a large number of pre-mined rules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6D46F-01B7-6C4C-832B-298D20896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5509779"/>
            <a:ext cx="190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0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952AB-105E-F63E-0ABB-E3407778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 and Paper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269D3-2AC5-A482-8046-14D9BEC7E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Office hours switch this week</a:t>
            </a:r>
          </a:p>
          <a:p>
            <a:pPr lvl="1"/>
            <a:r>
              <a:rPr lang="en-US" dirty="0"/>
              <a:t>Suraj and Jiaqi today</a:t>
            </a:r>
          </a:p>
          <a:p>
            <a:pPr lvl="1"/>
            <a:r>
              <a:rPr lang="en-US" dirty="0" err="1"/>
              <a:t>Hima</a:t>
            </a:r>
            <a:r>
              <a:rPr lang="en-US" dirty="0"/>
              <a:t> on Thursday</a:t>
            </a:r>
          </a:p>
          <a:p>
            <a:endParaRPr lang="en-US" dirty="0"/>
          </a:p>
          <a:p>
            <a:r>
              <a:rPr lang="en-US" dirty="0"/>
              <a:t>Students signed up for presentations next week should see us in office hours this week </a:t>
            </a:r>
          </a:p>
          <a:p>
            <a:pPr lvl="1"/>
            <a:r>
              <a:rPr lang="en-US" dirty="0"/>
              <a:t>Full slide deck (ideally!)</a:t>
            </a:r>
          </a:p>
          <a:p>
            <a:pPr lvl="1"/>
            <a:r>
              <a:rPr lang="en-US" dirty="0"/>
              <a:t>An overview of what you plan to present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2C2A6-4660-8117-7774-D039BB49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88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33433-1863-2C46-A730-EE3CD6FDE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Probabilities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182878-3DF9-584B-AB1A-5E67EF4FD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38461"/>
            <a:ext cx="8229600" cy="100976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84954-43D7-4548-89F6-40922A8B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96EA2-1843-9F4F-B553-4262EB0E90AA}"/>
              </a:ext>
            </a:extLst>
          </p:cNvPr>
          <p:cNvSpPr txBox="1"/>
          <p:nvPr/>
        </p:nvSpPr>
        <p:spPr>
          <a:xfrm>
            <a:off x="762000" y="1643866"/>
            <a:ext cx="3189591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Another Truncated Poisson,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CBC6E-AC69-A647-BDC6-F337488D1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2" y="4741807"/>
            <a:ext cx="1943100" cy="596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AEBCBD-5FDD-154E-8662-C4EC80F5CD92}"/>
              </a:ext>
            </a:extLst>
          </p:cNvPr>
          <p:cNvSpPr txBox="1"/>
          <p:nvPr/>
        </p:nvSpPr>
        <p:spPr>
          <a:xfrm>
            <a:off x="2661595" y="4691828"/>
            <a:ext cx="6711005" cy="69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is sampled uniformly from available antecedents with appropriate cardinality.</a:t>
            </a:r>
          </a:p>
        </p:txBody>
      </p:sp>
    </p:spTree>
    <p:extLst>
      <p:ext uri="{BB962C8B-B14F-4D97-AF65-F5344CB8AC3E}">
        <p14:creationId xmlns:p14="http://schemas.microsoft.com/office/powerpoint/2010/main" val="891387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9977-17C2-FE4E-B4C1-A457ED24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3D125-E7EF-9848-A834-F315C3CCE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Likelihood is the product of multinomial probability mass functions for the observed label counts at each rule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BAAB0-3451-AB40-BB30-1B31E609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F64EA9-B11A-4D4B-A796-5ADF1640A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49" y="3200400"/>
            <a:ext cx="5956300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920741-775B-4643-98F3-EDFE3C919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343400"/>
            <a:ext cx="2413000" cy="584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D3B043-2421-BD44-ABEA-0FADA260E177}"/>
              </a:ext>
            </a:extLst>
          </p:cNvPr>
          <p:cNvSpPr txBox="1"/>
          <p:nvPr/>
        </p:nvSpPr>
        <p:spPr>
          <a:xfrm>
            <a:off x="916640" y="5410200"/>
            <a:ext cx="7180171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Marginalize over     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  <a:sym typeface="Wingdings" pitchFamily="2" charset="2"/>
              </a:rPr>
              <a:t> integrate out the intermediate parameter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035019-0455-1C44-8DB5-D7EE933C7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61" y="5453846"/>
            <a:ext cx="342900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78D711-11EB-5840-8199-34C987D54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5453846"/>
            <a:ext cx="3429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1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8256-2940-4F4F-AB68-28C02FF9A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01203-FA48-5A43-BB6B-DBD75D5AB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a chain of random samples until convergence</a:t>
            </a:r>
          </a:p>
          <a:p>
            <a:endParaRPr lang="en-US" dirty="0"/>
          </a:p>
          <a:p>
            <a:r>
              <a:rPr lang="en-US" dirty="0"/>
              <a:t>Each random sample is a stepping stone for the next one (chain)</a:t>
            </a:r>
          </a:p>
          <a:p>
            <a:endParaRPr lang="en-US" dirty="0"/>
          </a:p>
          <a:p>
            <a:r>
              <a:rPr lang="en-US" dirty="0"/>
              <a:t>New samples do not depend on any samples before the previous one (Markov)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79BB4-63D3-0B46-9A0E-8C3920D75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67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43F84-ED13-8C4A-96A4-21480E8C4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60C68-B903-6148-BF31-F93F53E65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go to (optimal) d</a:t>
            </a:r>
            <a:r>
              <a:rPr lang="en-US" baseline="30000" dirty="0"/>
              <a:t>*</a:t>
            </a:r>
            <a:r>
              <a:rPr lang="en-US" dirty="0"/>
              <a:t> from current </a:t>
            </a:r>
            <a:r>
              <a:rPr lang="en-US" dirty="0" err="1"/>
              <a:t>d</a:t>
            </a:r>
            <a:r>
              <a:rPr lang="en-US" baseline="30000" dirty="0" err="1"/>
              <a:t>t</a:t>
            </a:r>
            <a:endParaRPr lang="en-US" baseline="30000" dirty="0"/>
          </a:p>
          <a:p>
            <a:endParaRPr lang="en-US" baseline="30000" dirty="0"/>
          </a:p>
          <a:p>
            <a:r>
              <a:rPr lang="en-US" dirty="0"/>
              <a:t>Move an antecedent to a different position in the list</a:t>
            </a:r>
          </a:p>
          <a:p>
            <a:endParaRPr lang="en-US" dirty="0"/>
          </a:p>
          <a:p>
            <a:r>
              <a:rPr lang="en-US" dirty="0"/>
              <a:t>Add an antecedent that is not currently in the list</a:t>
            </a:r>
          </a:p>
          <a:p>
            <a:endParaRPr lang="en-US" dirty="0"/>
          </a:p>
          <a:p>
            <a:r>
              <a:rPr lang="en-US" dirty="0"/>
              <a:t>Remove an antecedent from the list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4411F-49A3-FF45-AB0F-C294C156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149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87A4C-199E-B745-BF4A-F1E0938C6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Metropolis Hastings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30B9C-2488-7847-8A3F-03BA56628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Start with a random decision list</a:t>
            </a:r>
          </a:p>
          <a:p>
            <a:endParaRPr lang="en-US" dirty="0"/>
          </a:p>
          <a:p>
            <a:r>
              <a:rPr lang="en-US" dirty="0"/>
              <a:t>Choose a move based on “proposal distribution” Q</a:t>
            </a:r>
          </a:p>
          <a:p>
            <a:endParaRPr lang="en-US" dirty="0"/>
          </a:p>
          <a:p>
            <a:r>
              <a:rPr lang="en-US" dirty="0"/>
              <a:t>After you choose your move, you compute an acceptance probability A</a:t>
            </a:r>
          </a:p>
          <a:p>
            <a:endParaRPr lang="en-US" dirty="0"/>
          </a:p>
          <a:p>
            <a:r>
              <a:rPr lang="en-US" dirty="0"/>
              <a:t>Generate a random number u</a:t>
            </a:r>
          </a:p>
          <a:p>
            <a:endParaRPr lang="en-US" dirty="0"/>
          </a:p>
          <a:p>
            <a:r>
              <a:rPr lang="en-US" dirty="0"/>
              <a:t>If u &lt;= A, then accept; otherwise reject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07CDF-C3D9-454F-B5F1-F1424236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87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4088-71BB-8F46-ADEB-275E5FF0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Metropolis Hastings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26E31-5A9B-D34D-9B93-F0FE6EA54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15034-448F-2148-B4D5-5E9B9F03E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241" r="5000"/>
          <a:stretch/>
        </p:blipFill>
        <p:spPr>
          <a:xfrm>
            <a:off x="0" y="2971800"/>
            <a:ext cx="9143999" cy="100012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C948C0-3E78-06A9-FF2F-B3629B833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420533"/>
            <a:ext cx="762000" cy="23706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97B649-0CB9-4D97-4A1E-3413B473B292}"/>
              </a:ext>
            </a:extLst>
          </p:cNvPr>
          <p:cNvSpPr/>
          <p:nvPr/>
        </p:nvSpPr>
        <p:spPr>
          <a:xfrm>
            <a:off x="4724400" y="3613737"/>
            <a:ext cx="762000" cy="120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A5726E-2DB5-8EE9-2DE9-8BA8B27AB7A1}"/>
              </a:ext>
            </a:extLst>
          </p:cNvPr>
          <p:cNvSpPr/>
          <p:nvPr/>
        </p:nvSpPr>
        <p:spPr>
          <a:xfrm>
            <a:off x="4724400" y="3308937"/>
            <a:ext cx="762000" cy="120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96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CDA65-36D9-AC45-97ED-BB66A8E9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CE1E3-B65B-1F43-9028-B8E94EBE3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 chosen uniformly</a:t>
            </a:r>
          </a:p>
          <a:p>
            <a:endParaRPr lang="en-US" dirty="0"/>
          </a:p>
          <a:p>
            <a:r>
              <a:rPr lang="en-US" dirty="0"/>
              <a:t>Which antecedents and their new position is also chosen uniformly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D6215-97CD-F942-9785-B2FF78E8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53DF-4D5E-2045-BE5E-FC92A2292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3886200"/>
            <a:ext cx="85725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62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DBF2C-BA08-B44C-89F5-DBBD4B64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label of a new observation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3ADF7A-134A-1C49-9E11-AC3BFA656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66624"/>
            <a:ext cx="5867400" cy="1320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43C4B-FAC4-1D46-98A1-C03325873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BF436-DAD2-3342-B2EF-678267175985}"/>
              </a:ext>
            </a:extLst>
          </p:cNvPr>
          <p:cNvSpPr txBox="1"/>
          <p:nvPr/>
        </p:nvSpPr>
        <p:spPr>
          <a:xfrm>
            <a:off x="816966" y="3911048"/>
            <a:ext cx="7717434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Match the antecedent by looking at feature values of new observation</a:t>
            </a:r>
          </a:p>
        </p:txBody>
      </p:sp>
    </p:spTree>
    <p:extLst>
      <p:ext uri="{BB962C8B-B14F-4D97-AF65-F5344CB8AC3E}">
        <p14:creationId xmlns:p14="http://schemas.microsoft.com/office/powerpoint/2010/main" val="3527145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20876-AB00-0148-80F8-FBC49A6F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919F95-C6E5-1C40-A791-7C6188EE9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99" y="1676400"/>
            <a:ext cx="4902200" cy="3492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D5555-649C-0A44-85C1-D7A3E9B1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D6349-7EF2-AA45-8C77-FC7F67D776E4}"/>
              </a:ext>
            </a:extLst>
          </p:cNvPr>
          <p:cNvSpPr txBox="1"/>
          <p:nvPr/>
        </p:nvSpPr>
        <p:spPr>
          <a:xfrm>
            <a:off x="685800" y="5505002"/>
            <a:ext cx="8026813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Levenshtein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edit distance – median value across 100 simulated datasets</a:t>
            </a:r>
          </a:p>
        </p:txBody>
      </p:sp>
    </p:spTree>
    <p:extLst>
      <p:ext uri="{BB962C8B-B14F-4D97-AF65-F5344CB8AC3E}">
        <p14:creationId xmlns:p14="http://schemas.microsoft.com/office/powerpoint/2010/main" val="2557739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1D2E-77CD-2D43-881F-466D9756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Tic-Tac-Toe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C0EA34-8F72-3D46-8BDF-9BE44EDAE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28800"/>
            <a:ext cx="8229600" cy="14834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11F3D-A11A-B843-A447-6F87D5AD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FC7CC8-92F5-EF43-9458-DF560360CECA}"/>
              </a:ext>
            </a:extLst>
          </p:cNvPr>
          <p:cNvSpPr txBox="1"/>
          <p:nvPr/>
        </p:nvSpPr>
        <p:spPr>
          <a:xfrm>
            <a:off x="1524000" y="4056651"/>
            <a:ext cx="6432082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5 fold cross validation; accuracy computed across 5 folds</a:t>
            </a:r>
          </a:p>
        </p:txBody>
      </p:sp>
    </p:spTree>
    <p:extLst>
      <p:ext uri="{BB962C8B-B14F-4D97-AF65-F5344CB8AC3E}">
        <p14:creationId xmlns:p14="http://schemas.microsoft.com/office/powerpoint/2010/main" val="340269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345906"/>
            <a:ext cx="8763000" cy="1961783"/>
          </a:xfrm>
        </p:spPr>
        <p:txBody>
          <a:bodyPr>
            <a:noAutofit/>
          </a:bodyPr>
          <a:lstStyle/>
          <a:p>
            <a:r>
              <a:rPr lang="en-US" dirty="0"/>
              <a:t>Rule Based Approaches</a:t>
            </a:r>
            <a:endParaRPr lang="en-US" sz="3534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4429125"/>
            <a:ext cx="89916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0074"/>
      </p:ext>
    </p:extLst>
  </p:cSld>
  <p:clrMapOvr>
    <a:masterClrMapping/>
  </p:clrMapOvr>
  <p:transition advTm="16244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8EBA-C5F4-7A41-8E60-86A936CFB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CA033-E666-AB43-9125-42B5DB0E4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= 12,586, 14% had stroke</a:t>
            </a:r>
          </a:p>
          <a:p>
            <a:r>
              <a:rPr lang="en-US" dirty="0"/>
              <a:t>6000 times larger than data for CHADS2 score</a:t>
            </a:r>
          </a:p>
          <a:p>
            <a:r>
              <a:rPr lang="en-US" dirty="0"/>
              <a:t>Pre-mining: support 10% and max cardinality 2</a:t>
            </a:r>
          </a:p>
          <a:p>
            <a:r>
              <a:rPr lang="en-US" dirty="0"/>
              <a:t>5 fold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44DB9-99E3-6340-84D2-380AF057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81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70B6-D04F-DA4E-8C90-E98D7CBE4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270A8-3D5C-B14B-9354-B1C935DF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DCE1C4C-E12C-B84E-9F96-837C4F8EE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828800"/>
            <a:ext cx="8229600" cy="3242641"/>
          </a:xfrm>
        </p:spPr>
      </p:pic>
    </p:spTree>
    <p:extLst>
      <p:ext uri="{BB962C8B-B14F-4D97-AF65-F5344CB8AC3E}">
        <p14:creationId xmlns:p14="http://schemas.microsoft.com/office/powerpoint/2010/main" val="1451675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7F8D-7560-6744-BC0C-DF02686C7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 Prediction – ROC Curve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FD6828-FE6B-7D48-B1A1-A839391F6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695346"/>
            <a:ext cx="7162800" cy="48895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07B6F-F23D-9542-9276-60B0ED70B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08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04694-F1B8-9847-90A1-DCBBFE25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 Prediction - AUC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9A9A5-E4EB-7C4D-A400-74DBA52F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7A4B5BD-DCC1-5946-B06C-8207DD993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9" y="2057400"/>
            <a:ext cx="8229600" cy="2494151"/>
          </a:xfrm>
        </p:spPr>
      </p:pic>
    </p:spTree>
    <p:extLst>
      <p:ext uri="{BB962C8B-B14F-4D97-AF65-F5344CB8AC3E}">
        <p14:creationId xmlns:p14="http://schemas.microsoft.com/office/powerpoint/2010/main" val="4122252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AD25-DB44-9140-8BF4-04797847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4267200"/>
            <a:ext cx="7772400" cy="1470026"/>
          </a:xfrm>
        </p:spPr>
        <p:txBody>
          <a:bodyPr/>
          <a:lstStyle/>
          <a:p>
            <a:r>
              <a:rPr lang="en-US" sz="4800" dirty="0"/>
              <a:t>Interpretable Decision Sets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58C47-C797-5545-8E07-83FCA3B6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457200"/>
            <a:ext cx="3276600" cy="327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C24BA2-37C4-1642-A735-63779DB61611}"/>
              </a:ext>
            </a:extLst>
          </p:cNvPr>
          <p:cNvSpPr txBox="1"/>
          <p:nvPr/>
        </p:nvSpPr>
        <p:spPr>
          <a:xfrm>
            <a:off x="86396" y="5876031"/>
            <a:ext cx="8115300" cy="39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Hima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Lakkaraju, Stephen Bach, Jure </a:t>
            </a:r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Leskovec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; 2016</a:t>
            </a:r>
          </a:p>
        </p:txBody>
      </p:sp>
    </p:spTree>
    <p:extLst>
      <p:ext uri="{BB962C8B-B14F-4D97-AF65-F5344CB8AC3E}">
        <p14:creationId xmlns:p14="http://schemas.microsoft.com/office/powerpoint/2010/main" val="2836500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C624-06EE-B646-A2CB-895C308E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ABED5-F2FD-9F4F-8987-F9B53756F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called </a:t>
            </a:r>
            <a:r>
              <a:rPr lang="en-US" dirty="0">
                <a:solidFill>
                  <a:srgbClr val="0000FF"/>
                </a:solidFill>
              </a:rPr>
              <a:t>Interpretable Decision Sets </a:t>
            </a:r>
            <a:r>
              <a:rPr lang="en-US" dirty="0"/>
              <a:t>(IDS) for classification 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Novel objective function </a:t>
            </a:r>
            <a:r>
              <a:rPr lang="en-US" dirty="0"/>
              <a:t>+ proof of </a:t>
            </a:r>
            <a:r>
              <a:rPr lang="en-US" dirty="0" err="1">
                <a:solidFill>
                  <a:srgbClr val="0000FF"/>
                </a:solidFill>
              </a:rPr>
              <a:t>submodularity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r>
              <a:rPr lang="en-US" dirty="0"/>
              <a:t>Optimization procedure with optimality guarantees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Detailed metrics for evaluating interpretability + user studies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682E0-13B9-FE4E-AE74-5825CB114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72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4B39-63F0-C648-9906-A63BD347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40CB6-98AF-CE49-A2C6-AD3BDB40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C4D4B3-2A0A-5C47-AA76-771BD1FD3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84" y="1554338"/>
            <a:ext cx="8229600" cy="4625609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Traditional classification models optimize for predictive accuracy</a:t>
            </a:r>
          </a:p>
          <a:p>
            <a:endParaRPr lang="en-US" sz="2800" dirty="0"/>
          </a:p>
          <a:p>
            <a:r>
              <a:rPr lang="en-US" sz="2800" dirty="0"/>
              <a:t>Very little understanding of the model itself and its predictions</a:t>
            </a:r>
          </a:p>
          <a:p>
            <a:endParaRPr lang="en-US" sz="2800" dirty="0"/>
          </a:p>
          <a:p>
            <a:r>
              <a:rPr lang="en-US" sz="2800" dirty="0"/>
              <a:t>Model being “readable” is not enough 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0000FF"/>
                </a:solidFill>
              </a:rPr>
              <a:t>Humans should be able to reason about predictions and readily explain the functionality of the model</a:t>
            </a:r>
          </a:p>
        </p:txBody>
      </p:sp>
    </p:spTree>
    <p:extLst>
      <p:ext uri="{BB962C8B-B14F-4D97-AF65-F5344CB8AC3E}">
        <p14:creationId xmlns:p14="http://schemas.microsoft.com/office/powerpoint/2010/main" val="2383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C6C7-BB51-0243-B2EF-8A47FC19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64E7F-1385-CF4A-A2C5-EF28E8C7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A0C951-77AB-B14B-8888-CE5BEAC63ED3}"/>
              </a:ext>
            </a:extLst>
          </p:cNvPr>
          <p:cNvSpPr txBox="1">
            <a:spLocks/>
          </p:cNvSpPr>
          <p:nvPr/>
        </p:nvSpPr>
        <p:spPr>
          <a:xfrm>
            <a:off x="453981" y="1566144"/>
            <a:ext cx="8229600" cy="4625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6216" indent="-346216" algn="l" defTabSz="923244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lang="en-US" sz="2827" b="0" i="0" kern="12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750134" indent="-288514" algn="l" defTabSz="923244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423" b="0" i="0" kern="12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154053" indent="-230811" algn="l" defTabSz="923244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019" b="0" i="0" kern="12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615675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17" b="0" i="0" kern="12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77297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1817" b="0" i="0" kern="120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38919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0539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2160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3783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How do we define interpretability?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What kind of algorithmic solutions can effectively trade off interpretability and accuracy?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How can we ensure that humans are able to understand what the model is doing?</a:t>
            </a:r>
          </a:p>
        </p:txBody>
      </p:sp>
    </p:spTree>
    <p:extLst>
      <p:ext uri="{BB962C8B-B14F-4D97-AF65-F5344CB8AC3E}">
        <p14:creationId xmlns:p14="http://schemas.microsoft.com/office/powerpoint/2010/main" val="40386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943A-6C46-9048-BB96-6EE054F5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09B34-406E-B34A-8717-A98069A3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7A0F2-D9E9-1B4B-9CB8-27DBB459F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10" y="1752600"/>
            <a:ext cx="7550378" cy="39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E7A42-CF6C-014A-ACEA-5C621648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Interpretability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1FAD1-44EF-834A-8C17-EAC9F8198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BEBC0C-8434-F84F-B26B-8573AA8F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566144"/>
            <a:ext cx="8229600" cy="4625609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Parsimony</a:t>
            </a:r>
            <a:r>
              <a:rPr lang="en-US" sz="2800" dirty="0"/>
              <a:t>: Fewer rules with fewer conditions</a:t>
            </a:r>
          </a:p>
          <a:p>
            <a:pPr lvl="1"/>
            <a:r>
              <a:rPr lang="en-US" sz="2400" dirty="0"/>
              <a:t>Cognitive limits of human understanding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0000FF"/>
                </a:solidFill>
              </a:rPr>
              <a:t>Distinctness</a:t>
            </a:r>
            <a:r>
              <a:rPr lang="en-US" sz="2800" dirty="0"/>
              <a:t>: Minimal overlap of rules w.r.t the data points they cover</a:t>
            </a:r>
          </a:p>
          <a:p>
            <a:pPr lvl="1"/>
            <a:r>
              <a:rPr lang="en-US" sz="2400" dirty="0"/>
              <a:t>No redundant and contradicting explanations of data points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0000FF"/>
                </a:solidFill>
              </a:rPr>
              <a:t>Class Coverage</a:t>
            </a:r>
            <a:r>
              <a:rPr lang="en-US" sz="2800" dirty="0"/>
              <a:t>: Explain all the classes in the data </a:t>
            </a:r>
          </a:p>
          <a:p>
            <a:pPr lvl="1"/>
            <a:r>
              <a:rPr lang="en-US" sz="2400" dirty="0"/>
              <a:t>Rules explaining minority classes are important</a:t>
            </a:r>
          </a:p>
        </p:txBody>
      </p:sp>
    </p:spTree>
    <p:extLst>
      <p:ext uri="{BB962C8B-B14F-4D97-AF65-F5344CB8AC3E}">
        <p14:creationId xmlns:p14="http://schemas.microsoft.com/office/powerpoint/2010/main" val="31831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0CD21-F177-FE41-8494-150E376E6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4D318-C57E-5A47-8990-151EF7676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Paper 1: Interpretable Rule Lists (</a:t>
            </a:r>
            <a:r>
              <a:rPr lang="en-US" dirty="0" err="1"/>
              <a:t>Letham</a:t>
            </a:r>
            <a:r>
              <a:rPr lang="en-US" dirty="0"/>
              <a:t> et. al.)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Paper 2: Interpretable Rule Sets (Lakkaraju et. al.)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8F2B5-9C7E-BF46-AB9D-0EAF6382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0623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C1F28-AEA4-1943-B253-3EB8E2D7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86A9C-6FE9-2A46-B99D-EF8A82452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BCF8BC-FCD2-B142-9A6B-58182B3AD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8229600" cy="4561492"/>
          </a:xfrm>
        </p:spPr>
      </p:pic>
    </p:spTree>
    <p:extLst>
      <p:ext uri="{BB962C8B-B14F-4D97-AF65-F5344CB8AC3E}">
        <p14:creationId xmlns:p14="http://schemas.microsoft.com/office/powerpoint/2010/main" val="3300722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73F12-0657-DA4D-B795-1A6433CA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Desiderata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9C659-7A85-734A-8D1A-F76949C7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B709BF-6CD0-B74F-A294-6BF573553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76" y="1566144"/>
            <a:ext cx="8229600" cy="4625609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We need to optimize for the following criteria</a:t>
            </a:r>
          </a:p>
          <a:p>
            <a:pPr lvl="1"/>
            <a:r>
              <a:rPr lang="en-US" dirty="0"/>
              <a:t>Recall</a:t>
            </a:r>
          </a:p>
          <a:p>
            <a:pPr lvl="1"/>
            <a:r>
              <a:rPr lang="en-US" dirty="0"/>
              <a:t>Precision</a:t>
            </a:r>
          </a:p>
          <a:p>
            <a:pPr lvl="1"/>
            <a:r>
              <a:rPr lang="en-US" dirty="0"/>
              <a:t>Distinctness</a:t>
            </a:r>
          </a:p>
          <a:p>
            <a:pPr lvl="1"/>
            <a:r>
              <a:rPr lang="en-US" dirty="0"/>
              <a:t>Parsimony</a:t>
            </a:r>
          </a:p>
          <a:p>
            <a:pPr lvl="1"/>
            <a:r>
              <a:rPr lang="en-US" dirty="0"/>
              <a:t>Class Coverage</a:t>
            </a:r>
          </a:p>
          <a:p>
            <a:pPr lvl="1"/>
            <a:endParaRPr lang="en-US" dirty="0"/>
          </a:p>
          <a:p>
            <a:r>
              <a:rPr lang="en-US" sz="3000" dirty="0">
                <a:sym typeface="Wingdings"/>
              </a:rPr>
              <a:t>Recall and Precision  </a:t>
            </a:r>
            <a:r>
              <a:rPr lang="en-US" sz="3000" dirty="0"/>
              <a:t>Accurate predications </a:t>
            </a:r>
            <a:endParaRPr lang="en-US" sz="3000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sz="3000" dirty="0">
                <a:sym typeface="Wingdings"/>
              </a:rPr>
              <a:t>Distinctness, Parsimony, and Class Coverage Interpretability</a:t>
            </a:r>
            <a:endParaRPr lang="en-US" sz="3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7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BD145-1FFB-AE46-A370-1B85F04D9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62427A-F44D-D24E-BE88-588F2EAA2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31859"/>
            <a:ext cx="8229600" cy="44941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0C0A5-2C62-8E49-8CDA-D0CA11F7F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24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3E33-F3A0-8243-9078-CA1E97C1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4CA5AF-2DC2-2F44-93E4-804076DF8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00200"/>
            <a:ext cx="8229600" cy="47769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40489-668B-F94D-A7C6-B4D46640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558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A75B-EDEC-7E40-9C92-7372194C6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400592-40E7-5F45-BDC3-6A37F0161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752600"/>
            <a:ext cx="8229600" cy="44394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61415-AED0-864E-BB6B-97E77ED8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14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6F8A-20B1-4B41-BDD8-ACBD37C6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5A3EAF-C7A8-E149-9EEA-76F877C4F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7740"/>
            <a:ext cx="8229600" cy="45233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25036-4193-1E47-9B6A-576741D1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02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A7D72-CB62-AC4C-BF1F-037240010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5090C6-575C-9D4F-B856-B238EA085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1566"/>
            <a:ext cx="8229600" cy="45156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E73B9-EFFE-9245-B533-11D6629DB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298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C2D3-759E-854F-9A53-259CFCD0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46E94D-74F2-774C-BCC4-671A6D227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8204"/>
            <a:ext cx="8229600" cy="46023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9B990-A4FF-574A-8ACA-FEEC9C1F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594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Submodularity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8000"/>
                </a:solidFill>
                <a:sym typeface="Symbol"/>
              </a:rPr>
              <a:t>Diminishing returns</a:t>
            </a:r>
            <a:r>
              <a:rPr lang="en-US" b="1" dirty="0">
                <a:sym typeface="Symbol"/>
              </a:rPr>
              <a:t> characterization </a:t>
            </a:r>
          </a:p>
          <a:p>
            <a:pPr marL="457189" lvl="1" indent="0">
              <a:buNone/>
            </a:pP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54972" y="4034495"/>
            <a:ext cx="373820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800" baseline="-25000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905000" y="4044020"/>
            <a:ext cx="1447800" cy="762000"/>
          </a:xfrm>
          <a:prstGeom prst="ellipse">
            <a:avLst/>
          </a:prstGeom>
          <a:solidFill>
            <a:srgbClr val="CCFF66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B      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647951" y="4148795"/>
            <a:ext cx="533400" cy="533400"/>
          </a:xfrm>
          <a:prstGeom prst="ellipse">
            <a:avLst/>
          </a:prstGeom>
          <a:solidFill>
            <a:srgbClr val="FF8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A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968875" y="4267203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968875" y="4882220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066922" y="4656021"/>
            <a:ext cx="373820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800" baseline="-25000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547063" y="4010681"/>
            <a:ext cx="36420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/>
              <a:t>+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568740" y="4648200"/>
            <a:ext cx="36420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+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5462587" y="4048782"/>
            <a:ext cx="2686051" cy="604839"/>
          </a:xfrm>
          <a:prstGeom prst="leftArrow">
            <a:avLst>
              <a:gd name="adj1" fmla="val 57481"/>
              <a:gd name="adj2" fmla="val 59315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Large improvement</a:t>
            </a:r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5462587" y="4729821"/>
            <a:ext cx="2152651" cy="433387"/>
          </a:xfrm>
          <a:prstGeom prst="leftArrow">
            <a:avLst>
              <a:gd name="adj1" fmla="val 71657"/>
              <a:gd name="adj2" fmla="val 8096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/>
              <a:t>Small improvement</a:t>
            </a:r>
          </a:p>
        </p:txBody>
      </p:sp>
      <p:grpSp>
        <p:nvGrpSpPr>
          <p:cNvPr id="15" name="Group 28"/>
          <p:cNvGrpSpPr/>
          <p:nvPr/>
        </p:nvGrpSpPr>
        <p:grpSpPr>
          <a:xfrm>
            <a:off x="609597" y="2514602"/>
            <a:ext cx="8001003" cy="1066801"/>
            <a:chOff x="533398" y="2590800"/>
            <a:chExt cx="8001002" cy="1066800"/>
          </a:xfrm>
        </p:grpSpPr>
        <p:sp>
          <p:nvSpPr>
            <p:cNvPr id="16" name="TextBox 15"/>
            <p:cNvSpPr txBox="1"/>
            <p:nvPr/>
          </p:nvSpPr>
          <p:spPr>
            <a:xfrm>
              <a:off x="533398" y="3288268"/>
              <a:ext cx="3962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Gain of adding </a:t>
              </a:r>
              <a:r>
                <a:rPr lang="en-US" sz="1800" b="1" i="1" dirty="0">
                  <a:latin typeface="+mj-lt"/>
                </a:rPr>
                <a:t>d</a:t>
              </a:r>
              <a:r>
                <a:rPr lang="en-US" sz="1800" dirty="0">
                  <a:latin typeface="+mj-lt"/>
                </a:rPr>
                <a:t> to a small set</a:t>
              </a:r>
              <a:endParaRPr lang="en-US" sz="18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3288268"/>
              <a:ext cx="381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+mj-lt"/>
                </a:rPr>
                <a:t>Gain of adding </a:t>
              </a:r>
              <a:r>
                <a:rPr lang="en-US" sz="1800" b="1" i="1" dirty="0"/>
                <a:t>d</a:t>
              </a:r>
              <a:r>
                <a:rPr lang="en-US" sz="1800" dirty="0">
                  <a:latin typeface="+mj-lt"/>
                </a:rPr>
                <a:t> to a large set</a:t>
              </a:r>
              <a:endParaRPr lang="en-US" sz="18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14401" y="2590800"/>
              <a:ext cx="76199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3600" i="1" dirty="0">
                  <a:solidFill>
                    <a:srgbClr val="008000"/>
                  </a:solidFill>
                  <a:latin typeface="Calibri" pitchFamily="34" charset="0"/>
                  <a:cs typeface="Times New Roman" pitchFamily="18" charset="0"/>
                </a:rPr>
                <a:t>  </a:t>
              </a:r>
              <a:r>
                <a:rPr lang="en-US" sz="3600" i="1" dirty="0">
                  <a:solidFill>
                    <a:srgbClr val="008000"/>
                  </a:solidFill>
                  <a:latin typeface="Cambria" panose="02040503050406030204" pitchFamily="18" charset="0"/>
                  <a:cs typeface="Times New Roman" pitchFamily="18" charset="0"/>
                </a:rPr>
                <a:t>F(A </a:t>
              </a:r>
              <a:r>
                <a:rPr lang="en-US" sz="3600" i="1" dirty="0">
                  <a:solidFill>
                    <a:srgbClr val="008000"/>
                  </a:solidFill>
                  <a:latin typeface="Cambria" panose="02040503050406030204" pitchFamily="18" charset="0"/>
                  <a:cs typeface="Times New Roman" pitchFamily="18" charset="0"/>
                  <a:sym typeface="Symbol"/>
                </a:rPr>
                <a:t> d</a:t>
              </a:r>
              <a:r>
                <a:rPr lang="en-US" sz="3600" i="1" dirty="0">
                  <a:solidFill>
                    <a:srgbClr val="008000"/>
                  </a:solidFill>
                  <a:latin typeface="Cambria" panose="02040503050406030204" pitchFamily="18" charset="0"/>
                  <a:cs typeface="Times New Roman" pitchFamily="18" charset="0"/>
                </a:rPr>
                <a:t>) – F(A)   ≥  F(B </a:t>
              </a:r>
              <a:r>
                <a:rPr lang="en-US" sz="3600" i="1" dirty="0">
                  <a:solidFill>
                    <a:srgbClr val="008000"/>
                  </a:solidFill>
                  <a:latin typeface="Cambria" panose="02040503050406030204" pitchFamily="18" charset="0"/>
                  <a:cs typeface="Times New Roman" pitchFamily="18" charset="0"/>
                  <a:sym typeface="Symbol"/>
                </a:rPr>
                <a:t> d</a:t>
              </a:r>
              <a:r>
                <a:rPr lang="en-US" sz="3600" i="1" dirty="0">
                  <a:solidFill>
                    <a:srgbClr val="008000"/>
                  </a:solidFill>
                  <a:latin typeface="Cambria" panose="02040503050406030204" pitchFamily="18" charset="0"/>
                  <a:cs typeface="Times New Roman" pitchFamily="18" charset="0"/>
                </a:rPr>
                <a:t>) – F(B)</a:t>
              </a:r>
            </a:p>
          </p:txBody>
        </p:sp>
        <p:sp>
          <p:nvSpPr>
            <p:cNvPr id="19" name="Right Brace 18"/>
            <p:cNvSpPr/>
            <p:nvPr/>
          </p:nvSpPr>
          <p:spPr>
            <a:xfrm rot="5400000">
              <a:off x="2476499" y="1638299"/>
              <a:ext cx="152401" cy="3276600"/>
            </a:xfrm>
            <a:prstGeom prst="rightBrace">
              <a:avLst>
                <a:gd name="adj1" fmla="val 40248"/>
                <a:gd name="adj2" fmla="val 50473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8000"/>
                </a:solidFill>
              </a:endParaRPr>
            </a:p>
          </p:txBody>
        </p:sp>
        <p:sp>
          <p:nvSpPr>
            <p:cNvPr id="20" name="Right Brace 19"/>
            <p:cNvSpPr/>
            <p:nvPr/>
          </p:nvSpPr>
          <p:spPr>
            <a:xfrm rot="5400000">
              <a:off x="6134100" y="1714500"/>
              <a:ext cx="152400" cy="3124200"/>
            </a:xfrm>
            <a:prstGeom prst="rightBrace">
              <a:avLst>
                <a:gd name="adj1" fmla="val 40248"/>
                <a:gd name="adj2" fmla="val 50473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8000"/>
                </a:solidFill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0AE4FD5-9C3D-4C3F-AEE4-1951893EAE1F}"/>
              </a:ext>
            </a:extLst>
          </p:cNvPr>
          <p:cNvSpPr/>
          <p:nvPr/>
        </p:nvSpPr>
        <p:spPr>
          <a:xfrm>
            <a:off x="508000" y="5449719"/>
            <a:ext cx="8229600" cy="89764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19" dirty="0"/>
              <a:t>A non-negative linear combination of </a:t>
            </a:r>
          </a:p>
          <a:p>
            <a:pPr algn="ctr"/>
            <a:r>
              <a:rPr lang="en-US" sz="2619" dirty="0"/>
              <a:t>submodular functions is submodular</a:t>
            </a:r>
          </a:p>
        </p:txBody>
      </p:sp>
    </p:spTree>
    <p:extLst>
      <p:ext uri="{BB962C8B-B14F-4D97-AF65-F5344CB8AC3E}">
        <p14:creationId xmlns:p14="http://schemas.microsoft.com/office/powerpoint/2010/main" val="336074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13125 0.0762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1" y="379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83951E-6 L 0.13125 -0.0222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1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C2D3-759E-854F-9A53-259CFCD0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46E94D-74F2-774C-BCC4-671A6D227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8204"/>
            <a:ext cx="8229600" cy="46023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9B990-A4FF-574A-8ACA-FEEC9C1F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3FDFD6-ECE2-8D4A-A2EC-4E97B05948F9}"/>
              </a:ext>
            </a:extLst>
          </p:cNvPr>
          <p:cNvSpPr/>
          <p:nvPr/>
        </p:nvSpPr>
        <p:spPr>
          <a:xfrm>
            <a:off x="646170" y="3657600"/>
            <a:ext cx="8068534" cy="14917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/>
              <a:t>The complete objective is non-negative, non-normal, non-monotone, submodular</a:t>
            </a:r>
          </a:p>
        </p:txBody>
      </p:sp>
    </p:spTree>
    <p:extLst>
      <p:ext uri="{BB962C8B-B14F-4D97-AF65-F5344CB8AC3E}">
        <p14:creationId xmlns:p14="http://schemas.microsoft.com/office/powerpoint/2010/main" val="22311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AD25-DB44-9140-8BF4-04797847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4267200"/>
            <a:ext cx="7772400" cy="1470026"/>
          </a:xfrm>
        </p:spPr>
        <p:txBody>
          <a:bodyPr/>
          <a:lstStyle/>
          <a:p>
            <a:r>
              <a:rPr lang="en-US" dirty="0"/>
              <a:t>Interpretable Classifiers Using Rules and Bayesian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58C47-C797-5545-8E07-83FCA3B6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457200"/>
            <a:ext cx="3276600" cy="327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C24BA2-37C4-1642-A735-63779DB61611}"/>
              </a:ext>
            </a:extLst>
          </p:cNvPr>
          <p:cNvSpPr txBox="1"/>
          <p:nvPr/>
        </p:nvSpPr>
        <p:spPr>
          <a:xfrm>
            <a:off x="533400" y="5896423"/>
            <a:ext cx="8115300" cy="39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Benjamin </a:t>
            </a:r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Letham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, Cynthia Rudin, Tyler McCormick, David Madigan; 2015</a:t>
            </a:r>
          </a:p>
        </p:txBody>
      </p:sp>
    </p:spTree>
    <p:extLst>
      <p:ext uri="{BB962C8B-B14F-4D97-AF65-F5344CB8AC3E}">
        <p14:creationId xmlns:p14="http://schemas.microsoft.com/office/powerpoint/2010/main" val="15168828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6D756-F138-8340-9A9A-60436E24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5F6FF-115F-8642-8FEC-D3DD73B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53C9BA-4458-0A4E-81A8-1D2165C8344F}"/>
              </a:ext>
            </a:extLst>
          </p:cNvPr>
          <p:cNvSpPr txBox="1">
            <a:spLocks/>
          </p:cNvSpPr>
          <p:nvPr/>
        </p:nvSpPr>
        <p:spPr>
          <a:xfrm>
            <a:off x="457199" y="1447800"/>
            <a:ext cx="8229600" cy="4625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6216" indent="-346216" algn="l" defTabSz="923244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lang="en-US" sz="2827" b="0" i="0" kern="12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750134" indent="-288514" algn="l" defTabSz="923244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423" b="0" i="0" kern="12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154053" indent="-230811" algn="l" defTabSz="923244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charset="2"/>
              <a:buChar char="§"/>
              <a:defRPr lang="en-US" sz="2019" b="0" i="0" kern="12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615675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817" b="0" i="0" kern="120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77297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1817" b="0" i="0" kern="120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38919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0539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2160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3783" indent="-230811" algn="l" defTabSz="9232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  <a:p>
            <a:r>
              <a:rPr lang="en-US" sz="2800" dirty="0"/>
              <a:t>Maximizing a non-monotone submodular function is </a:t>
            </a:r>
            <a:r>
              <a:rPr lang="en-US" sz="2800" dirty="0">
                <a:solidFill>
                  <a:srgbClr val="0000FF"/>
                </a:solidFill>
              </a:rPr>
              <a:t>NP-hard</a:t>
            </a:r>
          </a:p>
          <a:p>
            <a:pPr marL="118872" indent="0">
              <a:buFont typeface="Wingdings" pitchFamily="2" charset="2"/>
              <a:buNone/>
            </a:pP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solidFill>
                  <a:srgbClr val="0000FF"/>
                </a:solidFill>
              </a:rPr>
              <a:t>Smooth local search </a:t>
            </a:r>
            <a:r>
              <a:rPr lang="en-US" sz="2800" dirty="0"/>
              <a:t>[SLS] algorithm provides a 2/5 approximation [</a:t>
            </a:r>
            <a:r>
              <a:rPr lang="en-US" sz="2800" dirty="0" err="1"/>
              <a:t>Feige</a:t>
            </a:r>
            <a:r>
              <a:rPr lang="en-US" sz="2800" dirty="0"/>
              <a:t>, </a:t>
            </a:r>
            <a:r>
              <a:rPr lang="en-US" sz="2800" dirty="0" err="1"/>
              <a:t>Mirrokni</a:t>
            </a:r>
            <a:r>
              <a:rPr lang="en-US" sz="2800" dirty="0"/>
              <a:t>, </a:t>
            </a:r>
            <a:r>
              <a:rPr lang="en-US" sz="2800" dirty="0" err="1"/>
              <a:t>Vondrak</a:t>
            </a:r>
            <a:r>
              <a:rPr lang="en-US" sz="2800" dirty="0"/>
              <a:t> FOCS 07; SIAM Comp. J. 11 ]</a:t>
            </a:r>
          </a:p>
          <a:p>
            <a:pPr lvl="1"/>
            <a:r>
              <a:rPr lang="en-US" sz="2396" dirty="0"/>
              <a:t>Will be at least 2/5 of the optimal solution</a:t>
            </a:r>
          </a:p>
        </p:txBody>
      </p:sp>
    </p:spTree>
    <p:extLst>
      <p:ext uri="{BB962C8B-B14F-4D97-AF65-F5344CB8AC3E}">
        <p14:creationId xmlns:p14="http://schemas.microsoft.com/office/powerpoint/2010/main" val="1397170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Submodular Maximization: Local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9" name="Picture 8" descr="Screen Shot 2016-06-01 at 3.18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7185109" cy="492618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5257800" y="2133600"/>
            <a:ext cx="3810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638800" y="21336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1208" y="6124791"/>
            <a:ext cx="519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and S’ correspond to the intermediate solution sets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2949" y="1771471"/>
            <a:ext cx="27077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node here </a:t>
            </a:r>
          </a:p>
          <a:p>
            <a:r>
              <a:rPr lang="en-US" dirty="0"/>
              <a:t>corresponds to a </a:t>
            </a:r>
          </a:p>
          <a:p>
            <a:r>
              <a:rPr lang="en-US" dirty="0"/>
              <a:t>candidate </a:t>
            </a:r>
          </a:p>
          <a:p>
            <a:r>
              <a:rPr lang="en-US" dirty="0"/>
              <a:t>rule = (pattern, class) tuple</a:t>
            </a:r>
          </a:p>
        </p:txBody>
      </p:sp>
    </p:spTree>
    <p:extLst>
      <p:ext uri="{BB962C8B-B14F-4D97-AF65-F5344CB8AC3E}">
        <p14:creationId xmlns:p14="http://schemas.microsoft.com/office/powerpoint/2010/main" val="385220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err="1"/>
              <a:t>Submodular</a:t>
            </a:r>
            <a:r>
              <a:rPr lang="en-US" sz="3500" dirty="0"/>
              <a:t> Maximization: Local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3" name="Picture 2" descr="Screen Shot 2016-06-01 at 3.19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76400"/>
            <a:ext cx="7086600" cy="4859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2208" y="6124791"/>
            <a:ext cx="519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and S’ correspond to the intermediate solution sets</a:t>
            </a:r>
          </a:p>
        </p:txBody>
      </p:sp>
    </p:spTree>
    <p:extLst>
      <p:ext uri="{BB962C8B-B14F-4D97-AF65-F5344CB8AC3E}">
        <p14:creationId xmlns:p14="http://schemas.microsoft.com/office/powerpoint/2010/main" val="41743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err="1"/>
              <a:t>Submodular</a:t>
            </a:r>
            <a:r>
              <a:rPr lang="en-US" sz="3500" dirty="0"/>
              <a:t> Maximization: Local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 descr="Screen Shot 2016-06-01 at 3.20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7543800" cy="5065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6226630"/>
            <a:ext cx="519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and S’ correspond to the intermediate solution sets</a:t>
            </a:r>
          </a:p>
        </p:txBody>
      </p:sp>
    </p:spTree>
    <p:extLst>
      <p:ext uri="{BB962C8B-B14F-4D97-AF65-F5344CB8AC3E}">
        <p14:creationId xmlns:p14="http://schemas.microsoft.com/office/powerpoint/2010/main" val="20938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err="1"/>
              <a:t>Submodular</a:t>
            </a:r>
            <a:r>
              <a:rPr lang="en-US" sz="3500" dirty="0"/>
              <a:t> Maximization: Local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3" name="Picture 2" descr="Screen Shot 2016-06-01 at 3.21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543800" cy="4906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2208" y="6124791"/>
            <a:ext cx="519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and S’ correspond to the intermediate solution sets</a:t>
            </a:r>
          </a:p>
        </p:txBody>
      </p:sp>
    </p:spTree>
    <p:extLst>
      <p:ext uri="{BB962C8B-B14F-4D97-AF65-F5344CB8AC3E}">
        <p14:creationId xmlns:p14="http://schemas.microsoft.com/office/powerpoint/2010/main" val="199109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err="1"/>
              <a:t>Submodular</a:t>
            </a:r>
            <a:r>
              <a:rPr lang="en-US" sz="3500" dirty="0"/>
              <a:t> Maximization: Local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Picture 4" descr="Screen Shot 2016-06-01 at 3.21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162800" cy="4732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2208" y="6124791"/>
            <a:ext cx="519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and S’ correspond to the intermediate solution sets</a:t>
            </a:r>
          </a:p>
        </p:txBody>
      </p:sp>
    </p:spTree>
    <p:extLst>
      <p:ext uri="{BB962C8B-B14F-4D97-AF65-F5344CB8AC3E}">
        <p14:creationId xmlns:p14="http://schemas.microsoft.com/office/powerpoint/2010/main" val="18537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err="1"/>
              <a:t>Submodular</a:t>
            </a:r>
            <a:r>
              <a:rPr lang="en-US" sz="3500" dirty="0"/>
              <a:t> Maximization: Local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3" name="Picture 2" descr="Screen Shot 2016-06-01 at 3.22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7391400" cy="4773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2208" y="6124791"/>
            <a:ext cx="519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and S’ correspond to the intermediate solution sets</a:t>
            </a:r>
          </a:p>
        </p:txBody>
      </p:sp>
    </p:spTree>
    <p:extLst>
      <p:ext uri="{BB962C8B-B14F-4D97-AF65-F5344CB8AC3E}">
        <p14:creationId xmlns:p14="http://schemas.microsoft.com/office/powerpoint/2010/main" val="191878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err="1"/>
              <a:t>Submodular</a:t>
            </a:r>
            <a:r>
              <a:rPr lang="en-US" sz="3500" dirty="0"/>
              <a:t> Maximization: Local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5" name="Picture 4" descr="Screen Shot 2016-06-01 at 3.2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7543800" cy="5001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6292333"/>
            <a:ext cx="519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and S’ correspond to the intermediate solution sets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5600" y="5791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1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EAF7-F7ED-4847-A7D4-4703625E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C6BD7-CB85-9B41-A45A-00A4612E4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~1/3 approximation</a:t>
            </a:r>
          </a:p>
          <a:p>
            <a:pPr lvl="1"/>
            <a:r>
              <a:rPr lang="en-US" dirty="0"/>
              <a:t>At least 1/3 of optimal solution</a:t>
            </a:r>
          </a:p>
          <a:p>
            <a:pPr lvl="1"/>
            <a:endParaRPr lang="en-US" dirty="0"/>
          </a:p>
          <a:p>
            <a:r>
              <a:rPr lang="en-US" dirty="0"/>
              <a:t>we use a slightly different version of this algorithm</a:t>
            </a:r>
          </a:p>
          <a:p>
            <a:pPr lvl="1"/>
            <a:r>
              <a:rPr lang="en-US" dirty="0"/>
              <a:t>Smooth local search</a:t>
            </a:r>
          </a:p>
          <a:p>
            <a:pPr lvl="1"/>
            <a:r>
              <a:rPr lang="en-US" dirty="0"/>
              <a:t>2/5 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20632-A006-8743-9494-AFAD901D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006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CE3E-5772-EB4F-AF74-1163F0EF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 Local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720ED-E786-2941-A144-116D2E44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53D4202-FF52-6345-8392-607E3F7F5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17" y="1288148"/>
            <a:ext cx="6574766" cy="51816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1550F6-EC24-3244-BFA7-4A17DD40223D}"/>
              </a:ext>
            </a:extLst>
          </p:cNvPr>
          <p:cNvSpPr/>
          <p:nvPr/>
        </p:nvSpPr>
        <p:spPr>
          <a:xfrm>
            <a:off x="6400800" y="1539562"/>
            <a:ext cx="533400" cy="213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38021452-9F6C-3048-9200-BB1DE4415D98}"/>
              </a:ext>
            </a:extLst>
          </p:cNvPr>
          <p:cNvSpPr/>
          <p:nvPr/>
        </p:nvSpPr>
        <p:spPr>
          <a:xfrm>
            <a:off x="2438401" y="2362200"/>
            <a:ext cx="304799" cy="45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5DF0F1BF-96A1-8342-9EB2-27734F86E418}"/>
              </a:ext>
            </a:extLst>
          </p:cNvPr>
          <p:cNvSpPr/>
          <p:nvPr/>
        </p:nvSpPr>
        <p:spPr>
          <a:xfrm>
            <a:off x="2438401" y="2856150"/>
            <a:ext cx="304799" cy="100295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08B66-A4A8-A04A-B129-23A6A9D9D176}"/>
              </a:ext>
            </a:extLst>
          </p:cNvPr>
          <p:cNvSpPr txBox="1"/>
          <p:nvPr/>
        </p:nvSpPr>
        <p:spPr>
          <a:xfrm>
            <a:off x="1049446" y="2362200"/>
            <a:ext cx="1412566" cy="394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Initialization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18AA5D-55AC-5A44-91EB-39746DCB6DDE}"/>
              </a:ext>
            </a:extLst>
          </p:cNvPr>
          <p:cNvSpPr txBox="1"/>
          <p:nvPr/>
        </p:nvSpPr>
        <p:spPr>
          <a:xfrm>
            <a:off x="609599" y="3154820"/>
            <a:ext cx="2057401" cy="39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Marginal gain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D5633ECB-DB70-D141-A2C7-FA817BAB20CF}"/>
              </a:ext>
            </a:extLst>
          </p:cNvPr>
          <p:cNvSpPr/>
          <p:nvPr/>
        </p:nvSpPr>
        <p:spPr>
          <a:xfrm>
            <a:off x="2394911" y="3975995"/>
            <a:ext cx="261308" cy="9770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775C83-BB07-014B-8D5F-929B07E65167}"/>
              </a:ext>
            </a:extLst>
          </p:cNvPr>
          <p:cNvSpPr txBox="1"/>
          <p:nvPr/>
        </p:nvSpPr>
        <p:spPr>
          <a:xfrm>
            <a:off x="19977" y="4098294"/>
            <a:ext cx="2525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vetica Neue Light" charset="0"/>
                <a:ea typeface="Helvetica Neue Light" charset="0"/>
                <a:cs typeface="Helvetica Neue Light" charset="0"/>
              </a:rPr>
              <a:t>If marginal gain &gt; threshold,</a:t>
            </a:r>
          </a:p>
          <a:p>
            <a:pPr algn="ctr"/>
            <a:r>
              <a:rPr lang="en-US" sz="1500" dirty="0">
                <a:latin typeface="Helvetica Neue Light" charset="0"/>
                <a:ea typeface="Helvetica Neue Light" charset="0"/>
                <a:cs typeface="Helvetica Neue Light" charset="0"/>
              </a:rPr>
              <a:t>Add element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B5C9FE-55CB-9B40-9E15-6431756A005E}"/>
              </a:ext>
            </a:extLst>
          </p:cNvPr>
          <p:cNvSpPr txBox="1"/>
          <p:nvPr/>
        </p:nvSpPr>
        <p:spPr>
          <a:xfrm>
            <a:off x="-86981" y="5049087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Helvetica Neue Light" charset="0"/>
                <a:ea typeface="Helvetica Neue Light" charset="0"/>
                <a:cs typeface="Helvetica Neue Light" charset="0"/>
              </a:rPr>
              <a:t>If marginal gain &lt;  threshold,</a:t>
            </a:r>
          </a:p>
          <a:p>
            <a:pPr algn="ctr"/>
            <a:r>
              <a:rPr lang="en-US" sz="1500" dirty="0">
                <a:latin typeface="Helvetica Neue Light" charset="0"/>
                <a:ea typeface="Helvetica Neue Light" charset="0"/>
                <a:cs typeface="Helvetica Neue Light" charset="0"/>
              </a:rPr>
              <a:t>Add element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7CCB7427-95B2-8A47-90C9-FB5573051A1C}"/>
              </a:ext>
            </a:extLst>
          </p:cNvPr>
          <p:cNvSpPr/>
          <p:nvPr/>
        </p:nvSpPr>
        <p:spPr>
          <a:xfrm>
            <a:off x="2356810" y="4993587"/>
            <a:ext cx="310190" cy="72141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9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4700-5D78-0B4E-9615-BCC21F8A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C010D-DA51-C142-9911-CAEDF594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8601"/>
            <a:ext cx="8458199" cy="5181600"/>
          </a:xfrm>
        </p:spPr>
        <p:txBody>
          <a:bodyPr/>
          <a:lstStyle/>
          <a:p>
            <a:r>
              <a:rPr lang="en-US" dirty="0"/>
              <a:t>Introducing a generative model called </a:t>
            </a:r>
            <a:r>
              <a:rPr lang="en-US" dirty="0">
                <a:solidFill>
                  <a:srgbClr val="0000FF"/>
                </a:solidFill>
              </a:rPr>
              <a:t>Bayesian Rule Lists (BRL)</a:t>
            </a:r>
          </a:p>
          <a:p>
            <a:pPr lvl="1"/>
            <a:r>
              <a:rPr lang="en-US" dirty="0"/>
              <a:t>Goal is to output a decision list (if then else-if)</a:t>
            </a:r>
          </a:p>
          <a:p>
            <a:endParaRPr lang="en-US" dirty="0"/>
          </a:p>
          <a:p>
            <a:r>
              <a:rPr lang="en-US" dirty="0"/>
              <a:t>Novel prior structure to </a:t>
            </a:r>
            <a:r>
              <a:rPr lang="en-US" dirty="0">
                <a:solidFill>
                  <a:srgbClr val="0000FF"/>
                </a:solidFill>
              </a:rPr>
              <a:t>encourage sparsity</a:t>
            </a:r>
          </a:p>
          <a:p>
            <a:endParaRPr lang="en-US" dirty="0"/>
          </a:p>
          <a:p>
            <a:r>
              <a:rPr lang="en-US" dirty="0"/>
              <a:t>Predictive accuracy </a:t>
            </a:r>
            <a:r>
              <a:rPr lang="en-US" dirty="0">
                <a:solidFill>
                  <a:srgbClr val="0000FF"/>
                </a:solidFill>
              </a:rPr>
              <a:t>on par </a:t>
            </a:r>
            <a:r>
              <a:rPr lang="en-US" dirty="0"/>
              <a:t>with top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4FBAC-40FA-044A-AB2C-F51AE056C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Evaluation: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60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1905000"/>
          <a:ext cx="7734298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2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1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615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Dataset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 of </a:t>
                      </a:r>
                      <a:r>
                        <a:rPr lang="en-US" sz="1800" dirty="0" err="1"/>
                        <a:t>datapoints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Features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Classes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90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Bail Outcomes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Gender, age, current offense details, past criminal record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 Risk, Failure to Appear,</a:t>
                      </a:r>
                      <a:r>
                        <a:rPr lang="en-US" sz="1600" baseline="0" dirty="0"/>
                        <a:t> New Criminal Activity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0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Student Performance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Gender, age, grades,</a:t>
                      </a:r>
                      <a:r>
                        <a:rPr lang="en-US" sz="1600" baseline="0" dirty="0"/>
                        <a:t> `absence rates &amp; tardiness behavior through grades 6 to 8, suspension/withdrawal history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Graduated on Time,</a:t>
                      </a:r>
                      <a:r>
                        <a:rPr lang="en-US" sz="1600" baseline="0" dirty="0"/>
                        <a:t> Delayed Graduation, Dropped out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0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Medical Diagnosis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150K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ailments, age, BMI, gender, smoking habits, medical history, family history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Asthma,</a:t>
                      </a:r>
                      <a:r>
                        <a:rPr lang="en-US" sz="1600" baseline="0" dirty="0"/>
                        <a:t> Diabetes, Depression, Lung Cancer, Rare Blood Cancer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5041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4CE3-81B1-1740-9CA2-4BD73CB4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Setting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E3250-6ADA-404C-996E-804952169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Trade-off parameters</a:t>
            </a:r>
          </a:p>
          <a:p>
            <a:r>
              <a:rPr lang="en-US" sz="2400" dirty="0"/>
              <a:t>Initialize everything to 0</a:t>
            </a:r>
          </a:p>
          <a:p>
            <a:r>
              <a:rPr lang="en-US" sz="2400" dirty="0"/>
              <a:t>Validation set: 5% of dataset (does not overlap with train/test set) </a:t>
            </a:r>
          </a:p>
          <a:p>
            <a:r>
              <a:rPr lang="en-US" sz="2400" dirty="0"/>
              <a:t>Coordinate ascent:</a:t>
            </a:r>
          </a:p>
          <a:p>
            <a:pPr lvl="1"/>
            <a:r>
              <a:rPr lang="en-US" sz="2400" dirty="0"/>
              <a:t>Keep all except one parameter constant</a:t>
            </a:r>
          </a:p>
          <a:p>
            <a:pPr lvl="1"/>
            <a:r>
              <a:rPr lang="en-US" sz="2400" dirty="0"/>
              <a:t>Small increment to that one parameter</a:t>
            </a:r>
          </a:p>
          <a:p>
            <a:pPr lvl="1"/>
            <a:r>
              <a:rPr lang="en-US" sz="2400" dirty="0"/>
              <a:t>See how AUC changes – if increases and does not violate constraints, then keep incrementing</a:t>
            </a:r>
          </a:p>
          <a:p>
            <a:r>
              <a:rPr lang="en-US" sz="2400" dirty="0"/>
              <a:t>Fraction Overlap &lt;= 0.10, Fraction Uncovered &lt;= 0.15, Avg. Rule Length &lt;= 10, Number of rules &lt;= 15, Fraction Classes = 1.0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1ABFB-B6EF-AF4D-9B2E-7508D037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2832-89F4-F74E-B69D-CD63A66F4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00200"/>
            <a:ext cx="112268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507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Evaluating Predictive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62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9200" y="1775191"/>
          <a:ext cx="685091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924">
                  <a:extLst>
                    <a:ext uri="{9D8B030D-6E8A-4147-A177-3AD203B41FA5}">
                      <a16:colId xmlns:a16="http://schemas.microsoft.com/office/drawing/2014/main" val="247641222"/>
                    </a:ext>
                  </a:extLst>
                </a:gridCol>
                <a:gridCol w="1467134">
                  <a:extLst>
                    <a:ext uri="{9D8B030D-6E8A-4147-A177-3AD203B41FA5}">
                      <a16:colId xmlns:a16="http://schemas.microsoft.com/office/drawing/2014/main" val="1071157140"/>
                    </a:ext>
                  </a:extLst>
                </a:gridCol>
                <a:gridCol w="1453487">
                  <a:extLst>
                    <a:ext uri="{9D8B030D-6E8A-4147-A177-3AD203B41FA5}">
                      <a16:colId xmlns:a16="http://schemas.microsoft.com/office/drawing/2014/main" val="921370058"/>
                    </a:ext>
                  </a:extLst>
                </a:gridCol>
                <a:gridCol w="1535373">
                  <a:extLst>
                    <a:ext uri="{9D8B030D-6E8A-4147-A177-3AD203B41FA5}">
                      <a16:colId xmlns:a16="http://schemas.microsoft.com/office/drawing/2014/main" val="396981777"/>
                    </a:ext>
                  </a:extLst>
                </a:gridCol>
              </a:tblGrid>
              <a:tr h="487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AUC </a:t>
                      </a:r>
                      <a:r>
                        <a:rPr lang="en-US" sz="1800" baseline="0" dirty="0"/>
                        <a:t> </a:t>
                      </a:r>
                    </a:p>
                    <a:p>
                      <a:pPr algn="ctr"/>
                      <a:r>
                        <a:rPr lang="en-US" sz="1800" dirty="0"/>
                        <a:t>Bail Data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AUC </a:t>
                      </a:r>
                    </a:p>
                    <a:p>
                      <a:pPr algn="ctr"/>
                      <a:r>
                        <a:rPr lang="en-US" sz="1800" baseline="0" dirty="0"/>
                        <a:t> Student Data</a:t>
                      </a:r>
                      <a:endParaRPr lang="en-US" sz="1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AUC </a:t>
                      </a:r>
                    </a:p>
                    <a:p>
                      <a:pPr algn="ctr"/>
                      <a:r>
                        <a:rPr lang="en-US" sz="1800" dirty="0"/>
                        <a:t>Medical Data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836108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Our Approach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69.78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75.12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61.19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135576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Bayesian Decision  Lists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baseline="0" dirty="0" err="1"/>
                        <a:t>Letham</a:t>
                      </a:r>
                      <a:r>
                        <a:rPr lang="en-US" sz="1600" baseline="0" dirty="0"/>
                        <a:t> et. al.)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72.54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59.18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955320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Classification Based on Association (Liu et. al.)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70.68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8033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CN2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71.02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76.36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64.78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868909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Decision</a:t>
                      </a:r>
                      <a:r>
                        <a:rPr lang="en-US" sz="1600" baseline="0" dirty="0"/>
                        <a:t> Trees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75.31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63.28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635731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Gradient</a:t>
                      </a:r>
                      <a:r>
                        <a:rPr lang="en-US" sz="1600" baseline="0" dirty="0"/>
                        <a:t> Boosted Trees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71.23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77.18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64.21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119254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Random</a:t>
                      </a:r>
                      <a:r>
                        <a:rPr lang="en-US" sz="1600" baseline="0" dirty="0"/>
                        <a:t> Forests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70.87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77.12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63.92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50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2116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Evaluating Goodness of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 on Medical Diagnosis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63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733052"/>
              </p:ext>
            </p:extLst>
          </p:nvPr>
        </p:nvGraphicFramePr>
        <p:xfrm>
          <a:off x="647699" y="2270760"/>
          <a:ext cx="78486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353">
                  <a:extLst>
                    <a:ext uri="{9D8B030D-6E8A-4147-A177-3AD203B41FA5}">
                      <a16:colId xmlns:a16="http://schemas.microsoft.com/office/drawing/2014/main" val="247641222"/>
                    </a:ext>
                  </a:extLst>
                </a:gridCol>
                <a:gridCol w="1469528">
                  <a:extLst>
                    <a:ext uri="{9D8B030D-6E8A-4147-A177-3AD203B41FA5}">
                      <a16:colId xmlns:a16="http://schemas.microsoft.com/office/drawing/2014/main" val="1015523215"/>
                    </a:ext>
                  </a:extLst>
                </a:gridCol>
                <a:gridCol w="1469528">
                  <a:extLst>
                    <a:ext uri="{9D8B030D-6E8A-4147-A177-3AD203B41FA5}">
                      <a16:colId xmlns:a16="http://schemas.microsoft.com/office/drawing/2014/main" val="4237100123"/>
                    </a:ext>
                  </a:extLst>
                </a:gridCol>
                <a:gridCol w="1195058">
                  <a:extLst>
                    <a:ext uri="{9D8B030D-6E8A-4147-A177-3AD203B41FA5}">
                      <a16:colId xmlns:a16="http://schemas.microsoft.com/office/drawing/2014/main" val="1071157140"/>
                    </a:ext>
                  </a:extLst>
                </a:gridCol>
                <a:gridCol w="1002818">
                  <a:extLst>
                    <a:ext uri="{9D8B030D-6E8A-4147-A177-3AD203B41FA5}">
                      <a16:colId xmlns:a16="http://schemas.microsoft.com/office/drawing/2014/main" val="921370058"/>
                    </a:ext>
                  </a:extLst>
                </a:gridCol>
                <a:gridCol w="1059315">
                  <a:extLst>
                    <a:ext uri="{9D8B030D-6E8A-4147-A177-3AD203B41FA5}">
                      <a16:colId xmlns:a16="http://schemas.microsoft.com/office/drawing/2014/main" val="396981777"/>
                    </a:ext>
                  </a:extLst>
                </a:gridCol>
              </a:tblGrid>
              <a:tr h="487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Method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Fraction of Overlap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Fraction of </a:t>
                      </a:r>
                    </a:p>
                    <a:p>
                      <a:pPr algn="ctr"/>
                      <a:r>
                        <a:rPr lang="en-US" sz="1800" dirty="0"/>
                        <a:t>Data</a:t>
                      </a:r>
                      <a:r>
                        <a:rPr lang="en-US" sz="1800" baseline="0" dirty="0"/>
                        <a:t> Points </a:t>
                      </a:r>
                    </a:p>
                    <a:p>
                      <a:pPr algn="ctr"/>
                      <a:r>
                        <a:rPr lang="en-US" sz="1800" baseline="0" dirty="0"/>
                        <a:t>Uncovered</a:t>
                      </a:r>
                      <a:endParaRPr lang="en-US" sz="1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Avg.</a:t>
                      </a:r>
                      <a:r>
                        <a:rPr lang="en-US" sz="1800" baseline="0" dirty="0"/>
                        <a:t> Rule Width</a:t>
                      </a:r>
                      <a:endParaRPr lang="en-US" sz="1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Num. Rules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Fraction</a:t>
                      </a:r>
                      <a:r>
                        <a:rPr lang="en-US" sz="1800" baseline="0" dirty="0"/>
                        <a:t> of Classes Covered</a:t>
                      </a:r>
                      <a:endParaRPr lang="en-US" sz="18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836108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Our Approach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3.17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135576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Bayesian Decision  Lists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baseline="0" dirty="0" err="1"/>
                        <a:t>Letham</a:t>
                      </a:r>
                      <a:r>
                        <a:rPr lang="en-US" sz="1600" baseline="0" dirty="0"/>
                        <a:t> et. al.)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955320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Classification Based on Association (Liu et. al.)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8.60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8033"/>
                  </a:ext>
                </a:extLst>
              </a:tr>
              <a:tr h="3296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CN2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9.78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314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1251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Ablation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 on Medical Diagnosis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0D9500-A006-8E40-AA8A-0C17EA5EB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62200"/>
            <a:ext cx="7325093" cy="28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73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Evaluating Interpretability: </a:t>
            </a:r>
            <a:br>
              <a:rPr lang="en-US" dirty="0"/>
            </a:br>
            <a:r>
              <a:rPr lang="en-US" dirty="0"/>
              <a:t>User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Compared our interpretable decision sets to Bayesian Decision Lists (</a:t>
            </a:r>
            <a:r>
              <a:rPr lang="en-US" sz="2800" dirty="0" err="1"/>
              <a:t>Letham</a:t>
            </a:r>
            <a:r>
              <a:rPr lang="en-US" sz="2800" dirty="0"/>
              <a:t> et. al.)</a:t>
            </a:r>
          </a:p>
          <a:p>
            <a:pPr marL="118872" indent="0">
              <a:buNone/>
            </a:pPr>
            <a:endParaRPr lang="en-US" sz="2800" dirty="0"/>
          </a:p>
          <a:p>
            <a:r>
              <a:rPr lang="en-US" sz="2800" dirty="0"/>
              <a:t>Each user is randomly assigned one of the two models</a:t>
            </a:r>
          </a:p>
          <a:p>
            <a:pPr marL="118872" indent="0">
              <a:buNone/>
            </a:pPr>
            <a:endParaRPr lang="en-US" sz="2800" dirty="0"/>
          </a:p>
          <a:p>
            <a:r>
              <a:rPr lang="en-US" sz="2800" dirty="0"/>
              <a:t>10 objective and 2 descriptive questions per user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540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Interface for Objective Questions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38" y="1752600"/>
            <a:ext cx="4818723" cy="46259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14600" y="4572000"/>
            <a:ext cx="3810000" cy="76200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6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Interface for Descriptive Questions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10" y="1555046"/>
            <a:ext cx="4653779" cy="50318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90800" y="4724400"/>
            <a:ext cx="3810000" cy="38100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User Study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68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14400" y="1747327"/>
          <a:ext cx="709134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8972">
                  <a:extLst>
                    <a:ext uri="{9D8B030D-6E8A-4147-A177-3AD203B41FA5}">
                      <a16:colId xmlns:a16="http://schemas.microsoft.com/office/drawing/2014/main" val="3415427224"/>
                    </a:ext>
                  </a:extLst>
                </a:gridCol>
                <a:gridCol w="1518622">
                  <a:extLst>
                    <a:ext uri="{9D8B030D-6E8A-4147-A177-3AD203B41FA5}">
                      <a16:colId xmlns:a16="http://schemas.microsoft.com/office/drawing/2014/main" val="2185297515"/>
                    </a:ext>
                  </a:extLst>
                </a:gridCol>
                <a:gridCol w="1504496">
                  <a:extLst>
                    <a:ext uri="{9D8B030D-6E8A-4147-A177-3AD203B41FA5}">
                      <a16:colId xmlns:a16="http://schemas.microsoft.com/office/drawing/2014/main" val="735032011"/>
                    </a:ext>
                  </a:extLst>
                </a:gridCol>
                <a:gridCol w="1589256">
                  <a:extLst>
                    <a:ext uri="{9D8B030D-6E8A-4147-A177-3AD203B41FA5}">
                      <a16:colId xmlns:a16="http://schemas.microsoft.com/office/drawing/2014/main" val="458385609"/>
                    </a:ext>
                  </a:extLst>
                </a:gridCol>
              </a:tblGrid>
              <a:tr h="487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Task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Metrics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Our Approach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Bayesian Decision Lists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680341"/>
                  </a:ext>
                </a:extLst>
              </a:tr>
              <a:tr h="329608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Descriptive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Human Accuracy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0.17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211031"/>
                  </a:ext>
                </a:extLst>
              </a:tr>
              <a:tr h="329608"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Avg.</a:t>
                      </a:r>
                      <a:r>
                        <a:rPr lang="en-US" sz="1600" baseline="0" dirty="0"/>
                        <a:t> Time Spent (secs.)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113.4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396.86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053238"/>
                  </a:ext>
                </a:extLst>
              </a:tr>
              <a:tr h="329608"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Avg. #</a:t>
                      </a:r>
                      <a:r>
                        <a:rPr lang="en-US" sz="1600" baseline="0" dirty="0"/>
                        <a:t> of Words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120.57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171780"/>
                  </a:ext>
                </a:extLst>
              </a:tr>
              <a:tr h="329608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Objective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Human Accuracy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180287"/>
                  </a:ext>
                </a:extLst>
              </a:tr>
              <a:tr h="329608"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Avg. Time Spent (secs.)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36.34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2461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37733" y="5799088"/>
            <a:ext cx="8068534" cy="8839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/>
              <a:t>Objective Questions: 17% more accurate, 22% faster;</a:t>
            </a:r>
          </a:p>
          <a:p>
            <a:pPr algn="ctr"/>
            <a:r>
              <a:rPr lang="en-US" sz="2500" dirty="0"/>
              <a:t>Descriptive Questions: 74% fewer words, 71% faster.</a:t>
            </a:r>
          </a:p>
        </p:txBody>
      </p:sp>
    </p:spTree>
    <p:extLst>
      <p:ext uri="{BB962C8B-B14F-4D97-AF65-F5344CB8AC3E}">
        <p14:creationId xmlns:p14="http://schemas.microsoft.com/office/powerpoint/2010/main" val="418186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93967-EDE7-AD4E-8F90-6ADB5AA9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List: Example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02DCD6-67BB-E14D-9FF9-B45705B72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05000"/>
            <a:ext cx="8229600" cy="17239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1FF95-086D-BF4F-BAC4-34258868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3C97A-9F0D-3045-BF1B-2C250A041577}"/>
              </a:ext>
            </a:extLst>
          </p:cNvPr>
          <p:cNvSpPr txBox="1"/>
          <p:nvPr/>
        </p:nvSpPr>
        <p:spPr>
          <a:xfrm>
            <a:off x="723899" y="4425084"/>
            <a:ext cx="7696200" cy="69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This is </a:t>
            </a:r>
            <a:r>
              <a:rPr lang="en-US" dirty="0">
                <a:solidFill>
                  <a:srgbClr val="0000FF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“an” accurate and interpretable decision list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– possibly one of many such lists</a:t>
            </a:r>
          </a:p>
        </p:txBody>
      </p:sp>
    </p:spTree>
    <p:extLst>
      <p:ext uri="{BB962C8B-B14F-4D97-AF65-F5344CB8AC3E}">
        <p14:creationId xmlns:p14="http://schemas.microsoft.com/office/powerpoint/2010/main" val="2999811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C43C6-76C0-7E49-B375-DC86EC2C1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BRL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82B4-1928-3B48-A1C4-AD598FF08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Produces </a:t>
            </a:r>
            <a:r>
              <a:rPr lang="en-US" dirty="0">
                <a:solidFill>
                  <a:srgbClr val="0000FF"/>
                </a:solidFill>
              </a:rPr>
              <a:t>a posterior distribution over permutations of if.. then.. Else-if.. rules </a:t>
            </a:r>
            <a:r>
              <a:rPr lang="en-US" dirty="0"/>
              <a:t>from a large set of </a:t>
            </a:r>
            <a:r>
              <a:rPr lang="en-US" dirty="0">
                <a:solidFill>
                  <a:srgbClr val="0000FF"/>
                </a:solidFill>
              </a:rPr>
              <a:t>pre-mined rules</a:t>
            </a:r>
          </a:p>
          <a:p>
            <a:endParaRPr lang="en-US" dirty="0"/>
          </a:p>
          <a:p>
            <a:r>
              <a:rPr lang="en-US" dirty="0"/>
              <a:t>Decision lists with </a:t>
            </a:r>
            <a:r>
              <a:rPr lang="en-US" dirty="0">
                <a:solidFill>
                  <a:srgbClr val="0000FF"/>
                </a:solidFill>
              </a:rPr>
              <a:t>high posterior probability tend to be both accurate and interpretable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Prior</a:t>
            </a:r>
            <a:r>
              <a:rPr lang="en-US" dirty="0"/>
              <a:t> favors concise lists with small number of rules and fewer terms in left hand side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C72F9-234F-5D4A-96C1-61A5A0DEF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54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B112-680C-C74C-8B5A-C1921D29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BRL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24900-2AB5-D34F-B692-38EAF167D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type of </a:t>
            </a:r>
            <a:r>
              <a:rPr lang="en-US" dirty="0">
                <a:solidFill>
                  <a:srgbClr val="0000FF"/>
                </a:solidFill>
              </a:rPr>
              <a:t>balance</a:t>
            </a:r>
            <a:r>
              <a:rPr lang="en-US" dirty="0"/>
              <a:t> between accuracy, interpretability, and computation</a:t>
            </a:r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What about using other similar models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Decision trees (CART)</a:t>
            </a:r>
          </a:p>
          <a:p>
            <a:pPr lvl="1"/>
            <a:r>
              <a:rPr lang="en-US" dirty="0"/>
              <a:t>They employ greedy construction methods</a:t>
            </a:r>
          </a:p>
          <a:p>
            <a:pPr lvl="1"/>
            <a:r>
              <a:rPr lang="en-US" dirty="0"/>
              <a:t>Not particularly computationally demanding but affects quality of solution – both accuracy and interpretability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F5F3B-734C-154E-B287-04695AA7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95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>
            <a:latin typeface="Helvetica Neue Light" charset="0"/>
            <a:ea typeface="Helvetica Neue Light" charset="0"/>
            <a:cs typeface="Helvetica Neue Light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69391</TotalTime>
  <Words>1828</Words>
  <Application>Microsoft Macintosh PowerPoint</Application>
  <PresentationFormat>On-screen Show (4:3)</PresentationFormat>
  <Paragraphs>454</Paragraphs>
  <Slides>68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Calibri</vt:lpstr>
      <vt:lpstr>Cambria</vt:lpstr>
      <vt:lpstr>Helvetica Neue</vt:lpstr>
      <vt:lpstr>Helvetica Neue Light</vt:lpstr>
      <vt:lpstr>Times New Roman</vt:lpstr>
      <vt:lpstr>Wingdings</vt:lpstr>
      <vt:lpstr>Office Theme</vt:lpstr>
      <vt:lpstr>Project Proposals</vt:lpstr>
      <vt:lpstr>Office Hours and Paper Presentations</vt:lpstr>
      <vt:lpstr>Rule Based Approaches</vt:lpstr>
      <vt:lpstr>Agenda</vt:lpstr>
      <vt:lpstr>Interpretable Classifiers Using Rules and Bayesian Analysis</vt:lpstr>
      <vt:lpstr>Contributions</vt:lpstr>
      <vt:lpstr>Decision List: Example</vt:lpstr>
      <vt:lpstr>Introduction: BRL</vt:lpstr>
      <vt:lpstr>Introduction: BRL</vt:lpstr>
      <vt:lpstr>Pre-mined Rules</vt:lpstr>
      <vt:lpstr>Pre-mined Rules: Intuition</vt:lpstr>
      <vt:lpstr>Preliminaries: Notation</vt:lpstr>
      <vt:lpstr>Bayesian Decision Lists</vt:lpstr>
      <vt:lpstr>Preliminaries: Multinomial</vt:lpstr>
      <vt:lpstr>Preliminaries: Dirichlet</vt:lpstr>
      <vt:lpstr>Preliminaries: Dirichlet Prior</vt:lpstr>
      <vt:lpstr>Bayesian Association Rules</vt:lpstr>
      <vt:lpstr>Generative Model</vt:lpstr>
      <vt:lpstr>Prior Probabilities</vt:lpstr>
      <vt:lpstr>Prior Probabilities</vt:lpstr>
      <vt:lpstr>Likelihood</vt:lpstr>
      <vt:lpstr>Markov Chain Monte Carlo</vt:lpstr>
      <vt:lpstr>Markov Chain Monte Carlo</vt:lpstr>
      <vt:lpstr>Metropolis Hastings</vt:lpstr>
      <vt:lpstr>Metropolis Hastings</vt:lpstr>
      <vt:lpstr>Proposal Probabilities</vt:lpstr>
      <vt:lpstr>Estimating label of a new observation</vt:lpstr>
      <vt:lpstr>Simulation</vt:lpstr>
      <vt:lpstr>Tic-Tac-Toe</vt:lpstr>
      <vt:lpstr>Stroke Prediction</vt:lpstr>
      <vt:lpstr>Stroke Prediction</vt:lpstr>
      <vt:lpstr>Stroke Prediction – ROC Curve</vt:lpstr>
      <vt:lpstr>Stroke Prediction - AUC</vt:lpstr>
      <vt:lpstr>Interpretable Decision Sets</vt:lpstr>
      <vt:lpstr>Contributions</vt:lpstr>
      <vt:lpstr>Motivation</vt:lpstr>
      <vt:lpstr>Considerations</vt:lpstr>
      <vt:lpstr>Decision Sets</vt:lpstr>
      <vt:lpstr>Criteria for Interpretability</vt:lpstr>
      <vt:lpstr>Problem Formulation</vt:lpstr>
      <vt:lpstr>Desiderata</vt:lpstr>
      <vt:lpstr>Objective Function</vt:lpstr>
      <vt:lpstr>Objective Function</vt:lpstr>
      <vt:lpstr>Objective Function</vt:lpstr>
      <vt:lpstr>Objective Function</vt:lpstr>
      <vt:lpstr>Objective Function</vt:lpstr>
      <vt:lpstr>Objective Function</vt:lpstr>
      <vt:lpstr>Submodularity</vt:lpstr>
      <vt:lpstr>Objective Function</vt:lpstr>
      <vt:lpstr>Optimizing the Objective</vt:lpstr>
      <vt:lpstr>Submodular Maximization: Local Search</vt:lpstr>
      <vt:lpstr>Submodular Maximization: Local Search</vt:lpstr>
      <vt:lpstr>Submodular Maximization: Local Search</vt:lpstr>
      <vt:lpstr>Submodular Maximization: Local Search</vt:lpstr>
      <vt:lpstr>Submodular Maximization: Local Search</vt:lpstr>
      <vt:lpstr>Submodular Maximization: Local Search</vt:lpstr>
      <vt:lpstr>Submodular Maximization: Local Search</vt:lpstr>
      <vt:lpstr>Local Search</vt:lpstr>
      <vt:lpstr>Smooth Local Search</vt:lpstr>
      <vt:lpstr>Evaluation: Datasets</vt:lpstr>
      <vt:lpstr>Parameter Setting </vt:lpstr>
      <vt:lpstr>Evaluating Predictive Performance</vt:lpstr>
      <vt:lpstr>Evaluating Goodness of Rules</vt:lpstr>
      <vt:lpstr>Ablation Study</vt:lpstr>
      <vt:lpstr>Evaluating Interpretability:  User Study</vt:lpstr>
      <vt:lpstr>Interface for Objective Questions</vt:lpstr>
      <vt:lpstr>Interface for Descriptive Questions</vt:lpstr>
      <vt:lpstr>User Study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Jure Leskovec</dc:creator>
  <cp:lastModifiedBy>Lakkaraju, Himabindu</cp:lastModifiedBy>
  <cp:revision>4106</cp:revision>
  <cp:lastPrinted>2018-01-09T17:14:01Z</cp:lastPrinted>
  <dcterms:created xsi:type="dcterms:W3CDTF">2014-02-21T07:28:17Z</dcterms:created>
  <dcterms:modified xsi:type="dcterms:W3CDTF">2023-02-06T16:11:01Z</dcterms:modified>
</cp:coreProperties>
</file>