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20658bfcc42_0_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20658bfcc42_0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f08ccd0bd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f08ccd0bd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Toy example to present intuition for LIME. The black-box model’s complex decision function f (unknown to LIME) is represented by the blue/pink background, which cannot be approximated well by a linear model. The bold red cross is the instance being explained. LIME samples instances, gets predictions using f, and weighs them by the proximity to the instance being explained (represented here by size). The dashed line is the learned explanation that is locally (but not globally) faithful.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Locally linear assumes interpretation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f08ccd0bd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f08ccd0bd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 is a exponential kernel function, D is a distance function (cosine for text , L2 for image)</a:t>
            </a:r>
            <a:endParaRPr/>
          </a:p>
          <a:p>
            <a:pPr indent="0" lvl="0" marL="0" rtl="0" algn="l">
              <a:spcBef>
                <a:spcPts val="0"/>
              </a:spcBef>
              <a:spcAft>
                <a:spcPts val="0"/>
              </a:spcAft>
              <a:buNone/>
            </a:pPr>
            <a:r>
              <a:rPr lang="en"/>
              <a:t>K, in the context of text, set a limit on the number of words</a:t>
            </a:r>
            <a:endParaRPr/>
          </a:p>
          <a:p>
            <a:pPr indent="0" lvl="0" marL="0" rtl="0" algn="l">
              <a:spcBef>
                <a:spcPts val="0"/>
              </a:spcBef>
              <a:spcAft>
                <a:spcPts val="0"/>
              </a:spcAft>
              <a:buNone/>
            </a:pPr>
            <a:r>
              <a:rPr lang="en"/>
              <a:t>K-lasso </a:t>
            </a:r>
            <a:r>
              <a:rPr lang="en"/>
              <a:t>basically</a:t>
            </a:r>
            <a:r>
              <a:rPr lang="en"/>
              <a:t> use Lasso to first select K features and then learn feature weight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f08ccd0bd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f08ccd0bd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Shows clear issue with dataset (predictions with SVM with RBF kernel) </a:t>
            </a:r>
            <a:endParaRPr/>
          </a:p>
          <a:p>
            <a:pPr indent="0" lvl="0" marL="0" rtl="0" algn="l">
              <a:spcBef>
                <a:spcPts val="0"/>
              </a:spcBef>
              <a:spcAft>
                <a:spcPts val="0"/>
              </a:spcAft>
              <a:buNone/>
            </a:pPr>
            <a:r>
              <a:rPr lang="en"/>
              <a:t>Tradeoff between high accuracy and predictions</a:t>
            </a:r>
            <a:endParaRPr/>
          </a:p>
          <a:p>
            <a:pPr indent="0" lvl="0" marL="0" rtl="0" algn="l">
              <a:spcBef>
                <a:spcPts val="0"/>
              </a:spcBef>
              <a:spcAft>
                <a:spcPts val="0"/>
              </a:spcAft>
              <a:buNone/>
            </a:pPr>
            <a:r>
              <a:rPr lang="en"/>
              <a:t>“Posting” </a:t>
            </a:r>
            <a:r>
              <a:rPr lang="en"/>
              <a:t>appears in 22% of examples in training set and 99% of them in the class Atheism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 is from Google’s pre-trained Inception, with K = 10</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f08ccd0bd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f08ccd0bd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f08ccd0bd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f08ccd0bd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Toy example W. </a:t>
            </a:r>
            <a:endParaRPr/>
          </a:p>
          <a:p>
            <a:pPr indent="0" lvl="0" marL="0" rtl="0" algn="l">
              <a:spcBef>
                <a:spcPts val="0"/>
              </a:spcBef>
              <a:spcAft>
                <a:spcPts val="0"/>
              </a:spcAft>
              <a:buNone/>
            </a:pPr>
            <a:r>
              <a:rPr lang="en"/>
              <a:t>Rows represent instances (documents) and columns represent features (words). </a:t>
            </a:r>
            <a:endParaRPr/>
          </a:p>
          <a:p>
            <a:pPr indent="0" lvl="0" marL="0" rtl="0" algn="l">
              <a:spcBef>
                <a:spcPts val="0"/>
              </a:spcBef>
              <a:spcAft>
                <a:spcPts val="0"/>
              </a:spcAft>
              <a:buNone/>
            </a:pPr>
            <a:r>
              <a:rPr lang="en"/>
              <a:t>Feature f2 (dotted blue) has the highest importance. </a:t>
            </a:r>
            <a:endParaRPr/>
          </a:p>
          <a:p>
            <a:pPr indent="0" lvl="0" marL="0" rtl="0" algn="l">
              <a:spcBef>
                <a:spcPts val="0"/>
              </a:spcBef>
              <a:spcAft>
                <a:spcPts val="0"/>
              </a:spcAft>
              <a:buNone/>
            </a:pPr>
            <a:r>
              <a:rPr lang="en"/>
              <a:t>Rows 2 and 5 (in red) would be selected by the pick procedure, covering all but feature f1.</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07e3a137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07e3a137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Toy example W. </a:t>
            </a:r>
            <a:endParaRPr/>
          </a:p>
          <a:p>
            <a:pPr indent="0" lvl="0" marL="0" rtl="0" algn="l">
              <a:spcBef>
                <a:spcPts val="0"/>
              </a:spcBef>
              <a:spcAft>
                <a:spcPts val="0"/>
              </a:spcAft>
              <a:buNone/>
            </a:pPr>
            <a:r>
              <a:rPr lang="en"/>
              <a:t>Rows represent instances (documents) and columns represent features (words). </a:t>
            </a:r>
            <a:endParaRPr/>
          </a:p>
          <a:p>
            <a:pPr indent="0" lvl="0" marL="0" rtl="0" algn="l">
              <a:spcBef>
                <a:spcPts val="0"/>
              </a:spcBef>
              <a:spcAft>
                <a:spcPts val="0"/>
              </a:spcAft>
              <a:buNone/>
            </a:pPr>
            <a:r>
              <a:rPr lang="en"/>
              <a:t>Feature f2 (dotted blue) has the highest importance. </a:t>
            </a:r>
            <a:endParaRPr/>
          </a:p>
          <a:p>
            <a:pPr indent="0" lvl="0" marL="0" rtl="0" algn="l">
              <a:spcBef>
                <a:spcPts val="0"/>
              </a:spcBef>
              <a:spcAft>
                <a:spcPts val="0"/>
              </a:spcAft>
              <a:buNone/>
            </a:pPr>
            <a:r>
              <a:rPr lang="en"/>
              <a:t>Rows 2 and 5 (in red) would be selected by the pick procedure, covering all but feature f1.</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f08ccd0bd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f08ccd0bd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f08ccd0bd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f08ccd0bd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gold set of features that the are considered important by these models.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each prediction on the test set, we generate explanations and compute the fraction of these gold features that are recovered by the explanations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recall averaged over all the test instances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LIME consistently provides &gt; 90% recall for both classifiers on both datasets, demonstrating that LIME explanations are faithful to the models.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f08ccd0bd8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f08ccd0bd8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Thus for each test set prediction,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evaluate whether the simulated user trusts it using each explanation method, and compare it to the trustworthiness labels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LIME is helpful in assessing trust in individual predictions.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f08ccd0bd8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f08ccd0bd8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simulating the case where a human has to decide between two competing models with similar accuracy on validation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goal of this experiment is to evaluate whether a user can identify the better classifier based on the explanations of some instances from the validation set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select the classifier with fewer untrustworthy predictions, and compare this choice to the classifier with test accuracy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0658bfcc42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0658bfcc42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f08ccd0bd8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f08ccd0bd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
            </a:r>
            <a:r>
              <a:rPr lang="en"/>
              <a:t>hree scenarios in machine learning that require trust and understanding of predictions and models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validation accuracy considerably overestimates real-world performance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order to estimate the real world performance, we create a new religion dataset for evaluation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f08ccd0bd8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f08ccd0bd8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whether explanations can help users decide which classifier generalizes better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where many of the features that do not generalize have been manually removed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Original classifier scores 57.3% accuracy, “cleaned” achieves 69% on original dataset. Test accuracy is 94% and 88.6%, respectively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Greedy or LIME for explanations; SP or RP to select the 6 instances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f08ccd0bd8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f08ccd0bd8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start the experiment with 10 human subjects. After they mark words for deletion, we train 10 different classifiers, one for each subject (with the corresponding words removed). </a:t>
            </a:r>
            <a:endParaRPr/>
          </a:p>
          <a:p>
            <a:pPr indent="0" lvl="0" marL="0" rtl="0" algn="l">
              <a:spcBef>
                <a:spcPts val="0"/>
              </a:spcBef>
              <a:spcAft>
                <a:spcPts val="0"/>
              </a:spcAft>
              <a:buNone/>
            </a:pPr>
            <a:r>
              <a:rPr lang="en"/>
              <a:t>Then, the explanations for each classifier are then presented to a set of 5 users in a new round of interaction, which results in 50 new classifiers. </a:t>
            </a:r>
            <a:endParaRPr/>
          </a:p>
          <a:p>
            <a:pPr indent="0" lvl="0" marL="0" rtl="0" algn="l">
              <a:spcBef>
                <a:spcPts val="0"/>
              </a:spcBef>
              <a:spcAft>
                <a:spcPts val="0"/>
              </a:spcAft>
              <a:buNone/>
            </a:pPr>
            <a:r>
              <a:rPr lang="en"/>
              <a:t>We do a final round, after which we have 250 classifiers, each with a path of interaction tracing back to the first 10 subjects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Each shaded line represents the average accuracy of subjects in a path starting from one of the initial 10 subjects. Each solid line represents the average across all paths per round of interaction.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evaluation is an example of how explanations make it easy to improve an untrustworthy classifier – in this case easy enough that machine learning knowledge is not required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Each subject took an average of 3.6 minutes per round of cleaning, resulting in just under 11 minutes to produce a classifier that generalizes much better to real world data. Each path had on average 200 words removed with SP, and 157 with RP, indicating that incorporating coverage of important features is useful for feature engineering. Further, out of an average of 200 words selected with SP, 174 were selected by at least half of the users, while 68 by all the users.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f08ccd0bd8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f08ccd0bd8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Since this task requires some familiarity with the notion of spurious correlations and generalization, the set of subjects for this experiment were graduate students who have taken at least one graduate machine learning course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observing the explanations, more than a third trusted the classifier, and a little less than half mentioned the snow pattern as something the neural network was using – although all speculated on other patterns. After examining the explanations, however, almost all of the subjects identified the correct insight, with much more certainty that it was a determining factor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0704f3997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0704f3997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0704f3997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0704f3997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0704f3997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0704f3997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f08ccd0bd8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f08ccd0bd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0658bfcc42_0_6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0658bfcc42_0_6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a:t>
            </a:r>
            <a:r>
              <a:rPr lang="en"/>
              <a:t> gave in the text was that patient ID found to be </a:t>
            </a:r>
            <a:r>
              <a:rPr lang="en"/>
              <a:t>heavily</a:t>
            </a:r>
            <a:r>
              <a:rPr lang="en"/>
              <a:t> correlated with target class. (hard to identify through just predictions and raw data, but can be found using interpretation)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0658bfcc42_0_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0658bfcc42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0704f399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0704f399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0658bfcc42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0658bfcc42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0658bfcc42_0_6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0658bfcc42_0_6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 locality awareness loss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0658bfcc42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0658bfcc42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0658bfcc42_0_7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0658bfcc42_0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 locality awareness loss</a:t>
            </a:r>
            <a:endParaRPr/>
          </a:p>
          <a:p>
            <a:pPr indent="0" lvl="0" marL="0" rtl="0" algn="l">
              <a:spcBef>
                <a:spcPts val="0"/>
              </a:spcBef>
              <a:spcAft>
                <a:spcPts val="0"/>
              </a:spcAft>
              <a:buNone/>
            </a:pPr>
            <a:r>
              <a:rPr lang="en"/>
              <a:t>Obtain label for </a:t>
            </a:r>
            <a:r>
              <a:rPr lang="en"/>
              <a:t>explainable</a:t>
            </a:r>
            <a:r>
              <a:rPr lang="en"/>
              <a:t> model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3.png"/><Relationship Id="rId7" Type="http://schemas.openxmlformats.org/officeDocument/2006/relationships/image" Target="../media/image3.png"/><Relationship Id="rId8"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6.png"/><Relationship Id="rId8"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000"/>
              <a:t>“Why Should I Trust You?”</a:t>
            </a:r>
            <a:endParaRPr sz="3000"/>
          </a:p>
          <a:p>
            <a:pPr indent="0" lvl="0" marL="0" rtl="0" algn="ctr">
              <a:spcBef>
                <a:spcPts val="0"/>
              </a:spcBef>
              <a:spcAft>
                <a:spcPts val="0"/>
              </a:spcAft>
              <a:buNone/>
            </a:pPr>
            <a:r>
              <a:rPr lang="en" sz="3000"/>
              <a:t>Explaining</a:t>
            </a:r>
            <a:r>
              <a:rPr lang="en" sz="3000"/>
              <a:t> the Predictions of Any Classifier</a:t>
            </a:r>
            <a:endParaRPr sz="3000"/>
          </a:p>
        </p:txBody>
      </p:sp>
      <p:sp>
        <p:nvSpPr>
          <p:cNvPr id="57" name="Google Shape;57;p13"/>
          <p:cNvSpPr txBox="1"/>
          <p:nvPr>
            <p:ph idx="1" type="subTitle"/>
          </p:nvPr>
        </p:nvSpPr>
        <p:spPr>
          <a:xfrm>
            <a:off x="311700" y="2834125"/>
            <a:ext cx="8520600" cy="1419000"/>
          </a:xfrm>
          <a:prstGeom prst="rect">
            <a:avLst/>
          </a:prstGeom>
        </p:spPr>
        <p:txBody>
          <a:bodyPr anchorCtr="0" anchor="t" bIns="91425" lIns="91425" spcFirstLastPara="1" rIns="91425" wrap="square" tIns="91425">
            <a:normAutofit/>
          </a:bodyPr>
          <a:lstStyle/>
          <a:p>
            <a:pPr indent="0" lvl="0" marL="0" rtl="0" algn="ctr">
              <a:lnSpc>
                <a:spcPct val="150000"/>
              </a:lnSpc>
              <a:spcBef>
                <a:spcPts val="0"/>
              </a:spcBef>
              <a:spcAft>
                <a:spcPts val="0"/>
              </a:spcAft>
              <a:buNone/>
            </a:pPr>
            <a:r>
              <a:rPr lang="en" sz="2000"/>
              <a:t>Ribeiro, Singh, Guestrin (2016)</a:t>
            </a:r>
            <a:endParaRPr sz="2000"/>
          </a:p>
          <a:p>
            <a:pPr indent="0" lvl="0" marL="0" rtl="0" algn="ctr">
              <a:lnSpc>
                <a:spcPct val="150000"/>
              </a:lnSpc>
              <a:spcBef>
                <a:spcPts val="0"/>
              </a:spcBef>
              <a:spcAft>
                <a:spcPts val="0"/>
              </a:spcAft>
              <a:buNone/>
            </a:pPr>
            <a:r>
              <a:rPr lang="en" sz="2000"/>
              <a:t>Presented by Robin Na, Paul Liu, Zelin (James) Li</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Sampling Procedure I</a:t>
            </a:r>
            <a:r>
              <a:rPr lang="en"/>
              <a:t>ntuition</a:t>
            </a:r>
            <a:endParaRPr/>
          </a:p>
        </p:txBody>
      </p:sp>
      <p:pic>
        <p:nvPicPr>
          <p:cNvPr id="137" name="Google Shape;137;p22"/>
          <p:cNvPicPr preferRelativeResize="0"/>
          <p:nvPr/>
        </p:nvPicPr>
        <p:blipFill>
          <a:blip r:embed="rId3">
            <a:alphaModFix/>
          </a:blip>
          <a:stretch>
            <a:fillRect/>
          </a:stretch>
        </p:blipFill>
        <p:spPr>
          <a:xfrm>
            <a:off x="1525325" y="1143850"/>
            <a:ext cx="5897700" cy="3604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Sparse Linear Explanation</a:t>
            </a:r>
            <a:endParaRPr/>
          </a:p>
        </p:txBody>
      </p:sp>
      <p:pic>
        <p:nvPicPr>
          <p:cNvPr id="143" name="Google Shape;143;p23"/>
          <p:cNvPicPr preferRelativeResize="0"/>
          <p:nvPr/>
        </p:nvPicPr>
        <p:blipFill>
          <a:blip r:embed="rId3">
            <a:alphaModFix/>
          </a:blip>
          <a:stretch>
            <a:fillRect/>
          </a:stretch>
        </p:blipFill>
        <p:spPr>
          <a:xfrm>
            <a:off x="356050" y="1137300"/>
            <a:ext cx="4310619" cy="3820975"/>
          </a:xfrm>
          <a:prstGeom prst="rect">
            <a:avLst/>
          </a:prstGeom>
          <a:noFill/>
          <a:ln>
            <a:noFill/>
          </a:ln>
        </p:spPr>
      </p:pic>
      <p:pic>
        <p:nvPicPr>
          <p:cNvPr id="144" name="Google Shape;144;p23"/>
          <p:cNvPicPr preferRelativeResize="0"/>
          <p:nvPr/>
        </p:nvPicPr>
        <p:blipFill>
          <a:blip r:embed="rId4">
            <a:alphaModFix/>
          </a:blip>
          <a:stretch>
            <a:fillRect/>
          </a:stretch>
        </p:blipFill>
        <p:spPr>
          <a:xfrm>
            <a:off x="4666669" y="1866450"/>
            <a:ext cx="4172528" cy="2162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Some Results</a:t>
            </a:r>
            <a:endParaRPr/>
          </a:p>
        </p:txBody>
      </p:sp>
      <p:pic>
        <p:nvPicPr>
          <p:cNvPr id="150" name="Google Shape;150;p24"/>
          <p:cNvPicPr preferRelativeResize="0"/>
          <p:nvPr/>
        </p:nvPicPr>
        <p:blipFill rotWithShape="1">
          <a:blip r:embed="rId3">
            <a:alphaModFix/>
          </a:blip>
          <a:srcRect b="0" l="51234" r="1830" t="14140"/>
          <a:stretch/>
        </p:blipFill>
        <p:spPr>
          <a:xfrm>
            <a:off x="505900" y="1570225"/>
            <a:ext cx="2621000" cy="2552800"/>
          </a:xfrm>
          <a:prstGeom prst="rect">
            <a:avLst/>
          </a:prstGeom>
          <a:noFill/>
          <a:ln>
            <a:noFill/>
          </a:ln>
        </p:spPr>
      </p:pic>
      <p:pic>
        <p:nvPicPr>
          <p:cNvPr id="151" name="Google Shape;151;p24"/>
          <p:cNvPicPr preferRelativeResize="0"/>
          <p:nvPr/>
        </p:nvPicPr>
        <p:blipFill>
          <a:blip r:embed="rId4">
            <a:alphaModFix/>
          </a:blip>
          <a:stretch>
            <a:fillRect/>
          </a:stretch>
        </p:blipFill>
        <p:spPr>
          <a:xfrm>
            <a:off x="3401075" y="1800750"/>
            <a:ext cx="5610225" cy="18408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Gain Global Understanding of the Model</a:t>
            </a:r>
            <a:endParaRPr/>
          </a:p>
        </p:txBody>
      </p:sp>
      <p:sp>
        <p:nvSpPr>
          <p:cNvPr id="157" name="Google Shape;157;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Proposal: Explain a set of individual instances</a:t>
            </a:r>
            <a:endParaRPr b="1"/>
          </a:p>
          <a:p>
            <a:pPr indent="-342900" lvl="0" marL="457200" rtl="0" algn="l">
              <a:lnSpc>
                <a:spcPct val="150000"/>
              </a:lnSpc>
              <a:spcBef>
                <a:spcPts val="1200"/>
              </a:spcBef>
              <a:spcAft>
                <a:spcPts val="0"/>
              </a:spcAft>
              <a:buSzPts val="1800"/>
              <a:buChar char="➔"/>
            </a:pPr>
            <a:r>
              <a:rPr lang="en"/>
              <a:t>The number of instances should be small (denoted by budget B)</a:t>
            </a:r>
            <a:endParaRPr/>
          </a:p>
          <a:p>
            <a:pPr indent="-342900" lvl="0" marL="457200" rtl="0" algn="l">
              <a:lnSpc>
                <a:spcPct val="150000"/>
              </a:lnSpc>
              <a:spcBef>
                <a:spcPts val="0"/>
              </a:spcBef>
              <a:spcAft>
                <a:spcPts val="0"/>
              </a:spcAft>
              <a:buSzPts val="1800"/>
              <a:buChar char="➔"/>
            </a:pPr>
            <a:r>
              <a:rPr lang="en"/>
              <a:t>The pick step should account for the explanations that accompany each prediction</a:t>
            </a:r>
            <a:endParaRPr/>
          </a:p>
          <a:p>
            <a:pPr indent="-342900" lvl="0" marL="457200" rtl="0" algn="l">
              <a:lnSpc>
                <a:spcPct val="150000"/>
              </a:lnSpc>
              <a:spcBef>
                <a:spcPts val="0"/>
              </a:spcBef>
              <a:spcAft>
                <a:spcPts val="0"/>
              </a:spcAft>
              <a:buSzPts val="1800"/>
              <a:buChar char="➔"/>
            </a:pPr>
            <a:r>
              <a:rPr lang="en"/>
              <a:t>Should pick a diverse, representative set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1000"/>
                                        <p:tgtEl>
                                          <p:spTgt spid="1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animEffect filter="fade" transition="in">
                                      <p:cBhvr>
                                        <p:cTn dur="1000"/>
                                        <p:tgtEl>
                                          <p:spTgt spid="1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animEffect filter="fade" transition="in">
                                      <p:cBhvr>
                                        <p:cTn dur="1000"/>
                                        <p:tgtEl>
                                          <p:spTgt spid="1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3" st="3"/>
                                            </p:txEl>
                                          </p:spTgt>
                                        </p:tgtEl>
                                        <p:attrNameLst>
                                          <p:attrName>style.visibility</p:attrName>
                                        </p:attrNameLst>
                                      </p:cBhvr>
                                      <p:to>
                                        <p:strVal val="visible"/>
                                      </p:to>
                                    </p:set>
                                    <p:animEffect filter="fade" transition="in">
                                      <p:cBhvr>
                                        <p:cTn dur="1000"/>
                                        <p:tgtEl>
                                          <p:spTgt spid="15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1" name="Shape 161"/>
        <p:cNvGrpSpPr/>
        <p:nvPr/>
      </p:nvGrpSpPr>
      <p:grpSpPr>
        <a:xfrm>
          <a:off x="0" y="0"/>
          <a:ext cx="0" cy="0"/>
          <a:chOff x="0" y="0"/>
          <a:chExt cx="0" cy="0"/>
        </a:xfrm>
      </p:grpSpPr>
      <p:pic>
        <p:nvPicPr>
          <p:cNvPr id="162" name="Google Shape;162;p26"/>
          <p:cNvPicPr preferRelativeResize="0"/>
          <p:nvPr/>
        </p:nvPicPr>
        <p:blipFill>
          <a:blip r:embed="rId3">
            <a:alphaModFix/>
          </a:blip>
          <a:stretch>
            <a:fillRect/>
          </a:stretch>
        </p:blipFill>
        <p:spPr>
          <a:xfrm>
            <a:off x="194776" y="496375"/>
            <a:ext cx="5105123" cy="3189725"/>
          </a:xfrm>
          <a:prstGeom prst="rect">
            <a:avLst/>
          </a:prstGeom>
          <a:noFill/>
          <a:ln>
            <a:noFill/>
          </a:ln>
        </p:spPr>
      </p:pic>
      <p:pic>
        <p:nvPicPr>
          <p:cNvPr id="163" name="Google Shape;163;p26"/>
          <p:cNvPicPr preferRelativeResize="0"/>
          <p:nvPr/>
        </p:nvPicPr>
        <p:blipFill>
          <a:blip r:embed="rId4">
            <a:alphaModFix/>
          </a:blip>
          <a:stretch>
            <a:fillRect/>
          </a:stretch>
        </p:blipFill>
        <p:spPr>
          <a:xfrm>
            <a:off x="5750800" y="496363"/>
            <a:ext cx="2972626" cy="2586700"/>
          </a:xfrm>
          <a:prstGeom prst="rect">
            <a:avLst/>
          </a:prstGeom>
          <a:noFill/>
          <a:ln>
            <a:noFill/>
          </a:ln>
        </p:spPr>
      </p:pic>
      <p:sp>
        <p:nvSpPr>
          <p:cNvPr id="164" name="Google Shape;164;p26"/>
          <p:cNvSpPr txBox="1"/>
          <p:nvPr/>
        </p:nvSpPr>
        <p:spPr>
          <a:xfrm>
            <a:off x="6323300" y="3166475"/>
            <a:ext cx="175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explanation matrix </a:t>
            </a:r>
            <a:endParaRPr>
              <a:latin typeface="Proxima Nova"/>
              <a:ea typeface="Proxima Nova"/>
              <a:cs typeface="Proxima Nova"/>
              <a:sym typeface="Proxima Nova"/>
            </a:endParaRPr>
          </a:p>
        </p:txBody>
      </p:sp>
      <p:cxnSp>
        <p:nvCxnSpPr>
          <p:cNvPr id="165" name="Google Shape;165;p26"/>
          <p:cNvCxnSpPr/>
          <p:nvPr/>
        </p:nvCxnSpPr>
        <p:spPr>
          <a:xfrm>
            <a:off x="5649400" y="868650"/>
            <a:ext cx="308700" cy="203700"/>
          </a:xfrm>
          <a:prstGeom prst="straightConnector1">
            <a:avLst/>
          </a:prstGeom>
          <a:noFill/>
          <a:ln cap="flat" cmpd="sng" w="9525">
            <a:solidFill>
              <a:srgbClr val="000000"/>
            </a:solidFill>
            <a:prstDash val="solid"/>
            <a:round/>
            <a:headEnd len="med" w="med" type="none"/>
            <a:tailEnd len="med" w="med" type="triangle"/>
          </a:ln>
        </p:spPr>
      </p:cxnSp>
      <p:cxnSp>
        <p:nvCxnSpPr>
          <p:cNvPr id="166" name="Google Shape;166;p26"/>
          <p:cNvCxnSpPr/>
          <p:nvPr/>
        </p:nvCxnSpPr>
        <p:spPr>
          <a:xfrm flipH="1">
            <a:off x="7043225" y="356275"/>
            <a:ext cx="248400" cy="185400"/>
          </a:xfrm>
          <a:prstGeom prst="straightConnector1">
            <a:avLst/>
          </a:prstGeom>
          <a:noFill/>
          <a:ln cap="flat" cmpd="sng" w="9525">
            <a:solidFill>
              <a:srgbClr val="000000"/>
            </a:solidFill>
            <a:prstDash val="solid"/>
            <a:round/>
            <a:headEnd len="med" w="med" type="none"/>
            <a:tailEnd len="med" w="med" type="triangle"/>
          </a:ln>
        </p:spPr>
      </p:cxnSp>
      <p:pic>
        <p:nvPicPr>
          <p:cNvPr id="167" name="Google Shape;167;p26"/>
          <p:cNvPicPr preferRelativeResize="0"/>
          <p:nvPr/>
        </p:nvPicPr>
        <p:blipFill rotWithShape="1">
          <a:blip r:embed="rId5">
            <a:alphaModFix/>
          </a:blip>
          <a:srcRect b="0" l="16046" r="12824" t="0"/>
          <a:stretch/>
        </p:blipFill>
        <p:spPr>
          <a:xfrm>
            <a:off x="7885475" y="3238850"/>
            <a:ext cx="466400" cy="327825"/>
          </a:xfrm>
          <a:prstGeom prst="rect">
            <a:avLst/>
          </a:prstGeom>
          <a:noFill/>
          <a:ln>
            <a:noFill/>
          </a:ln>
        </p:spPr>
      </p:pic>
      <p:pic>
        <p:nvPicPr>
          <p:cNvPr id="168" name="Google Shape;168;p26"/>
          <p:cNvPicPr preferRelativeResize="0"/>
          <p:nvPr/>
        </p:nvPicPr>
        <p:blipFill rotWithShape="1">
          <a:blip r:embed="rId6">
            <a:alphaModFix/>
          </a:blip>
          <a:srcRect b="0" l="0" r="0" t="0"/>
          <a:stretch/>
        </p:blipFill>
        <p:spPr>
          <a:xfrm>
            <a:off x="7240075" y="69025"/>
            <a:ext cx="1483350" cy="244575"/>
          </a:xfrm>
          <a:prstGeom prst="rect">
            <a:avLst/>
          </a:prstGeom>
          <a:noFill/>
          <a:ln>
            <a:noFill/>
          </a:ln>
        </p:spPr>
      </p:pic>
      <p:pic>
        <p:nvPicPr>
          <p:cNvPr id="169" name="Google Shape;169;p26"/>
          <p:cNvPicPr preferRelativeResize="0"/>
          <p:nvPr/>
        </p:nvPicPr>
        <p:blipFill rotWithShape="1">
          <a:blip r:embed="rId7">
            <a:alphaModFix/>
          </a:blip>
          <a:srcRect b="23500" l="15521" r="24317" t="0"/>
          <a:stretch/>
        </p:blipFill>
        <p:spPr>
          <a:xfrm>
            <a:off x="5442100" y="571900"/>
            <a:ext cx="308700" cy="250775"/>
          </a:xfrm>
          <a:prstGeom prst="rect">
            <a:avLst/>
          </a:prstGeom>
          <a:noFill/>
          <a:ln>
            <a:noFill/>
          </a:ln>
        </p:spPr>
      </p:pic>
      <p:pic>
        <p:nvPicPr>
          <p:cNvPr id="170" name="Google Shape;170;p26"/>
          <p:cNvPicPr preferRelativeResize="0"/>
          <p:nvPr/>
        </p:nvPicPr>
        <p:blipFill>
          <a:blip r:embed="rId8">
            <a:alphaModFix/>
          </a:blip>
          <a:stretch>
            <a:fillRect/>
          </a:stretch>
        </p:blipFill>
        <p:spPr>
          <a:xfrm>
            <a:off x="1027738" y="3744325"/>
            <a:ext cx="3439199" cy="789475"/>
          </a:xfrm>
          <a:prstGeom prst="rect">
            <a:avLst/>
          </a:prstGeom>
          <a:noFill/>
          <a:ln>
            <a:noFill/>
          </a:ln>
        </p:spPr>
      </p:pic>
      <p:pic>
        <p:nvPicPr>
          <p:cNvPr id="171" name="Google Shape;171;p26"/>
          <p:cNvPicPr preferRelativeResize="0"/>
          <p:nvPr/>
        </p:nvPicPr>
        <p:blipFill>
          <a:blip r:embed="rId9">
            <a:alphaModFix/>
          </a:blip>
          <a:stretch>
            <a:fillRect/>
          </a:stretch>
        </p:blipFill>
        <p:spPr>
          <a:xfrm>
            <a:off x="4940950" y="3849675"/>
            <a:ext cx="3076376" cy="636200"/>
          </a:xfrm>
          <a:prstGeom prst="rect">
            <a:avLst/>
          </a:prstGeom>
          <a:noFill/>
          <a:ln cap="flat" cmpd="sng" w="28575">
            <a:solidFill>
              <a:srgbClr val="FF0000"/>
            </a:solidFill>
            <a:prstDash val="solid"/>
            <a:round/>
            <a:headEnd len="sm" w="sm" type="none"/>
            <a:tailEnd len="sm" w="sm" type="none"/>
          </a:ln>
        </p:spPr>
      </p:pic>
      <p:cxnSp>
        <p:nvCxnSpPr>
          <p:cNvPr id="172" name="Google Shape;172;p26"/>
          <p:cNvCxnSpPr/>
          <p:nvPr/>
        </p:nvCxnSpPr>
        <p:spPr>
          <a:xfrm rot="10800000">
            <a:off x="5261700" y="3029950"/>
            <a:ext cx="473100" cy="651300"/>
          </a:xfrm>
          <a:prstGeom prst="straightConnector1">
            <a:avLst/>
          </a:prstGeom>
          <a:noFill/>
          <a:ln cap="flat" cmpd="sng" w="9525">
            <a:solidFill>
              <a:srgbClr val="000000"/>
            </a:solidFill>
            <a:prstDash val="solid"/>
            <a:round/>
            <a:headEnd len="med" w="med" type="none"/>
            <a:tailEnd len="med" w="med" type="triangle"/>
          </a:ln>
        </p:spPr>
      </p:cxnSp>
      <p:sp>
        <p:nvSpPr>
          <p:cNvPr id="173" name="Google Shape;173;p26"/>
          <p:cNvSpPr txBox="1"/>
          <p:nvPr/>
        </p:nvSpPr>
        <p:spPr>
          <a:xfrm>
            <a:off x="1248175" y="4610000"/>
            <a:ext cx="688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roxima Nova"/>
                <a:ea typeface="Proxima Nova"/>
                <a:cs typeface="Proxima Nova"/>
                <a:sym typeface="Proxima Nova"/>
              </a:rPr>
              <a:t>a submodular problem: recall submodularity has the property of diminishing return</a:t>
            </a:r>
            <a:endParaRPr b="1">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7"/>
          <p:cNvPicPr preferRelativeResize="0"/>
          <p:nvPr/>
        </p:nvPicPr>
        <p:blipFill>
          <a:blip r:embed="rId3">
            <a:alphaModFix/>
          </a:blip>
          <a:stretch>
            <a:fillRect/>
          </a:stretch>
        </p:blipFill>
        <p:spPr>
          <a:xfrm>
            <a:off x="515350" y="674013"/>
            <a:ext cx="2972626" cy="2586700"/>
          </a:xfrm>
          <a:prstGeom prst="rect">
            <a:avLst/>
          </a:prstGeom>
          <a:noFill/>
          <a:ln>
            <a:noFill/>
          </a:ln>
        </p:spPr>
      </p:pic>
      <p:sp>
        <p:nvSpPr>
          <p:cNvPr id="179" name="Google Shape;179;p27"/>
          <p:cNvSpPr txBox="1"/>
          <p:nvPr/>
        </p:nvSpPr>
        <p:spPr>
          <a:xfrm>
            <a:off x="1087850" y="3344125"/>
            <a:ext cx="175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explanation matrix </a:t>
            </a:r>
            <a:endParaRPr>
              <a:latin typeface="Proxima Nova"/>
              <a:ea typeface="Proxima Nova"/>
              <a:cs typeface="Proxima Nova"/>
              <a:sym typeface="Proxima Nova"/>
            </a:endParaRPr>
          </a:p>
        </p:txBody>
      </p:sp>
      <p:cxnSp>
        <p:nvCxnSpPr>
          <p:cNvPr id="180" name="Google Shape;180;p27"/>
          <p:cNvCxnSpPr/>
          <p:nvPr/>
        </p:nvCxnSpPr>
        <p:spPr>
          <a:xfrm>
            <a:off x="413950" y="1046300"/>
            <a:ext cx="308700" cy="203700"/>
          </a:xfrm>
          <a:prstGeom prst="straightConnector1">
            <a:avLst/>
          </a:prstGeom>
          <a:noFill/>
          <a:ln cap="flat" cmpd="sng" w="9525">
            <a:solidFill>
              <a:srgbClr val="000000"/>
            </a:solidFill>
            <a:prstDash val="solid"/>
            <a:round/>
            <a:headEnd len="med" w="med" type="none"/>
            <a:tailEnd len="med" w="med" type="triangle"/>
          </a:ln>
        </p:spPr>
      </p:cxnSp>
      <p:cxnSp>
        <p:nvCxnSpPr>
          <p:cNvPr id="181" name="Google Shape;181;p27"/>
          <p:cNvCxnSpPr/>
          <p:nvPr/>
        </p:nvCxnSpPr>
        <p:spPr>
          <a:xfrm flipH="1">
            <a:off x="1807775" y="533925"/>
            <a:ext cx="248400" cy="185400"/>
          </a:xfrm>
          <a:prstGeom prst="straightConnector1">
            <a:avLst/>
          </a:prstGeom>
          <a:noFill/>
          <a:ln cap="flat" cmpd="sng" w="9525">
            <a:solidFill>
              <a:srgbClr val="000000"/>
            </a:solidFill>
            <a:prstDash val="solid"/>
            <a:round/>
            <a:headEnd len="med" w="med" type="none"/>
            <a:tailEnd len="med" w="med" type="triangle"/>
          </a:ln>
        </p:spPr>
      </p:cxnSp>
      <p:pic>
        <p:nvPicPr>
          <p:cNvPr id="182" name="Google Shape;182;p27"/>
          <p:cNvPicPr preferRelativeResize="0"/>
          <p:nvPr/>
        </p:nvPicPr>
        <p:blipFill rotWithShape="1">
          <a:blip r:embed="rId4">
            <a:alphaModFix/>
          </a:blip>
          <a:srcRect b="0" l="16046" r="12824" t="0"/>
          <a:stretch/>
        </p:blipFill>
        <p:spPr>
          <a:xfrm>
            <a:off x="2650025" y="3416500"/>
            <a:ext cx="466400" cy="327825"/>
          </a:xfrm>
          <a:prstGeom prst="rect">
            <a:avLst/>
          </a:prstGeom>
          <a:noFill/>
          <a:ln>
            <a:noFill/>
          </a:ln>
        </p:spPr>
      </p:pic>
      <p:pic>
        <p:nvPicPr>
          <p:cNvPr id="183" name="Google Shape;183;p27"/>
          <p:cNvPicPr preferRelativeResize="0"/>
          <p:nvPr/>
        </p:nvPicPr>
        <p:blipFill rotWithShape="1">
          <a:blip r:embed="rId5">
            <a:alphaModFix/>
          </a:blip>
          <a:srcRect b="23500" l="15521" r="24317" t="0"/>
          <a:stretch/>
        </p:blipFill>
        <p:spPr>
          <a:xfrm>
            <a:off x="206650" y="749550"/>
            <a:ext cx="308700" cy="250775"/>
          </a:xfrm>
          <a:prstGeom prst="rect">
            <a:avLst/>
          </a:prstGeom>
          <a:noFill/>
          <a:ln>
            <a:noFill/>
          </a:ln>
        </p:spPr>
      </p:pic>
      <p:pic>
        <p:nvPicPr>
          <p:cNvPr id="184" name="Google Shape;184;p27"/>
          <p:cNvPicPr preferRelativeResize="0"/>
          <p:nvPr/>
        </p:nvPicPr>
        <p:blipFill>
          <a:blip r:embed="rId6">
            <a:alphaModFix/>
          </a:blip>
          <a:stretch>
            <a:fillRect/>
          </a:stretch>
        </p:blipFill>
        <p:spPr>
          <a:xfrm>
            <a:off x="1087848" y="3745150"/>
            <a:ext cx="3018824" cy="692975"/>
          </a:xfrm>
          <a:prstGeom prst="rect">
            <a:avLst/>
          </a:prstGeom>
          <a:noFill/>
          <a:ln>
            <a:noFill/>
          </a:ln>
        </p:spPr>
      </p:pic>
      <p:pic>
        <p:nvPicPr>
          <p:cNvPr id="185" name="Google Shape;185;p27"/>
          <p:cNvPicPr preferRelativeResize="0"/>
          <p:nvPr/>
        </p:nvPicPr>
        <p:blipFill>
          <a:blip r:embed="rId7">
            <a:alphaModFix/>
          </a:blip>
          <a:stretch>
            <a:fillRect/>
          </a:stretch>
        </p:blipFill>
        <p:spPr>
          <a:xfrm>
            <a:off x="4940950" y="3849675"/>
            <a:ext cx="3076376" cy="636200"/>
          </a:xfrm>
          <a:prstGeom prst="rect">
            <a:avLst/>
          </a:prstGeom>
          <a:noFill/>
          <a:ln cap="flat" cmpd="sng" w="28575">
            <a:solidFill>
              <a:srgbClr val="FF0000"/>
            </a:solidFill>
            <a:prstDash val="solid"/>
            <a:round/>
            <a:headEnd len="sm" w="sm" type="none"/>
            <a:tailEnd len="sm" w="sm" type="none"/>
          </a:ln>
        </p:spPr>
      </p:pic>
      <p:sp>
        <p:nvSpPr>
          <p:cNvPr id="186" name="Google Shape;186;p27"/>
          <p:cNvSpPr txBox="1"/>
          <p:nvPr/>
        </p:nvSpPr>
        <p:spPr>
          <a:xfrm>
            <a:off x="286150" y="4616575"/>
            <a:ext cx="492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roxima Nova"/>
                <a:ea typeface="Proxima Nova"/>
                <a:cs typeface="Proxima Nova"/>
                <a:sym typeface="Proxima Nova"/>
              </a:rPr>
              <a:t>recall submodularity has the property of diminishing return</a:t>
            </a:r>
            <a:endParaRPr b="1">
              <a:latin typeface="Proxima Nova"/>
              <a:ea typeface="Proxima Nova"/>
              <a:cs typeface="Proxima Nova"/>
              <a:sym typeface="Proxima Nova"/>
            </a:endParaRPr>
          </a:p>
        </p:txBody>
      </p:sp>
      <p:pic>
        <p:nvPicPr>
          <p:cNvPr id="187" name="Google Shape;187;p27"/>
          <p:cNvPicPr preferRelativeResize="0"/>
          <p:nvPr/>
        </p:nvPicPr>
        <p:blipFill rotWithShape="1">
          <a:blip r:embed="rId8">
            <a:alphaModFix/>
          </a:blip>
          <a:srcRect b="59126" l="0" r="0" t="0"/>
          <a:stretch/>
        </p:blipFill>
        <p:spPr>
          <a:xfrm>
            <a:off x="3926575" y="305875"/>
            <a:ext cx="5105123" cy="1303749"/>
          </a:xfrm>
          <a:prstGeom prst="rect">
            <a:avLst/>
          </a:prstGeom>
          <a:noFill/>
          <a:ln>
            <a:noFill/>
          </a:ln>
        </p:spPr>
      </p:pic>
      <p:pic>
        <p:nvPicPr>
          <p:cNvPr id="188" name="Google Shape;188;p27"/>
          <p:cNvPicPr preferRelativeResize="0"/>
          <p:nvPr/>
        </p:nvPicPr>
        <p:blipFill rotWithShape="1">
          <a:blip r:embed="rId8">
            <a:alphaModFix/>
          </a:blip>
          <a:srcRect b="39084" l="0" r="0" t="40496"/>
          <a:stretch/>
        </p:blipFill>
        <p:spPr>
          <a:xfrm>
            <a:off x="3926575" y="1701600"/>
            <a:ext cx="5105123" cy="651300"/>
          </a:xfrm>
          <a:prstGeom prst="rect">
            <a:avLst/>
          </a:prstGeom>
          <a:noFill/>
          <a:ln>
            <a:noFill/>
          </a:ln>
        </p:spPr>
      </p:pic>
      <p:pic>
        <p:nvPicPr>
          <p:cNvPr id="189" name="Google Shape;189;p27"/>
          <p:cNvPicPr preferRelativeResize="0"/>
          <p:nvPr/>
        </p:nvPicPr>
        <p:blipFill rotWithShape="1">
          <a:blip r:embed="rId8">
            <a:alphaModFix/>
          </a:blip>
          <a:srcRect b="0" l="0" r="0" t="61181"/>
          <a:stretch/>
        </p:blipFill>
        <p:spPr>
          <a:xfrm>
            <a:off x="3926575" y="2429925"/>
            <a:ext cx="5105123" cy="1238199"/>
          </a:xfrm>
          <a:prstGeom prst="rect">
            <a:avLst/>
          </a:prstGeom>
          <a:noFill/>
          <a:ln>
            <a:noFill/>
          </a:ln>
        </p:spPr>
      </p:pic>
      <p:cxnSp>
        <p:nvCxnSpPr>
          <p:cNvPr id="190" name="Google Shape;190;p27"/>
          <p:cNvCxnSpPr/>
          <p:nvPr/>
        </p:nvCxnSpPr>
        <p:spPr>
          <a:xfrm flipH="1" rot="10800000">
            <a:off x="7823700" y="2936500"/>
            <a:ext cx="676500" cy="821400"/>
          </a:xfrm>
          <a:prstGeom prst="straightConnector1">
            <a:avLst/>
          </a:prstGeom>
          <a:noFill/>
          <a:ln cap="flat" cmpd="sng" w="9525">
            <a:solidFill>
              <a:srgbClr val="000000"/>
            </a:solidFill>
            <a:prstDash val="solid"/>
            <a:round/>
            <a:headEnd len="med" w="med" type="triangle"/>
            <a:tailEnd len="med" w="med" type="triangle"/>
          </a:ln>
        </p:spPr>
      </p:cxnSp>
      <p:sp>
        <p:nvSpPr>
          <p:cNvPr id="191" name="Google Shape;191;p27"/>
          <p:cNvSpPr txBox="1"/>
          <p:nvPr/>
        </p:nvSpPr>
        <p:spPr>
          <a:xfrm>
            <a:off x="1536313" y="4326475"/>
            <a:ext cx="212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(a submodular problem)</a:t>
            </a:r>
            <a:endParaRPr>
              <a:latin typeface="Proxima Nova"/>
              <a:ea typeface="Proxima Nova"/>
              <a:cs typeface="Proxima Nova"/>
              <a:sym typeface="Proxima Nova"/>
            </a:endParaRPr>
          </a:p>
        </p:txBody>
      </p:sp>
      <p:pic>
        <p:nvPicPr>
          <p:cNvPr id="192" name="Google Shape;192;p27"/>
          <p:cNvPicPr preferRelativeResize="0"/>
          <p:nvPr/>
        </p:nvPicPr>
        <p:blipFill>
          <a:blip r:embed="rId9">
            <a:alphaModFix/>
          </a:blip>
          <a:stretch>
            <a:fillRect/>
          </a:stretch>
        </p:blipFill>
        <p:spPr>
          <a:xfrm>
            <a:off x="2113125" y="339825"/>
            <a:ext cx="181410" cy="250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Simulated User Experiment</a:t>
            </a:r>
            <a:endParaRPr/>
          </a:p>
        </p:txBody>
      </p:sp>
      <p:sp>
        <p:nvSpPr>
          <p:cNvPr id="198" name="Google Shape;198;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b="1" lang="en"/>
              <a:t>Experimental Setup</a:t>
            </a:r>
            <a:endParaRPr b="1"/>
          </a:p>
          <a:p>
            <a:pPr indent="-342900" lvl="0" marL="457200" rtl="0" algn="l">
              <a:lnSpc>
                <a:spcPct val="150000"/>
              </a:lnSpc>
              <a:spcBef>
                <a:spcPts val="1200"/>
              </a:spcBef>
              <a:spcAft>
                <a:spcPts val="0"/>
              </a:spcAft>
              <a:buSzPts val="1800"/>
              <a:buChar char="❖"/>
            </a:pPr>
            <a:r>
              <a:rPr lang="en"/>
              <a:t>Decision Tree, Logistic Regression, Nearest Neighbors, SVM, RandomForest</a:t>
            </a:r>
            <a:endParaRPr/>
          </a:p>
          <a:p>
            <a:pPr indent="-342900" lvl="0" marL="457200" rtl="0" algn="l">
              <a:lnSpc>
                <a:spcPct val="150000"/>
              </a:lnSpc>
              <a:spcBef>
                <a:spcPts val="0"/>
              </a:spcBef>
              <a:spcAft>
                <a:spcPts val="0"/>
              </a:spcAft>
              <a:buSzPts val="1800"/>
              <a:buChar char="❖"/>
            </a:pPr>
            <a:r>
              <a:rPr lang="en"/>
              <a:t>Compare with </a:t>
            </a:r>
            <a:r>
              <a:rPr b="1" lang="en"/>
              <a:t>parzen, greedy</a:t>
            </a:r>
            <a:r>
              <a:rPr lang="en"/>
              <a:t> procedure, </a:t>
            </a:r>
            <a:r>
              <a:rPr b="1" lang="en"/>
              <a:t>random</a:t>
            </a:r>
            <a:r>
              <a:rPr lang="en"/>
              <a:t> procedure</a:t>
            </a:r>
            <a:endParaRPr/>
          </a:p>
          <a:p>
            <a:pPr indent="-317500" lvl="1" marL="914400" rtl="0" algn="l">
              <a:lnSpc>
                <a:spcPct val="150000"/>
              </a:lnSpc>
              <a:spcBef>
                <a:spcPts val="0"/>
              </a:spcBef>
              <a:spcAft>
                <a:spcPts val="0"/>
              </a:spcAft>
              <a:buSzPts val="1400"/>
              <a:buChar char="➢"/>
            </a:pPr>
            <a:r>
              <a:rPr lang="en"/>
              <a:t>Greedy Procedure: greedily remove features that contribute the most until prediction </a:t>
            </a:r>
            <a:r>
              <a:rPr lang="en"/>
              <a:t>changes</a:t>
            </a:r>
            <a:endParaRPr/>
          </a:p>
          <a:p>
            <a:pPr indent="-317500" lvl="1" marL="914400" rtl="0" algn="l">
              <a:lnSpc>
                <a:spcPct val="150000"/>
              </a:lnSpc>
              <a:spcBef>
                <a:spcPts val="0"/>
              </a:spcBef>
              <a:spcAft>
                <a:spcPts val="0"/>
              </a:spcAft>
              <a:buSzPts val="1400"/>
              <a:buChar char="➢"/>
            </a:pPr>
            <a:r>
              <a:rPr lang="en"/>
              <a:t>Random Procedure: randomly select K features</a:t>
            </a:r>
            <a:endParaRPr/>
          </a:p>
          <a:p>
            <a:pPr indent="-342900" lvl="0" marL="457200" rtl="0" algn="l">
              <a:lnSpc>
                <a:spcPct val="150000"/>
              </a:lnSpc>
              <a:spcBef>
                <a:spcPts val="0"/>
              </a:spcBef>
              <a:spcAft>
                <a:spcPts val="0"/>
              </a:spcAft>
              <a:buSzPts val="1800"/>
              <a:buChar char="❖"/>
            </a:pPr>
            <a:r>
              <a:rPr lang="en"/>
              <a:t>If involve pick procedure</a:t>
            </a:r>
            <a:endParaRPr/>
          </a:p>
          <a:p>
            <a:pPr indent="-317500" lvl="1" marL="914400" rtl="0" algn="l">
              <a:lnSpc>
                <a:spcPct val="150000"/>
              </a:lnSpc>
              <a:spcBef>
                <a:spcPts val="0"/>
              </a:spcBef>
              <a:spcAft>
                <a:spcPts val="0"/>
              </a:spcAft>
              <a:buSzPts val="1400"/>
              <a:buChar char="➢"/>
            </a:pPr>
            <a:r>
              <a:rPr lang="en"/>
              <a:t>Submodular Pick (SP)</a:t>
            </a:r>
            <a:endParaRPr/>
          </a:p>
          <a:p>
            <a:pPr indent="-317500" lvl="1" marL="914400" rtl="0" algn="l">
              <a:lnSpc>
                <a:spcPct val="150000"/>
              </a:lnSpc>
              <a:spcBef>
                <a:spcPts val="0"/>
              </a:spcBef>
              <a:spcAft>
                <a:spcPts val="0"/>
              </a:spcAft>
              <a:buSzPts val="1400"/>
              <a:buChar char="➢"/>
            </a:pPr>
            <a:r>
              <a:rPr lang="en"/>
              <a:t>Random Pick (RP)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Simulated User Experiment</a:t>
            </a:r>
            <a:endParaRPr/>
          </a:p>
        </p:txBody>
      </p:sp>
      <p:sp>
        <p:nvSpPr>
          <p:cNvPr id="204" name="Google Shape;204;p29"/>
          <p:cNvSpPr txBox="1"/>
          <p:nvPr>
            <p:ph idx="1" type="body"/>
          </p:nvPr>
        </p:nvSpPr>
        <p:spPr>
          <a:xfrm>
            <a:off x="311700" y="1152475"/>
            <a:ext cx="4524000" cy="3416400"/>
          </a:xfrm>
          <a:prstGeom prst="rect">
            <a:avLst/>
          </a:prstGeom>
        </p:spPr>
        <p:txBody>
          <a:bodyPr anchorCtr="0" anchor="t" bIns="91425" lIns="91425" spcFirstLastPara="1" rIns="91425" wrap="square" tIns="91425">
            <a:normAutofit lnSpcReduction="10000"/>
          </a:bodyPr>
          <a:lstStyle/>
          <a:p>
            <a:pPr indent="0" lvl="0" marL="0" rtl="0" algn="l">
              <a:lnSpc>
                <a:spcPct val="150000"/>
              </a:lnSpc>
              <a:spcBef>
                <a:spcPts val="0"/>
              </a:spcBef>
              <a:spcAft>
                <a:spcPts val="0"/>
              </a:spcAft>
              <a:buNone/>
            </a:pPr>
            <a:r>
              <a:rPr b="1" lang="en"/>
              <a:t>Are explanations faithful to the method?</a:t>
            </a:r>
            <a:endParaRPr b="1"/>
          </a:p>
          <a:p>
            <a:pPr indent="-342900" lvl="0" marL="457200" rtl="0" algn="l">
              <a:lnSpc>
                <a:spcPct val="150000"/>
              </a:lnSpc>
              <a:spcBef>
                <a:spcPts val="1200"/>
              </a:spcBef>
              <a:spcAft>
                <a:spcPts val="0"/>
              </a:spcAft>
              <a:buSzPts val="1800"/>
              <a:buChar char="-"/>
            </a:pPr>
            <a:r>
              <a:rPr lang="en"/>
              <a:t>Train sparse logistic regression and decision trees</a:t>
            </a:r>
            <a:endParaRPr/>
          </a:p>
          <a:p>
            <a:pPr indent="-317500" lvl="1" marL="914400" rtl="0" algn="l">
              <a:lnSpc>
                <a:spcPct val="150000"/>
              </a:lnSpc>
              <a:spcBef>
                <a:spcPts val="0"/>
              </a:spcBef>
              <a:spcAft>
                <a:spcPts val="0"/>
              </a:spcAft>
              <a:buSzPts val="1400"/>
              <a:buChar char="-"/>
            </a:pPr>
            <a:r>
              <a:rPr lang="en"/>
              <a:t>Interpretable -&gt; know gold set features</a:t>
            </a:r>
            <a:endParaRPr/>
          </a:p>
          <a:p>
            <a:pPr indent="-342900" lvl="0" marL="457200" rtl="0" algn="l">
              <a:lnSpc>
                <a:spcPct val="150000"/>
              </a:lnSpc>
              <a:spcBef>
                <a:spcPts val="0"/>
              </a:spcBef>
              <a:spcAft>
                <a:spcPts val="0"/>
              </a:spcAft>
              <a:buSzPts val="1800"/>
              <a:buChar char="-"/>
            </a:pPr>
            <a:r>
              <a:rPr lang="en"/>
              <a:t>Compute average fractions of gold features covered by the </a:t>
            </a:r>
            <a:r>
              <a:rPr lang="en"/>
              <a:t>explanations</a:t>
            </a:r>
            <a:r>
              <a:rPr lang="en"/>
              <a:t> (over all instance)</a:t>
            </a:r>
            <a:endParaRPr/>
          </a:p>
          <a:p>
            <a:pPr indent="0" lvl="0" marL="0" rtl="0" algn="l">
              <a:lnSpc>
                <a:spcPct val="150000"/>
              </a:lnSpc>
              <a:spcBef>
                <a:spcPts val="1200"/>
              </a:spcBef>
              <a:spcAft>
                <a:spcPts val="1200"/>
              </a:spcAft>
              <a:buNone/>
            </a:pPr>
            <a:r>
              <a:t/>
            </a:r>
            <a:endParaRPr/>
          </a:p>
        </p:txBody>
      </p:sp>
      <p:pic>
        <p:nvPicPr>
          <p:cNvPr id="205" name="Google Shape;205;p29"/>
          <p:cNvPicPr preferRelativeResize="0"/>
          <p:nvPr/>
        </p:nvPicPr>
        <p:blipFill>
          <a:blip r:embed="rId3">
            <a:alphaModFix/>
          </a:blip>
          <a:stretch>
            <a:fillRect/>
          </a:stretch>
        </p:blipFill>
        <p:spPr>
          <a:xfrm>
            <a:off x="4988100" y="1170125"/>
            <a:ext cx="3904039" cy="38209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Simulated User Experiment</a:t>
            </a:r>
            <a:endParaRPr/>
          </a:p>
        </p:txBody>
      </p:sp>
      <p:sp>
        <p:nvSpPr>
          <p:cNvPr id="211" name="Google Shape;211;p30"/>
          <p:cNvSpPr txBox="1"/>
          <p:nvPr>
            <p:ph idx="1" type="body"/>
          </p:nvPr>
        </p:nvSpPr>
        <p:spPr>
          <a:xfrm>
            <a:off x="311700" y="1152475"/>
            <a:ext cx="82881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b="1" lang="en"/>
              <a:t>Should I </a:t>
            </a:r>
            <a:r>
              <a:rPr b="1" lang="en"/>
              <a:t>trust</a:t>
            </a:r>
            <a:r>
              <a:rPr b="1" lang="en"/>
              <a:t> this prediction?</a:t>
            </a:r>
            <a:endParaRPr b="1"/>
          </a:p>
          <a:p>
            <a:pPr indent="-342900" lvl="0" marL="457200" rtl="0" algn="l">
              <a:lnSpc>
                <a:spcPct val="150000"/>
              </a:lnSpc>
              <a:spcBef>
                <a:spcPts val="1200"/>
              </a:spcBef>
              <a:spcAft>
                <a:spcPts val="0"/>
              </a:spcAft>
              <a:buSzPts val="1800"/>
              <a:buAutoNum type="arabicPeriod"/>
            </a:pPr>
            <a:r>
              <a:rPr lang="en"/>
              <a:t>Randomly select 25% of features to be untrustworthy</a:t>
            </a:r>
            <a:endParaRPr/>
          </a:p>
          <a:p>
            <a:pPr indent="-342900" lvl="0" marL="457200" rtl="0" algn="l">
              <a:lnSpc>
                <a:spcPct val="150000"/>
              </a:lnSpc>
              <a:spcBef>
                <a:spcPts val="0"/>
              </a:spcBef>
              <a:spcAft>
                <a:spcPts val="0"/>
              </a:spcAft>
              <a:buSzPts val="1800"/>
              <a:buAutoNum type="arabicPeriod"/>
            </a:pPr>
            <a:r>
              <a:rPr lang="en"/>
              <a:t>Label predictions as untrustworthy if prediction changes when all untrustworthy features are removed from the instance</a:t>
            </a:r>
            <a:endParaRPr/>
          </a:p>
          <a:p>
            <a:pPr indent="-317500" lvl="1" marL="914400" rtl="0" algn="l">
              <a:lnSpc>
                <a:spcPct val="150000"/>
              </a:lnSpc>
              <a:spcBef>
                <a:spcPts val="0"/>
              </a:spcBef>
              <a:spcAft>
                <a:spcPts val="0"/>
              </a:spcAft>
              <a:buSzPts val="1400"/>
              <a:buAutoNum type="alphaLcPeriod"/>
            </a:pPr>
            <a:r>
              <a:rPr lang="en"/>
              <a:t>For greedy and random, untrustworthy if untrustworthy features present</a:t>
            </a:r>
            <a:endParaRPr/>
          </a:p>
          <a:p>
            <a:pPr indent="0" lvl="0" marL="0" rtl="0" algn="l">
              <a:lnSpc>
                <a:spcPct val="150000"/>
              </a:lnSpc>
              <a:spcBef>
                <a:spcPts val="1200"/>
              </a:spcBef>
              <a:spcAft>
                <a:spcPts val="1200"/>
              </a:spcAft>
              <a:buNone/>
            </a:pPr>
            <a:r>
              <a:t/>
            </a:r>
            <a:endParaRPr/>
          </a:p>
        </p:txBody>
      </p:sp>
      <p:pic>
        <p:nvPicPr>
          <p:cNvPr id="212" name="Google Shape;212;p30"/>
          <p:cNvPicPr preferRelativeResize="0"/>
          <p:nvPr/>
        </p:nvPicPr>
        <p:blipFill>
          <a:blip r:embed="rId3">
            <a:alphaModFix/>
          </a:blip>
          <a:stretch>
            <a:fillRect/>
          </a:stretch>
        </p:blipFill>
        <p:spPr>
          <a:xfrm>
            <a:off x="2722138" y="3385150"/>
            <a:ext cx="3467224" cy="1522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Simulated User Experiment</a:t>
            </a:r>
            <a:endParaRPr/>
          </a:p>
        </p:txBody>
      </p:sp>
      <p:sp>
        <p:nvSpPr>
          <p:cNvPr id="218" name="Google Shape;218;p31"/>
          <p:cNvSpPr txBox="1"/>
          <p:nvPr>
            <p:ph idx="1" type="body"/>
          </p:nvPr>
        </p:nvSpPr>
        <p:spPr>
          <a:xfrm>
            <a:off x="311700" y="1152475"/>
            <a:ext cx="4391700" cy="3416400"/>
          </a:xfrm>
          <a:prstGeom prst="rect">
            <a:avLst/>
          </a:prstGeom>
        </p:spPr>
        <p:txBody>
          <a:bodyPr anchorCtr="0" anchor="t" bIns="91425" lIns="91425" spcFirstLastPara="1" rIns="91425" wrap="square" tIns="91425">
            <a:normAutofit lnSpcReduction="10000"/>
          </a:bodyPr>
          <a:lstStyle/>
          <a:p>
            <a:pPr indent="0" lvl="0" marL="0" rtl="0" algn="l">
              <a:lnSpc>
                <a:spcPct val="150000"/>
              </a:lnSpc>
              <a:spcBef>
                <a:spcPts val="0"/>
              </a:spcBef>
              <a:spcAft>
                <a:spcPts val="0"/>
              </a:spcAft>
              <a:buNone/>
            </a:pPr>
            <a:r>
              <a:rPr b="1" lang="en"/>
              <a:t>Can I trust this model?</a:t>
            </a:r>
            <a:endParaRPr b="1"/>
          </a:p>
          <a:p>
            <a:pPr indent="-330200" lvl="0" marL="457200" rtl="0" algn="l">
              <a:lnSpc>
                <a:spcPct val="150000"/>
              </a:lnSpc>
              <a:spcBef>
                <a:spcPts val="1200"/>
              </a:spcBef>
              <a:spcAft>
                <a:spcPts val="0"/>
              </a:spcAft>
              <a:buSzPts val="1600"/>
              <a:buAutoNum type="arabicPeriod"/>
            </a:pPr>
            <a:r>
              <a:rPr lang="en" sz="1600"/>
              <a:t>Add noisy features to data to create spurious correlations within dataset</a:t>
            </a:r>
            <a:endParaRPr sz="1600"/>
          </a:p>
          <a:p>
            <a:pPr indent="-330200" lvl="0" marL="457200" rtl="0" algn="l">
              <a:lnSpc>
                <a:spcPct val="150000"/>
              </a:lnSpc>
              <a:spcBef>
                <a:spcPts val="0"/>
              </a:spcBef>
              <a:spcAft>
                <a:spcPts val="0"/>
              </a:spcAft>
              <a:buSzPts val="1600"/>
              <a:buAutoNum type="arabicPeriod"/>
            </a:pPr>
            <a:r>
              <a:rPr lang="en" sz="1600"/>
              <a:t>Train two random forests</a:t>
            </a:r>
            <a:endParaRPr sz="1600"/>
          </a:p>
          <a:p>
            <a:pPr indent="-304800" lvl="1" marL="914400" rtl="0" algn="l">
              <a:lnSpc>
                <a:spcPct val="150000"/>
              </a:lnSpc>
              <a:spcBef>
                <a:spcPts val="0"/>
              </a:spcBef>
              <a:spcAft>
                <a:spcPts val="0"/>
              </a:spcAft>
              <a:buSzPts val="1200"/>
              <a:buAutoNum type="alphaLcPeriod"/>
            </a:pPr>
            <a:r>
              <a:rPr lang="en" sz="1200"/>
              <a:t>Validation accuracy within 0.1% of each other</a:t>
            </a:r>
            <a:endParaRPr sz="1200"/>
          </a:p>
          <a:p>
            <a:pPr indent="-304800" lvl="1" marL="914400" rtl="0" algn="l">
              <a:lnSpc>
                <a:spcPct val="150000"/>
              </a:lnSpc>
              <a:spcBef>
                <a:spcPts val="0"/>
              </a:spcBef>
              <a:spcAft>
                <a:spcPts val="0"/>
              </a:spcAft>
              <a:buSzPts val="1200"/>
              <a:buAutoNum type="alphaLcPeriod"/>
            </a:pPr>
            <a:r>
              <a:rPr lang="en" sz="1200"/>
              <a:t>Test accuracy differs by at least 5%</a:t>
            </a:r>
            <a:endParaRPr sz="1200"/>
          </a:p>
          <a:p>
            <a:pPr indent="-330200" lvl="0" marL="457200" rtl="0" algn="l">
              <a:lnSpc>
                <a:spcPct val="150000"/>
              </a:lnSpc>
              <a:spcBef>
                <a:spcPts val="0"/>
              </a:spcBef>
              <a:spcAft>
                <a:spcPts val="0"/>
              </a:spcAft>
              <a:buSzPts val="1600"/>
              <a:buAutoNum type="arabicPeriod"/>
            </a:pPr>
            <a:r>
              <a:rPr lang="en" sz="1600"/>
              <a:t>Marks the noisy features as untrustworthy and follow a similar procedure as before</a:t>
            </a:r>
            <a:endParaRPr sz="1600"/>
          </a:p>
          <a:p>
            <a:pPr indent="0" lvl="0" marL="0" rtl="0" algn="l">
              <a:lnSpc>
                <a:spcPct val="150000"/>
              </a:lnSpc>
              <a:spcBef>
                <a:spcPts val="1200"/>
              </a:spcBef>
              <a:spcAft>
                <a:spcPts val="1200"/>
              </a:spcAft>
              <a:buNone/>
            </a:pPr>
            <a:r>
              <a:t/>
            </a:r>
            <a:endParaRPr/>
          </a:p>
        </p:txBody>
      </p:sp>
      <p:pic>
        <p:nvPicPr>
          <p:cNvPr id="219" name="Google Shape;219;p31"/>
          <p:cNvPicPr preferRelativeResize="0"/>
          <p:nvPr/>
        </p:nvPicPr>
        <p:blipFill>
          <a:blip r:embed="rId3">
            <a:alphaModFix/>
          </a:blip>
          <a:stretch>
            <a:fillRect/>
          </a:stretch>
        </p:blipFill>
        <p:spPr>
          <a:xfrm>
            <a:off x="4703399" y="1862213"/>
            <a:ext cx="4128924" cy="199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
            </a:r>
            <a:r>
              <a:rPr lang="en"/>
              <a:t>efine Trust</a:t>
            </a:r>
            <a:endParaRPr/>
          </a:p>
        </p:txBody>
      </p:sp>
      <p:sp>
        <p:nvSpPr>
          <p:cNvPr id="63" name="Google Shape;63;p14"/>
          <p:cNvSpPr txBox="1"/>
          <p:nvPr>
            <p:ph idx="1" type="body"/>
          </p:nvPr>
        </p:nvSpPr>
        <p:spPr>
          <a:xfrm>
            <a:off x="311700" y="1592600"/>
            <a:ext cx="8520600" cy="936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Trusting</a:t>
            </a:r>
            <a:r>
              <a:rPr lang="en"/>
              <a:t> a prediction: whether a user trusts sufficiently to take some action</a:t>
            </a:r>
            <a:r>
              <a:rPr lang="en"/>
              <a:t> based on it</a:t>
            </a:r>
            <a:endParaRPr/>
          </a:p>
        </p:txBody>
      </p:sp>
      <p:sp>
        <p:nvSpPr>
          <p:cNvPr id="64" name="Google Shape;64;p14"/>
          <p:cNvSpPr txBox="1"/>
          <p:nvPr>
            <p:ph idx="1" type="body"/>
          </p:nvPr>
        </p:nvSpPr>
        <p:spPr>
          <a:xfrm>
            <a:off x="311700" y="2782900"/>
            <a:ext cx="8520600" cy="1010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Trusting a model: whether a user trusts a model to behave in reasonable ways if deployed.</a:t>
            </a:r>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Evaluating with Human Subjects</a:t>
            </a:r>
            <a:endParaRPr/>
          </a:p>
        </p:txBody>
      </p:sp>
      <p:sp>
        <p:nvSpPr>
          <p:cNvPr id="225" name="Google Shape;225;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Experimental Setup</a:t>
            </a:r>
            <a:endParaRPr b="1"/>
          </a:p>
          <a:p>
            <a:pPr indent="-342900" lvl="0" marL="457200" rtl="0" algn="l">
              <a:lnSpc>
                <a:spcPct val="150000"/>
              </a:lnSpc>
              <a:spcBef>
                <a:spcPts val="1200"/>
              </a:spcBef>
              <a:spcAft>
                <a:spcPts val="0"/>
              </a:spcAft>
              <a:buSzPts val="1800"/>
              <a:buChar char="❖"/>
            </a:pPr>
            <a:r>
              <a:rPr lang="en"/>
              <a:t>Previous 20 newsgroups dataset (Problematic!)</a:t>
            </a:r>
            <a:endParaRPr/>
          </a:p>
          <a:p>
            <a:pPr indent="-317500" lvl="1" marL="914400" rtl="0" algn="l">
              <a:lnSpc>
                <a:spcPct val="150000"/>
              </a:lnSpc>
              <a:spcBef>
                <a:spcPts val="0"/>
              </a:spcBef>
              <a:spcAft>
                <a:spcPts val="0"/>
              </a:spcAft>
              <a:buSzPts val="1400"/>
              <a:buChar char="➢"/>
            </a:pPr>
            <a:r>
              <a:rPr lang="en"/>
              <a:t>Contain features that do not generalize</a:t>
            </a:r>
            <a:endParaRPr/>
          </a:p>
          <a:p>
            <a:pPr indent="-342900" lvl="0" marL="457200" rtl="0" algn="l">
              <a:lnSpc>
                <a:spcPct val="150000"/>
              </a:lnSpc>
              <a:spcBef>
                <a:spcPts val="0"/>
              </a:spcBef>
              <a:spcAft>
                <a:spcPts val="0"/>
              </a:spcAft>
              <a:buSzPts val="1800"/>
              <a:buChar char="❖"/>
            </a:pPr>
            <a:r>
              <a:rPr lang="en"/>
              <a:t>Create a new religion dataset</a:t>
            </a:r>
            <a:endParaRPr/>
          </a:p>
          <a:p>
            <a:pPr indent="-317500" lvl="1" marL="914400" rtl="0" algn="l">
              <a:lnSpc>
                <a:spcPct val="150000"/>
              </a:lnSpc>
              <a:spcBef>
                <a:spcPts val="0"/>
              </a:spcBef>
              <a:spcAft>
                <a:spcPts val="0"/>
              </a:spcAft>
              <a:buSzPts val="1400"/>
              <a:buChar char="➢"/>
            </a:pPr>
            <a:r>
              <a:rPr lang="en"/>
              <a:t>819 web pages in each of “</a:t>
            </a:r>
            <a:r>
              <a:rPr lang="en"/>
              <a:t>Christianity</a:t>
            </a:r>
            <a:r>
              <a:rPr lang="en"/>
              <a:t>” and “Atheism” </a:t>
            </a:r>
            <a:endParaRPr/>
          </a:p>
          <a:p>
            <a:pPr indent="-342900" lvl="0" marL="457200" rtl="0" algn="l">
              <a:lnSpc>
                <a:spcPct val="150000"/>
              </a:lnSpc>
              <a:spcBef>
                <a:spcPts val="0"/>
              </a:spcBef>
              <a:spcAft>
                <a:spcPts val="0"/>
              </a:spcAft>
              <a:buSzPts val="1800"/>
              <a:buChar char="❖"/>
            </a:pPr>
            <a:r>
              <a:rPr lang="en"/>
              <a:t>Use SVM with RBF Kernel with </a:t>
            </a:r>
            <a:r>
              <a:rPr lang="en"/>
              <a:t>hyperparameters</a:t>
            </a:r>
            <a:r>
              <a:rPr lang="en"/>
              <a:t> chosen by </a:t>
            </a:r>
            <a:r>
              <a:rPr lang="en"/>
              <a:t>cross</a:t>
            </a:r>
            <a:r>
              <a:rPr lang="en"/>
              <a:t>-validation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Evaluating with Human Subjects</a:t>
            </a:r>
            <a:endParaRPr/>
          </a:p>
        </p:txBody>
      </p:sp>
      <p:sp>
        <p:nvSpPr>
          <p:cNvPr id="231" name="Google Shape;231;p33"/>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Can users select the best classifier?</a:t>
            </a:r>
            <a:endParaRPr b="1"/>
          </a:p>
          <a:p>
            <a:pPr indent="-342900" lvl="0" marL="457200" rtl="0" algn="l">
              <a:spcBef>
                <a:spcPts val="1200"/>
              </a:spcBef>
              <a:spcAft>
                <a:spcPts val="0"/>
              </a:spcAft>
              <a:buSzPts val="1800"/>
              <a:buChar char="-"/>
            </a:pPr>
            <a:r>
              <a:rPr lang="en"/>
              <a:t>Train two SVM</a:t>
            </a:r>
            <a:endParaRPr/>
          </a:p>
          <a:p>
            <a:pPr indent="-317500" lvl="1" marL="914400" rtl="0" algn="l">
              <a:spcBef>
                <a:spcPts val="0"/>
              </a:spcBef>
              <a:spcAft>
                <a:spcPts val="0"/>
              </a:spcAft>
              <a:buSzPts val="1400"/>
              <a:buChar char="-"/>
            </a:pPr>
            <a:r>
              <a:rPr lang="en"/>
              <a:t>one on </a:t>
            </a:r>
            <a:r>
              <a:rPr lang="en"/>
              <a:t>problematic dataset, and the other on “cleaned” dataset</a:t>
            </a:r>
            <a:endParaRPr/>
          </a:p>
          <a:p>
            <a:pPr indent="-342900" lvl="0" marL="457200" rtl="0" algn="l">
              <a:spcBef>
                <a:spcPts val="0"/>
              </a:spcBef>
              <a:spcAft>
                <a:spcPts val="0"/>
              </a:spcAft>
              <a:buSzPts val="1800"/>
              <a:buChar char="-"/>
            </a:pPr>
            <a:r>
              <a:rPr lang="en"/>
              <a:t>Recruit human to select which algorithm will perform best </a:t>
            </a:r>
            <a:endParaRPr/>
          </a:p>
        </p:txBody>
      </p:sp>
      <p:pic>
        <p:nvPicPr>
          <p:cNvPr id="232" name="Google Shape;232;p33"/>
          <p:cNvPicPr preferRelativeResize="0"/>
          <p:nvPr/>
        </p:nvPicPr>
        <p:blipFill>
          <a:blip r:embed="rId3">
            <a:alphaModFix/>
          </a:blip>
          <a:stretch>
            <a:fillRect/>
          </a:stretch>
        </p:blipFill>
        <p:spPr>
          <a:xfrm>
            <a:off x="4697575" y="1453138"/>
            <a:ext cx="4267200" cy="28150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Evaluating with Human Subjects</a:t>
            </a:r>
            <a:endParaRPr/>
          </a:p>
        </p:txBody>
      </p:sp>
      <p:sp>
        <p:nvSpPr>
          <p:cNvPr id="238" name="Google Shape;238;p34"/>
          <p:cNvSpPr txBox="1"/>
          <p:nvPr>
            <p:ph idx="1" type="body"/>
          </p:nvPr>
        </p:nvSpPr>
        <p:spPr>
          <a:xfrm>
            <a:off x="311700" y="1152475"/>
            <a:ext cx="4260300" cy="165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Can non-experts improve a classifier?</a:t>
            </a:r>
            <a:endParaRPr b="1"/>
          </a:p>
          <a:p>
            <a:pPr indent="0" lvl="0" marL="0" rtl="0" algn="l">
              <a:spcBef>
                <a:spcPts val="1200"/>
              </a:spcBef>
              <a:spcAft>
                <a:spcPts val="1200"/>
              </a:spcAft>
              <a:buNone/>
            </a:pPr>
            <a:r>
              <a:rPr lang="en" sz="1600"/>
              <a:t>Human marks which words should be removed after seeing B = 10 instances and K = 10 words in explanation.</a:t>
            </a:r>
            <a:endParaRPr sz="1600"/>
          </a:p>
        </p:txBody>
      </p:sp>
      <p:pic>
        <p:nvPicPr>
          <p:cNvPr id="239" name="Google Shape;239;p34"/>
          <p:cNvPicPr preferRelativeResize="0"/>
          <p:nvPr/>
        </p:nvPicPr>
        <p:blipFill>
          <a:blip r:embed="rId3">
            <a:alphaModFix/>
          </a:blip>
          <a:stretch>
            <a:fillRect/>
          </a:stretch>
        </p:blipFill>
        <p:spPr>
          <a:xfrm>
            <a:off x="4679700" y="1390225"/>
            <a:ext cx="4267201" cy="2940909"/>
          </a:xfrm>
          <a:prstGeom prst="rect">
            <a:avLst/>
          </a:prstGeom>
          <a:noFill/>
          <a:ln>
            <a:noFill/>
          </a:ln>
        </p:spPr>
      </p:pic>
      <p:sp>
        <p:nvSpPr>
          <p:cNvPr id="240" name="Google Shape;240;p34"/>
          <p:cNvSpPr txBox="1"/>
          <p:nvPr/>
        </p:nvSpPr>
        <p:spPr>
          <a:xfrm>
            <a:off x="1001200" y="2705250"/>
            <a:ext cx="265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10 subjects -&gt; train 10 classifiers</a:t>
            </a:r>
            <a:endParaRPr>
              <a:latin typeface="Proxima Nova"/>
              <a:ea typeface="Proxima Nova"/>
              <a:cs typeface="Proxima Nova"/>
              <a:sym typeface="Proxima Nova"/>
            </a:endParaRPr>
          </a:p>
        </p:txBody>
      </p:sp>
      <p:cxnSp>
        <p:nvCxnSpPr>
          <p:cNvPr id="241" name="Google Shape;241;p34"/>
          <p:cNvCxnSpPr/>
          <p:nvPr/>
        </p:nvCxnSpPr>
        <p:spPr>
          <a:xfrm flipH="1">
            <a:off x="2127400" y="3105450"/>
            <a:ext cx="9000" cy="461400"/>
          </a:xfrm>
          <a:prstGeom prst="straightConnector1">
            <a:avLst/>
          </a:prstGeom>
          <a:noFill/>
          <a:ln cap="flat" cmpd="sng" w="9525">
            <a:solidFill>
              <a:schemeClr val="dk2"/>
            </a:solidFill>
            <a:prstDash val="solid"/>
            <a:round/>
            <a:headEnd len="med" w="med" type="none"/>
            <a:tailEnd len="med" w="med" type="triangle"/>
          </a:ln>
        </p:spPr>
      </p:cxnSp>
      <p:sp>
        <p:nvSpPr>
          <p:cNvPr id="242" name="Google Shape;242;p34"/>
          <p:cNvSpPr txBox="1"/>
          <p:nvPr/>
        </p:nvSpPr>
        <p:spPr>
          <a:xfrm>
            <a:off x="2209900" y="3136050"/>
            <a:ext cx="1356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roxima Nova"/>
                <a:ea typeface="Proxima Nova"/>
                <a:cs typeface="Proxima Nova"/>
                <a:sym typeface="Proxima Nova"/>
              </a:rPr>
              <a:t>5 more users</a:t>
            </a:r>
            <a:endParaRPr>
              <a:latin typeface="Proxima Nova"/>
              <a:ea typeface="Proxima Nova"/>
              <a:cs typeface="Proxima Nova"/>
              <a:sym typeface="Proxima Nova"/>
            </a:endParaRPr>
          </a:p>
        </p:txBody>
      </p:sp>
      <p:sp>
        <p:nvSpPr>
          <p:cNvPr id="243" name="Google Shape;243;p34"/>
          <p:cNvSpPr txBox="1"/>
          <p:nvPr/>
        </p:nvSpPr>
        <p:spPr>
          <a:xfrm>
            <a:off x="1515100" y="3566850"/>
            <a:ext cx="123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50 classifiers</a:t>
            </a:r>
            <a:endParaRPr>
              <a:latin typeface="Proxima Nova"/>
              <a:ea typeface="Proxima Nova"/>
              <a:cs typeface="Proxima Nova"/>
              <a:sym typeface="Proxima Nova"/>
            </a:endParaRPr>
          </a:p>
        </p:txBody>
      </p:sp>
      <p:cxnSp>
        <p:nvCxnSpPr>
          <p:cNvPr id="244" name="Google Shape;244;p34"/>
          <p:cNvCxnSpPr/>
          <p:nvPr/>
        </p:nvCxnSpPr>
        <p:spPr>
          <a:xfrm flipH="1">
            <a:off x="2127400" y="3919325"/>
            <a:ext cx="9000" cy="461400"/>
          </a:xfrm>
          <a:prstGeom prst="straightConnector1">
            <a:avLst/>
          </a:prstGeom>
          <a:noFill/>
          <a:ln cap="flat" cmpd="sng" w="9525">
            <a:solidFill>
              <a:schemeClr val="dk2"/>
            </a:solidFill>
            <a:prstDash val="solid"/>
            <a:round/>
            <a:headEnd len="med" w="med" type="none"/>
            <a:tailEnd len="med" w="med" type="triangle"/>
          </a:ln>
        </p:spPr>
      </p:cxnSp>
      <p:sp>
        <p:nvSpPr>
          <p:cNvPr id="245" name="Google Shape;245;p34"/>
          <p:cNvSpPr txBox="1"/>
          <p:nvPr/>
        </p:nvSpPr>
        <p:spPr>
          <a:xfrm>
            <a:off x="2209900" y="3949925"/>
            <a:ext cx="1356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roxima Nova"/>
                <a:ea typeface="Proxima Nova"/>
                <a:cs typeface="Proxima Nova"/>
                <a:sym typeface="Proxima Nova"/>
              </a:rPr>
              <a:t>5 more users</a:t>
            </a:r>
            <a:endParaRPr>
              <a:latin typeface="Proxima Nova"/>
              <a:ea typeface="Proxima Nova"/>
              <a:cs typeface="Proxima Nova"/>
              <a:sym typeface="Proxima Nova"/>
            </a:endParaRPr>
          </a:p>
        </p:txBody>
      </p:sp>
      <p:sp>
        <p:nvSpPr>
          <p:cNvPr id="246" name="Google Shape;246;p34"/>
          <p:cNvSpPr txBox="1"/>
          <p:nvPr/>
        </p:nvSpPr>
        <p:spPr>
          <a:xfrm>
            <a:off x="1515100" y="4428450"/>
            <a:ext cx="135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2</a:t>
            </a:r>
            <a:r>
              <a:rPr lang="en">
                <a:latin typeface="Proxima Nova"/>
                <a:ea typeface="Proxima Nova"/>
                <a:cs typeface="Proxima Nova"/>
                <a:sym typeface="Proxima Nova"/>
              </a:rPr>
              <a:t>50 classifiers</a:t>
            </a:r>
            <a:endParaRPr>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Evaluating with Human Subjects</a:t>
            </a:r>
            <a:endParaRPr/>
          </a:p>
        </p:txBody>
      </p:sp>
      <p:sp>
        <p:nvSpPr>
          <p:cNvPr id="252" name="Google Shape;252;p35"/>
          <p:cNvSpPr txBox="1"/>
          <p:nvPr>
            <p:ph idx="1" type="body"/>
          </p:nvPr>
        </p:nvSpPr>
        <p:spPr>
          <a:xfrm>
            <a:off x="311700" y="1152475"/>
            <a:ext cx="5033700" cy="379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Do explanations lead to insights?</a:t>
            </a:r>
            <a:endParaRPr b="1"/>
          </a:p>
          <a:p>
            <a:pPr indent="-342900" lvl="0" marL="457200" rtl="0" algn="l">
              <a:spcBef>
                <a:spcPts val="1200"/>
              </a:spcBef>
              <a:spcAft>
                <a:spcPts val="0"/>
              </a:spcAft>
              <a:buSzPts val="1800"/>
              <a:buAutoNum type="arabicPeriod"/>
            </a:pPr>
            <a:r>
              <a:rPr lang="en"/>
              <a:t>Find pictures such that classifier predicts “wolf” if there is snow, and “husky” otherwise.</a:t>
            </a:r>
            <a:endParaRPr/>
          </a:p>
          <a:p>
            <a:pPr indent="-342900" lvl="0" marL="457200" rtl="0" algn="l">
              <a:spcBef>
                <a:spcPts val="0"/>
              </a:spcBef>
              <a:spcAft>
                <a:spcPts val="0"/>
              </a:spcAft>
              <a:buSzPts val="1800"/>
              <a:buAutoNum type="arabicPeriod"/>
            </a:pPr>
            <a:r>
              <a:rPr lang="en"/>
              <a:t>Ask subjects (grad students) questions</a:t>
            </a:r>
            <a:endParaRPr/>
          </a:p>
          <a:p>
            <a:pPr indent="-317500" lvl="1" marL="914400" rtl="0" algn="l">
              <a:spcBef>
                <a:spcPts val="0"/>
              </a:spcBef>
              <a:spcAft>
                <a:spcPts val="0"/>
              </a:spcAft>
              <a:buSzPts val="1400"/>
              <a:buAutoNum type="alphaLcPeriod"/>
            </a:pPr>
            <a:r>
              <a:rPr lang="en"/>
              <a:t>Do they trust model to work well in real world</a:t>
            </a:r>
            <a:endParaRPr/>
          </a:p>
          <a:p>
            <a:pPr indent="-317500" lvl="1" marL="914400" rtl="0" algn="l">
              <a:spcBef>
                <a:spcPts val="0"/>
              </a:spcBef>
              <a:spcAft>
                <a:spcPts val="0"/>
              </a:spcAft>
              <a:buSzPts val="1400"/>
              <a:buAutoNum type="alphaLcPeriod"/>
            </a:pPr>
            <a:r>
              <a:rPr lang="en"/>
              <a:t>Why?</a:t>
            </a:r>
            <a:endParaRPr/>
          </a:p>
          <a:p>
            <a:pPr indent="-317500" lvl="1" marL="914400" rtl="0" algn="l">
              <a:spcBef>
                <a:spcPts val="0"/>
              </a:spcBef>
              <a:spcAft>
                <a:spcPts val="0"/>
              </a:spcAft>
              <a:buSzPts val="1400"/>
              <a:buAutoNum type="alphaLcPeriod"/>
            </a:pPr>
            <a:r>
              <a:rPr lang="en"/>
              <a:t>How do they think the model distinguishes</a:t>
            </a:r>
            <a:endParaRPr/>
          </a:p>
          <a:p>
            <a:pPr indent="-342900" lvl="0" marL="457200" rtl="0" algn="l">
              <a:spcBef>
                <a:spcPts val="0"/>
              </a:spcBef>
              <a:spcAft>
                <a:spcPts val="0"/>
              </a:spcAft>
              <a:buSzPts val="1800"/>
              <a:buAutoNum type="arabicPeriod"/>
            </a:pPr>
            <a:r>
              <a:rPr lang="en"/>
              <a:t>Showed explanations and asked again</a:t>
            </a:r>
            <a:endParaRPr/>
          </a:p>
        </p:txBody>
      </p:sp>
      <p:pic>
        <p:nvPicPr>
          <p:cNvPr id="253" name="Google Shape;253;p35"/>
          <p:cNvPicPr preferRelativeResize="0"/>
          <p:nvPr/>
        </p:nvPicPr>
        <p:blipFill>
          <a:blip r:embed="rId3">
            <a:alphaModFix/>
          </a:blip>
          <a:stretch>
            <a:fillRect/>
          </a:stretch>
        </p:blipFill>
        <p:spPr>
          <a:xfrm>
            <a:off x="5385825" y="1475150"/>
            <a:ext cx="3532324" cy="28839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Related Work</a:t>
            </a:r>
            <a:endParaRPr/>
          </a:p>
        </p:txBody>
      </p:sp>
      <p:pic>
        <p:nvPicPr>
          <p:cNvPr id="259" name="Google Shape;259;p36"/>
          <p:cNvPicPr preferRelativeResize="0"/>
          <p:nvPr/>
        </p:nvPicPr>
        <p:blipFill>
          <a:blip r:embed="rId3">
            <a:alphaModFix/>
          </a:blip>
          <a:stretch>
            <a:fillRect/>
          </a:stretch>
        </p:blipFill>
        <p:spPr>
          <a:xfrm>
            <a:off x="152400" y="1170125"/>
            <a:ext cx="4941552" cy="3820977"/>
          </a:xfrm>
          <a:prstGeom prst="rect">
            <a:avLst/>
          </a:prstGeom>
          <a:noFill/>
          <a:ln>
            <a:noFill/>
          </a:ln>
        </p:spPr>
      </p:pic>
      <p:sp>
        <p:nvSpPr>
          <p:cNvPr id="260" name="Google Shape;260;p36"/>
          <p:cNvSpPr txBox="1"/>
          <p:nvPr>
            <p:ph idx="1" type="body"/>
          </p:nvPr>
        </p:nvSpPr>
        <p:spPr>
          <a:xfrm>
            <a:off x="5093950" y="1152475"/>
            <a:ext cx="3738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Inherently interpretable models</a:t>
            </a:r>
            <a:endParaRPr/>
          </a:p>
          <a:p>
            <a:pPr indent="-342900" lvl="0" marL="457200" rtl="0" algn="l">
              <a:spcBef>
                <a:spcPts val="1200"/>
              </a:spcBef>
              <a:spcAft>
                <a:spcPts val="0"/>
              </a:spcAft>
              <a:buSzPts val="1800"/>
              <a:buChar char="-"/>
            </a:pPr>
            <a:r>
              <a:rPr lang="en"/>
              <a:t>Trees, lists, sets, (generalized) linear models and additive models</a:t>
            </a:r>
            <a:endParaRPr/>
          </a:p>
          <a:p>
            <a:pPr indent="0" lvl="0" marL="0" rtl="0" algn="l">
              <a:spcBef>
                <a:spcPts val="1200"/>
              </a:spcBef>
              <a:spcAft>
                <a:spcPts val="1200"/>
              </a:spcAft>
              <a:buNone/>
            </a:pPr>
            <a:r>
              <a:rPr lang="en"/>
              <a:t>LIME: one of the first significant papers for post-hoc, model-agnostic analysis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Related Work</a:t>
            </a:r>
            <a:endParaRPr/>
          </a:p>
        </p:txBody>
      </p:sp>
      <p:pic>
        <p:nvPicPr>
          <p:cNvPr id="266" name="Google Shape;266;p37"/>
          <p:cNvPicPr preferRelativeResize="0"/>
          <p:nvPr/>
        </p:nvPicPr>
        <p:blipFill>
          <a:blip r:embed="rId3">
            <a:alphaModFix/>
          </a:blip>
          <a:stretch>
            <a:fillRect/>
          </a:stretch>
        </p:blipFill>
        <p:spPr>
          <a:xfrm>
            <a:off x="152400" y="1170125"/>
            <a:ext cx="6038286" cy="3820975"/>
          </a:xfrm>
          <a:prstGeom prst="rect">
            <a:avLst/>
          </a:prstGeom>
          <a:noFill/>
          <a:ln>
            <a:noFill/>
          </a:ln>
        </p:spPr>
      </p:pic>
      <p:sp>
        <p:nvSpPr>
          <p:cNvPr id="267" name="Google Shape;267;p37"/>
          <p:cNvSpPr txBox="1"/>
          <p:nvPr>
            <p:ph idx="1" type="body"/>
          </p:nvPr>
        </p:nvSpPr>
        <p:spPr>
          <a:xfrm>
            <a:off x="6120550" y="1152475"/>
            <a:ext cx="2711700" cy="36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Extracting descriptive features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Approximating the model globally through gradient methods is a challenge → Local fidelity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Related Work</a:t>
            </a:r>
            <a:endParaRPr/>
          </a:p>
        </p:txBody>
      </p:sp>
      <p:pic>
        <p:nvPicPr>
          <p:cNvPr id="273" name="Google Shape;273;p38"/>
          <p:cNvPicPr preferRelativeResize="0"/>
          <p:nvPr/>
        </p:nvPicPr>
        <p:blipFill>
          <a:blip r:embed="rId3">
            <a:alphaModFix/>
          </a:blip>
          <a:stretch>
            <a:fillRect/>
          </a:stretch>
        </p:blipFill>
        <p:spPr>
          <a:xfrm>
            <a:off x="390965" y="1017725"/>
            <a:ext cx="4965902" cy="4059126"/>
          </a:xfrm>
          <a:prstGeom prst="rect">
            <a:avLst/>
          </a:prstGeom>
          <a:noFill/>
          <a:ln>
            <a:noFill/>
          </a:ln>
        </p:spPr>
      </p:pic>
      <p:sp>
        <p:nvSpPr>
          <p:cNvPr id="274" name="Google Shape;274;p38"/>
          <p:cNvSpPr txBox="1"/>
          <p:nvPr>
            <p:ph idx="1" type="body"/>
          </p:nvPr>
        </p:nvSpPr>
        <p:spPr>
          <a:xfrm>
            <a:off x="5536550" y="1152475"/>
            <a:ext cx="3380400" cy="36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Interpretable description of images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LIME aims for a more model-agnostic approach</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Limitations and Future Work</a:t>
            </a:r>
            <a:endParaRPr/>
          </a:p>
        </p:txBody>
      </p:sp>
      <p:sp>
        <p:nvSpPr>
          <p:cNvPr id="280" name="Google Shape;280;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Expected to work on feature spaces that are not too complex</a:t>
            </a:r>
            <a:endParaRPr/>
          </a:p>
          <a:p>
            <a:pPr indent="-317500" lvl="1" marL="914400" rtl="0" algn="l">
              <a:spcBef>
                <a:spcPts val="0"/>
              </a:spcBef>
              <a:spcAft>
                <a:spcPts val="0"/>
              </a:spcAft>
              <a:buSzPts val="1400"/>
              <a:buChar char="○"/>
            </a:pPr>
            <a:r>
              <a:rPr lang="en"/>
              <a:t>Can similar ideas be applied to sequential decision making (e.g., RL)?</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User experiment: results could depend on how the study notified the definition of “trustworthiness” to participants</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A principled way for the algorithm to automatically improve based on its explanation (without humans having to modify the data or algorithm manually)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Define Explanation for a Prediction</a:t>
            </a:r>
            <a:endParaRPr/>
          </a:p>
        </p:txBody>
      </p:sp>
      <p:pic>
        <p:nvPicPr>
          <p:cNvPr id="70" name="Google Shape;70;p15"/>
          <p:cNvPicPr preferRelativeResize="0"/>
          <p:nvPr/>
        </p:nvPicPr>
        <p:blipFill>
          <a:blip r:embed="rId3">
            <a:alphaModFix/>
          </a:blip>
          <a:stretch>
            <a:fillRect/>
          </a:stretch>
        </p:blipFill>
        <p:spPr>
          <a:xfrm>
            <a:off x="152400" y="1455750"/>
            <a:ext cx="8839197" cy="2231992"/>
          </a:xfrm>
          <a:prstGeom prst="rect">
            <a:avLst/>
          </a:prstGeom>
          <a:noFill/>
          <a:ln cap="flat" cmpd="sng" w="19050">
            <a:solidFill>
              <a:schemeClr val="dk2"/>
            </a:solidFill>
            <a:prstDash val="solid"/>
            <a:round/>
            <a:headEnd len="sm" w="sm" type="none"/>
            <a:tailEnd len="sm" w="sm" type="none"/>
          </a:ln>
        </p:spPr>
      </p:pic>
      <p:sp>
        <p:nvSpPr>
          <p:cNvPr id="71" name="Google Shape;71;p15"/>
          <p:cNvSpPr txBox="1"/>
          <p:nvPr/>
        </p:nvSpPr>
        <p:spPr>
          <a:xfrm>
            <a:off x="451950" y="4040375"/>
            <a:ext cx="8240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Proxima Nova"/>
                <a:ea typeface="Proxima Nova"/>
                <a:cs typeface="Proxima Nova"/>
                <a:sym typeface="Proxima Nova"/>
              </a:rPr>
              <a:t>Textual or visual </a:t>
            </a:r>
            <a:r>
              <a:rPr lang="en" sz="1800">
                <a:latin typeface="Proxima Nova"/>
                <a:ea typeface="Proxima Nova"/>
                <a:cs typeface="Proxima Nova"/>
                <a:sym typeface="Proxima Nova"/>
              </a:rPr>
              <a:t>artifacts</a:t>
            </a:r>
            <a:r>
              <a:rPr lang="en" sz="1800">
                <a:latin typeface="Proxima Nova"/>
                <a:ea typeface="Proxima Nova"/>
                <a:cs typeface="Proxima Nova"/>
                <a:sym typeface="Proxima Nova"/>
              </a:rPr>
              <a:t> to provide qualitative understanding of the relationship between instance’s components and the model’s prediction.</a:t>
            </a:r>
            <a:endParaRPr sz="1800">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Explanations as a Means to Select Model</a:t>
            </a:r>
            <a:endParaRPr/>
          </a:p>
        </p:txBody>
      </p:sp>
      <p:pic>
        <p:nvPicPr>
          <p:cNvPr id="77" name="Google Shape;77;p16"/>
          <p:cNvPicPr preferRelativeResize="0"/>
          <p:nvPr/>
        </p:nvPicPr>
        <p:blipFill>
          <a:blip r:embed="rId3">
            <a:alphaModFix/>
          </a:blip>
          <a:stretch>
            <a:fillRect/>
          </a:stretch>
        </p:blipFill>
        <p:spPr>
          <a:xfrm>
            <a:off x="983600" y="1077100"/>
            <a:ext cx="7176788" cy="382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Do We Need Trust and Interpretability?</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Sometimes models can go wrong (in a way that’s obvious to humans)!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b="1" lang="en"/>
              <a:t>Data leakage:</a:t>
            </a:r>
            <a:r>
              <a:rPr lang="en"/>
              <a:t> patient ID being correlated with the target class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b="1" lang="en"/>
              <a:t>Dataset shift:</a:t>
            </a:r>
            <a:r>
              <a:rPr lang="en"/>
              <a:t> training data is different than the test data</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b="1" lang="en"/>
              <a:t>Exploiting features: </a:t>
            </a:r>
            <a:r>
              <a:rPr lang="en"/>
              <a:t>users may favor recommender systems that don’t exploit on “clickbaits”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0" st="0"/>
                                            </p:txEl>
                                          </p:spTgt>
                                        </p:tgtEl>
                                        <p:attrNameLst>
                                          <p:attrName>style.visibility</p:attrName>
                                        </p:attrNameLst>
                                      </p:cBhvr>
                                      <p:to>
                                        <p:strVal val="visible"/>
                                      </p:to>
                                    </p:set>
                                    <p:animEffect filter="fade" transition="in">
                                      <p:cBhvr>
                                        <p:cTn dur="1000"/>
                                        <p:tgtEl>
                                          <p:spTgt spid="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1" st="1"/>
                                            </p:txEl>
                                          </p:spTgt>
                                        </p:tgtEl>
                                        <p:attrNameLst>
                                          <p:attrName>style.visibility</p:attrName>
                                        </p:attrNameLst>
                                      </p:cBhvr>
                                      <p:to>
                                        <p:strVal val="visible"/>
                                      </p:to>
                                    </p:set>
                                    <p:animEffect filter="fade" transition="in">
                                      <p:cBhvr>
                                        <p:cTn dur="1000"/>
                                        <p:tgtEl>
                                          <p:spTgt spid="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2" st="2"/>
                                            </p:txEl>
                                          </p:spTgt>
                                        </p:tgtEl>
                                        <p:attrNameLst>
                                          <p:attrName>style.visibility</p:attrName>
                                        </p:attrNameLst>
                                      </p:cBhvr>
                                      <p:to>
                                        <p:strVal val="visible"/>
                                      </p:to>
                                    </p:set>
                                    <p:animEffect filter="fade" transition="in">
                                      <p:cBhvr>
                                        <p:cTn dur="1000"/>
                                        <p:tgtEl>
                                          <p:spTgt spid="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3" st="3"/>
                                            </p:txEl>
                                          </p:spTgt>
                                        </p:tgtEl>
                                        <p:attrNameLst>
                                          <p:attrName>style.visibility</p:attrName>
                                        </p:attrNameLst>
                                      </p:cBhvr>
                                      <p:to>
                                        <p:strVal val="visible"/>
                                      </p:to>
                                    </p:set>
                                    <p:animEffect filter="fade" transition="in">
                                      <p:cBhvr>
                                        <p:cTn dur="1000"/>
                                        <p:tgtEl>
                                          <p:spTgt spid="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4" st="4"/>
                                            </p:txEl>
                                          </p:spTgt>
                                        </p:tgtEl>
                                        <p:attrNameLst>
                                          <p:attrName>style.visibility</p:attrName>
                                        </p:attrNameLst>
                                      </p:cBhvr>
                                      <p:to>
                                        <p:strVal val="visible"/>
                                      </p:to>
                                    </p:set>
                                    <p:animEffect filter="fade" transition="in">
                                      <p:cBhvr>
                                        <p:cTn dur="1000"/>
                                        <p:tgtEl>
                                          <p:spTgt spid="8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5" st="5"/>
                                            </p:txEl>
                                          </p:spTgt>
                                        </p:tgtEl>
                                        <p:attrNameLst>
                                          <p:attrName>style.visibility</p:attrName>
                                        </p:attrNameLst>
                                      </p:cBhvr>
                                      <p:to>
                                        <p:strVal val="visible"/>
                                      </p:to>
                                    </p:set>
                                    <p:animEffect filter="fade" transition="in">
                                      <p:cBhvr>
                                        <p:cTn dur="1000"/>
                                        <p:tgtEl>
                                          <p:spTgt spid="8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6" st="6"/>
                                            </p:txEl>
                                          </p:spTgt>
                                        </p:tgtEl>
                                        <p:attrNameLst>
                                          <p:attrName>style.visibility</p:attrName>
                                        </p:attrNameLst>
                                      </p:cBhvr>
                                      <p:to>
                                        <p:strVal val="visible"/>
                                      </p:to>
                                    </p:set>
                                    <p:animEffect filter="fade" transition="in">
                                      <p:cBhvr>
                                        <p:cTn dur="1000"/>
                                        <p:tgtEl>
                                          <p:spTgt spid="8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Desired Characteristics for Explainers</a:t>
            </a:r>
            <a:endParaRPr/>
          </a:p>
        </p:txBody>
      </p:sp>
      <p:sp>
        <p:nvSpPr>
          <p:cNvPr id="89" name="Google Shape;89;p18"/>
          <p:cNvSpPr txBox="1"/>
          <p:nvPr>
            <p:ph idx="1" type="body"/>
          </p:nvPr>
        </p:nvSpPr>
        <p:spPr>
          <a:xfrm>
            <a:off x="311700" y="1152475"/>
            <a:ext cx="8520600" cy="18123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b="1" lang="en"/>
              <a:t>Interpretable</a:t>
            </a:r>
            <a:endParaRPr b="1"/>
          </a:p>
          <a:p>
            <a:pPr indent="-342900" lvl="0" marL="457200" rtl="0" algn="l">
              <a:lnSpc>
                <a:spcPct val="150000"/>
              </a:lnSpc>
              <a:spcBef>
                <a:spcPts val="0"/>
              </a:spcBef>
              <a:spcAft>
                <a:spcPts val="0"/>
              </a:spcAft>
              <a:buSzPts val="1800"/>
              <a:buChar char="●"/>
            </a:pPr>
            <a:r>
              <a:rPr b="1" lang="en"/>
              <a:t>Local fidelity:</a:t>
            </a:r>
            <a:r>
              <a:rPr lang="en"/>
              <a:t> at least locally faithful</a:t>
            </a:r>
            <a:endParaRPr/>
          </a:p>
          <a:p>
            <a:pPr indent="-342900" lvl="0" marL="457200" rtl="0" algn="l">
              <a:lnSpc>
                <a:spcPct val="150000"/>
              </a:lnSpc>
              <a:spcBef>
                <a:spcPts val="0"/>
              </a:spcBef>
              <a:spcAft>
                <a:spcPts val="0"/>
              </a:spcAft>
              <a:buSzPts val="1800"/>
              <a:buChar char="●"/>
            </a:pPr>
            <a:r>
              <a:rPr b="1" lang="en"/>
              <a:t>Model-agnostic:</a:t>
            </a:r>
            <a:r>
              <a:rPr lang="en"/>
              <a:t> the ability to explain any model</a:t>
            </a:r>
            <a:endParaRPr/>
          </a:p>
          <a:p>
            <a:pPr indent="-342900" lvl="0" marL="457200" rtl="0" algn="l">
              <a:lnSpc>
                <a:spcPct val="150000"/>
              </a:lnSpc>
              <a:spcBef>
                <a:spcPts val="0"/>
              </a:spcBef>
              <a:spcAft>
                <a:spcPts val="0"/>
              </a:spcAft>
              <a:buSzPts val="1800"/>
              <a:buChar char="●"/>
            </a:pPr>
            <a:r>
              <a:rPr b="1" lang="en"/>
              <a:t>Global</a:t>
            </a:r>
            <a:r>
              <a:rPr b="1" lang="en"/>
              <a:t> perspective: </a:t>
            </a:r>
            <a:r>
              <a:rPr lang="en"/>
              <a:t>ability to explain the model not just single prediction</a:t>
            </a:r>
            <a:endParaRPr/>
          </a:p>
        </p:txBody>
      </p:sp>
      <p:sp>
        <p:nvSpPr>
          <p:cNvPr id="90" name="Google Shape;90;p18"/>
          <p:cNvSpPr txBox="1"/>
          <p:nvPr>
            <p:ph type="title"/>
          </p:nvPr>
        </p:nvSpPr>
        <p:spPr>
          <a:xfrm>
            <a:off x="311700" y="3099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LIME as Interpretable Framework</a:t>
            </a:r>
            <a:endParaRPr/>
          </a:p>
          <a:p>
            <a:pPr indent="0" lvl="0" marL="0" rtl="0" algn="l">
              <a:spcBef>
                <a:spcPts val="0"/>
              </a:spcBef>
              <a:spcAft>
                <a:spcPts val="0"/>
              </a:spcAft>
              <a:buNone/>
            </a:pPr>
            <a:r>
              <a:t/>
            </a:r>
            <a:endParaRPr/>
          </a:p>
        </p:txBody>
      </p:sp>
      <p:sp>
        <p:nvSpPr>
          <p:cNvPr id="91" name="Google Shape;91;p18"/>
          <p:cNvSpPr txBox="1"/>
          <p:nvPr>
            <p:ph idx="1" type="body"/>
          </p:nvPr>
        </p:nvSpPr>
        <p:spPr>
          <a:xfrm>
            <a:off x="379100" y="3672225"/>
            <a:ext cx="8520600" cy="685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Local Interpretable Model-agnostic Explanation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0" st="0"/>
                                            </p:txEl>
                                          </p:spTgt>
                                        </p:tgtEl>
                                        <p:attrNameLst>
                                          <p:attrName>style.visibility</p:attrName>
                                        </p:attrNameLst>
                                      </p:cBhvr>
                                      <p:to>
                                        <p:strVal val="visible"/>
                                      </p:to>
                                    </p:set>
                                    <p:animEffect filter="fade" transition="in">
                                      <p:cBhvr>
                                        <p:cTn dur="1000"/>
                                        <p:tgtEl>
                                          <p:spTgt spid="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 st="1"/>
                                            </p:txEl>
                                          </p:spTgt>
                                        </p:tgtEl>
                                        <p:attrNameLst>
                                          <p:attrName>style.visibility</p:attrName>
                                        </p:attrNameLst>
                                      </p:cBhvr>
                                      <p:to>
                                        <p:strVal val="visible"/>
                                      </p:to>
                                    </p:set>
                                    <p:animEffect filter="fade" transition="in">
                                      <p:cBhvr>
                                        <p:cTn dur="1000"/>
                                        <p:tgtEl>
                                          <p:spTgt spid="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2" st="2"/>
                                            </p:txEl>
                                          </p:spTgt>
                                        </p:tgtEl>
                                        <p:attrNameLst>
                                          <p:attrName>style.visibility</p:attrName>
                                        </p:attrNameLst>
                                      </p:cBhvr>
                                      <p:to>
                                        <p:strVal val="visible"/>
                                      </p:to>
                                    </p:set>
                                    <p:animEffect filter="fade" transition="in">
                                      <p:cBhvr>
                                        <p:cTn dur="1000"/>
                                        <p:tgtEl>
                                          <p:spTgt spid="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3" st="3"/>
                                            </p:txEl>
                                          </p:spTgt>
                                        </p:tgtEl>
                                        <p:attrNameLst>
                                          <p:attrName>style.visibility</p:attrName>
                                        </p:attrNameLst>
                                      </p:cBhvr>
                                      <p:to>
                                        <p:strVal val="visible"/>
                                      </p:to>
                                    </p:set>
                                    <p:animEffect filter="fade" transition="in">
                                      <p:cBhvr>
                                        <p:cTn dur="1000"/>
                                        <p:tgtEl>
                                          <p:spTgt spid="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LIME as Interpretable Framework</a:t>
            </a:r>
            <a:endParaRPr/>
          </a:p>
          <a:p>
            <a:pPr indent="0" lvl="0" marL="0" rtl="0" algn="l">
              <a:spcBef>
                <a:spcPts val="0"/>
              </a:spcBef>
              <a:spcAft>
                <a:spcPts val="0"/>
              </a:spcAft>
              <a:buNone/>
            </a:pPr>
            <a:r>
              <a:t/>
            </a:r>
            <a:endParaRPr/>
          </a:p>
        </p:txBody>
      </p:sp>
      <p:sp>
        <p:nvSpPr>
          <p:cNvPr id="97" name="Google Shape;97;p19"/>
          <p:cNvSpPr txBox="1"/>
          <p:nvPr>
            <p:ph idx="1" type="body"/>
          </p:nvPr>
        </p:nvSpPr>
        <p:spPr>
          <a:xfrm>
            <a:off x="311700" y="1152475"/>
            <a:ext cx="8520600" cy="615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Step 1: Define LIME Framework </a:t>
            </a:r>
            <a:r>
              <a:rPr lang="en"/>
              <a:t>(Ensure both local fidelity and interpretability)</a:t>
            </a:r>
            <a:endParaRPr b="1"/>
          </a:p>
        </p:txBody>
      </p:sp>
      <p:pic>
        <p:nvPicPr>
          <p:cNvPr id="98" name="Google Shape;98;p19"/>
          <p:cNvPicPr preferRelativeResize="0"/>
          <p:nvPr/>
        </p:nvPicPr>
        <p:blipFill>
          <a:blip r:embed="rId3">
            <a:alphaModFix/>
          </a:blip>
          <a:stretch>
            <a:fillRect/>
          </a:stretch>
        </p:blipFill>
        <p:spPr>
          <a:xfrm>
            <a:off x="1409700" y="2593975"/>
            <a:ext cx="5105400" cy="990600"/>
          </a:xfrm>
          <a:prstGeom prst="rect">
            <a:avLst/>
          </a:prstGeom>
          <a:noFill/>
          <a:ln>
            <a:noFill/>
          </a:ln>
        </p:spPr>
      </p:pic>
      <p:cxnSp>
        <p:nvCxnSpPr>
          <p:cNvPr id="99" name="Google Shape;99;p19"/>
          <p:cNvCxnSpPr/>
          <p:nvPr/>
        </p:nvCxnSpPr>
        <p:spPr>
          <a:xfrm flipH="1" rot="10800000">
            <a:off x="4121900" y="3378625"/>
            <a:ext cx="66600" cy="504900"/>
          </a:xfrm>
          <a:prstGeom prst="straightConnector1">
            <a:avLst/>
          </a:prstGeom>
          <a:noFill/>
          <a:ln cap="flat" cmpd="sng" w="19050">
            <a:solidFill>
              <a:srgbClr val="000000"/>
            </a:solidFill>
            <a:prstDash val="solid"/>
            <a:round/>
            <a:headEnd len="med" w="med" type="none"/>
            <a:tailEnd len="med" w="med" type="triangle"/>
          </a:ln>
        </p:spPr>
      </p:cxnSp>
      <p:sp>
        <p:nvSpPr>
          <p:cNvPr id="100" name="Google Shape;100;p19"/>
          <p:cNvSpPr txBox="1"/>
          <p:nvPr/>
        </p:nvSpPr>
        <p:spPr>
          <a:xfrm>
            <a:off x="2978900" y="3835375"/>
            <a:ext cx="202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roxima Nova"/>
                <a:ea typeface="Proxima Nova"/>
                <a:cs typeface="Proxima Nova"/>
                <a:sym typeface="Proxima Nova"/>
              </a:rPr>
              <a:t>model to be explained</a:t>
            </a:r>
            <a:endParaRPr b="1">
              <a:latin typeface="Proxima Nova"/>
              <a:ea typeface="Proxima Nova"/>
              <a:cs typeface="Proxima Nova"/>
              <a:sym typeface="Proxima Nova"/>
            </a:endParaRPr>
          </a:p>
        </p:txBody>
      </p:sp>
      <p:sp>
        <p:nvSpPr>
          <p:cNvPr id="101" name="Google Shape;101;p19"/>
          <p:cNvSpPr txBox="1"/>
          <p:nvPr/>
        </p:nvSpPr>
        <p:spPr>
          <a:xfrm>
            <a:off x="3962400" y="1883763"/>
            <a:ext cx="2179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roxima Nova"/>
                <a:ea typeface="Proxima Nova"/>
                <a:cs typeface="Proxima Nova"/>
                <a:sym typeface="Proxima Nova"/>
              </a:rPr>
              <a:t>interpretable model</a:t>
            </a:r>
            <a:endParaRPr b="1">
              <a:latin typeface="Proxima Nova"/>
              <a:ea typeface="Proxima Nova"/>
              <a:cs typeface="Proxima Nova"/>
              <a:sym typeface="Proxima Nova"/>
            </a:endParaRPr>
          </a:p>
        </p:txBody>
      </p:sp>
      <p:cxnSp>
        <p:nvCxnSpPr>
          <p:cNvPr id="102" name="Google Shape;102;p19"/>
          <p:cNvCxnSpPr/>
          <p:nvPr/>
        </p:nvCxnSpPr>
        <p:spPr>
          <a:xfrm rot="10800000">
            <a:off x="5118550" y="3364600"/>
            <a:ext cx="332400" cy="495900"/>
          </a:xfrm>
          <a:prstGeom prst="straightConnector1">
            <a:avLst/>
          </a:prstGeom>
          <a:noFill/>
          <a:ln cap="flat" cmpd="sng" w="19050">
            <a:solidFill>
              <a:srgbClr val="000000"/>
            </a:solidFill>
            <a:prstDash val="solid"/>
            <a:round/>
            <a:headEnd len="med" w="med" type="none"/>
            <a:tailEnd len="med" w="med" type="triangle"/>
          </a:ln>
        </p:spPr>
      </p:cxnSp>
      <p:sp>
        <p:nvSpPr>
          <p:cNvPr id="103" name="Google Shape;103;p19"/>
          <p:cNvSpPr txBox="1"/>
          <p:nvPr/>
        </p:nvSpPr>
        <p:spPr>
          <a:xfrm>
            <a:off x="4999050" y="3835375"/>
            <a:ext cx="1781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roxima Nova"/>
                <a:ea typeface="Proxima Nova"/>
                <a:cs typeface="Proxima Nova"/>
                <a:sym typeface="Proxima Nova"/>
              </a:rPr>
              <a:t>proximity measure</a:t>
            </a:r>
            <a:endParaRPr b="1">
              <a:latin typeface="Proxima Nova"/>
              <a:ea typeface="Proxima Nova"/>
              <a:cs typeface="Proxima Nova"/>
              <a:sym typeface="Proxima Nova"/>
            </a:endParaRPr>
          </a:p>
          <a:p>
            <a:pPr indent="0" lvl="0" marL="0" rtl="0" algn="ctr">
              <a:spcBef>
                <a:spcPts val="0"/>
              </a:spcBef>
              <a:spcAft>
                <a:spcPts val="0"/>
              </a:spcAft>
              <a:buNone/>
            </a:pPr>
            <a:r>
              <a:rPr b="1" lang="en">
                <a:latin typeface="Proxima Nova"/>
                <a:ea typeface="Proxima Nova"/>
                <a:cs typeface="Proxima Nova"/>
                <a:sym typeface="Proxima Nova"/>
              </a:rPr>
              <a:t>to define locality</a:t>
            </a:r>
            <a:endParaRPr sz="1000">
              <a:latin typeface="Proxima Nova"/>
              <a:ea typeface="Proxima Nova"/>
              <a:cs typeface="Proxima Nova"/>
              <a:sym typeface="Proxima Nova"/>
            </a:endParaRPr>
          </a:p>
        </p:txBody>
      </p:sp>
      <p:cxnSp>
        <p:nvCxnSpPr>
          <p:cNvPr id="104" name="Google Shape;104;p19"/>
          <p:cNvCxnSpPr/>
          <p:nvPr/>
        </p:nvCxnSpPr>
        <p:spPr>
          <a:xfrm>
            <a:off x="3496375" y="2263325"/>
            <a:ext cx="359700" cy="465000"/>
          </a:xfrm>
          <a:prstGeom prst="straightConnector1">
            <a:avLst/>
          </a:prstGeom>
          <a:noFill/>
          <a:ln cap="flat" cmpd="sng" w="19050">
            <a:solidFill>
              <a:srgbClr val="000000"/>
            </a:solidFill>
            <a:prstDash val="solid"/>
            <a:round/>
            <a:headEnd len="med" w="med" type="none"/>
            <a:tailEnd len="med" w="med" type="triangle"/>
          </a:ln>
        </p:spPr>
      </p:cxnSp>
      <p:sp>
        <p:nvSpPr>
          <p:cNvPr id="105" name="Google Shape;105;p19"/>
          <p:cNvSpPr txBox="1"/>
          <p:nvPr/>
        </p:nvSpPr>
        <p:spPr>
          <a:xfrm>
            <a:off x="1570400" y="1883775"/>
            <a:ext cx="2618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roxima Nova"/>
                <a:ea typeface="Proxima Nova"/>
                <a:cs typeface="Proxima Nova"/>
                <a:sym typeface="Proxima Nova"/>
              </a:rPr>
              <a:t>measure of </a:t>
            </a:r>
            <a:r>
              <a:rPr b="1" lang="en">
                <a:latin typeface="Proxima Nova"/>
                <a:ea typeface="Proxima Nova"/>
                <a:cs typeface="Proxima Nova"/>
                <a:sym typeface="Proxima Nova"/>
              </a:rPr>
              <a:t>unfaithfulness</a:t>
            </a:r>
            <a:endParaRPr b="1">
              <a:latin typeface="Proxima Nova"/>
              <a:ea typeface="Proxima Nova"/>
              <a:cs typeface="Proxima Nova"/>
              <a:sym typeface="Proxima Nova"/>
            </a:endParaRPr>
          </a:p>
        </p:txBody>
      </p:sp>
      <p:cxnSp>
        <p:nvCxnSpPr>
          <p:cNvPr id="106" name="Google Shape;106;p19"/>
          <p:cNvCxnSpPr/>
          <p:nvPr/>
        </p:nvCxnSpPr>
        <p:spPr>
          <a:xfrm flipH="1">
            <a:off x="4624475" y="2189213"/>
            <a:ext cx="101700" cy="556800"/>
          </a:xfrm>
          <a:prstGeom prst="straightConnector1">
            <a:avLst/>
          </a:prstGeom>
          <a:noFill/>
          <a:ln cap="flat" cmpd="sng" w="19050">
            <a:solidFill>
              <a:srgbClr val="000000"/>
            </a:solidFill>
            <a:prstDash val="solid"/>
            <a:round/>
            <a:headEnd len="med" w="med" type="none"/>
            <a:tailEnd len="med" w="med" type="triangle"/>
          </a:ln>
        </p:spPr>
      </p:cxnSp>
      <p:cxnSp>
        <p:nvCxnSpPr>
          <p:cNvPr id="107" name="Google Shape;107;p19"/>
          <p:cNvCxnSpPr/>
          <p:nvPr/>
        </p:nvCxnSpPr>
        <p:spPr>
          <a:xfrm flipH="1">
            <a:off x="5889800" y="2226875"/>
            <a:ext cx="345300" cy="537900"/>
          </a:xfrm>
          <a:prstGeom prst="straightConnector1">
            <a:avLst/>
          </a:prstGeom>
          <a:noFill/>
          <a:ln cap="flat" cmpd="sng" w="19050">
            <a:solidFill>
              <a:srgbClr val="000000"/>
            </a:solidFill>
            <a:prstDash val="solid"/>
            <a:round/>
            <a:headEnd len="med" w="med" type="none"/>
            <a:tailEnd len="med" w="med" type="triangle"/>
          </a:ln>
        </p:spPr>
      </p:cxnSp>
      <p:sp>
        <p:nvSpPr>
          <p:cNvPr id="108" name="Google Shape;108;p19"/>
          <p:cNvSpPr txBox="1"/>
          <p:nvPr/>
        </p:nvSpPr>
        <p:spPr>
          <a:xfrm>
            <a:off x="5777100" y="1883763"/>
            <a:ext cx="2179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roxima Nova"/>
                <a:ea typeface="Proxima Nova"/>
                <a:cs typeface="Proxima Nova"/>
                <a:sym typeface="Proxima Nova"/>
              </a:rPr>
              <a:t>complexity measure</a:t>
            </a:r>
            <a:endParaRPr b="1">
              <a:latin typeface="Proxima Nova"/>
              <a:ea typeface="Proxima Nova"/>
              <a:cs typeface="Proxima Nova"/>
              <a:sym typeface="Proxima Nova"/>
            </a:endParaRPr>
          </a:p>
        </p:txBody>
      </p:sp>
      <p:sp>
        <p:nvSpPr>
          <p:cNvPr id="109" name="Google Shape;109;p19"/>
          <p:cNvSpPr txBox="1"/>
          <p:nvPr/>
        </p:nvSpPr>
        <p:spPr>
          <a:xfrm>
            <a:off x="927600" y="3514800"/>
            <a:ext cx="1781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roxima Nova"/>
                <a:ea typeface="Proxima Nova"/>
                <a:cs typeface="Proxima Nova"/>
                <a:sym typeface="Proxima Nova"/>
              </a:rPr>
              <a:t>an instance</a:t>
            </a:r>
            <a:endParaRPr sz="1000">
              <a:latin typeface="Proxima Nova"/>
              <a:ea typeface="Proxima Nova"/>
              <a:cs typeface="Proxima Nova"/>
              <a:sym typeface="Proxima Nova"/>
            </a:endParaRPr>
          </a:p>
        </p:txBody>
      </p:sp>
      <p:cxnSp>
        <p:nvCxnSpPr>
          <p:cNvPr id="110" name="Google Shape;110;p19"/>
          <p:cNvCxnSpPr/>
          <p:nvPr/>
        </p:nvCxnSpPr>
        <p:spPr>
          <a:xfrm flipH="1" rot="10800000">
            <a:off x="1918225" y="3199375"/>
            <a:ext cx="124800" cy="367800"/>
          </a:xfrm>
          <a:prstGeom prst="straightConnector1">
            <a:avLst/>
          </a:prstGeom>
          <a:noFill/>
          <a:ln cap="flat" cmpd="sng" w="19050">
            <a:solidFill>
              <a:srgbClr val="000000"/>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LIME as Interpretable Framework</a:t>
            </a:r>
            <a:endParaRPr/>
          </a:p>
        </p:txBody>
      </p:sp>
      <p:sp>
        <p:nvSpPr>
          <p:cNvPr id="116" name="Google Shape;116;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Step 2: Interpretable Data Representation</a:t>
            </a:r>
            <a:endParaRPr b="1"/>
          </a:p>
          <a:p>
            <a:pPr indent="-342900" lvl="0" marL="457200" rtl="0" algn="l">
              <a:lnSpc>
                <a:spcPct val="150000"/>
              </a:lnSpc>
              <a:spcBef>
                <a:spcPts val="1200"/>
              </a:spcBef>
              <a:spcAft>
                <a:spcPts val="0"/>
              </a:spcAft>
              <a:buSzPts val="1800"/>
              <a:buChar char="-"/>
            </a:pPr>
            <a:r>
              <a:rPr lang="en"/>
              <a:t>Text: binary vector indicating the presence or absence of a word</a:t>
            </a:r>
            <a:endParaRPr/>
          </a:p>
          <a:p>
            <a:pPr indent="-342900" lvl="0" marL="457200" rtl="0" algn="l">
              <a:lnSpc>
                <a:spcPct val="150000"/>
              </a:lnSpc>
              <a:spcBef>
                <a:spcPts val="0"/>
              </a:spcBef>
              <a:spcAft>
                <a:spcPts val="0"/>
              </a:spcAft>
              <a:buSzPts val="1800"/>
              <a:buChar char="-"/>
            </a:pPr>
            <a:r>
              <a:rPr lang="en"/>
              <a:t>Image: binary vector </a:t>
            </a:r>
            <a:r>
              <a:rPr lang="en"/>
              <a:t>indicating</a:t>
            </a:r>
            <a:r>
              <a:rPr lang="en"/>
              <a:t> the presence or absence of a contiguous patch of similar pixels</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17" name="Google Shape;117;p20"/>
          <p:cNvPicPr preferRelativeResize="0"/>
          <p:nvPr/>
        </p:nvPicPr>
        <p:blipFill>
          <a:blip r:embed="rId3">
            <a:alphaModFix/>
          </a:blip>
          <a:stretch>
            <a:fillRect/>
          </a:stretch>
        </p:blipFill>
        <p:spPr>
          <a:xfrm>
            <a:off x="1849875" y="3089050"/>
            <a:ext cx="5499001" cy="1222000"/>
          </a:xfrm>
          <a:prstGeom prst="rect">
            <a:avLst/>
          </a:prstGeom>
          <a:noFill/>
          <a:ln>
            <a:noFill/>
          </a:ln>
        </p:spPr>
      </p:pic>
      <p:sp>
        <p:nvSpPr>
          <p:cNvPr id="118" name="Google Shape;118;p20"/>
          <p:cNvSpPr txBox="1"/>
          <p:nvPr/>
        </p:nvSpPr>
        <p:spPr>
          <a:xfrm>
            <a:off x="2072450" y="4136075"/>
            <a:ext cx="2060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roxima Nova"/>
                <a:ea typeface="Proxima Nova"/>
                <a:cs typeface="Proxima Nova"/>
                <a:sym typeface="Proxima Nova"/>
              </a:rPr>
              <a:t>Original Representation</a:t>
            </a:r>
            <a:endParaRPr>
              <a:latin typeface="Proxima Nova"/>
              <a:ea typeface="Proxima Nova"/>
              <a:cs typeface="Proxima Nova"/>
              <a:sym typeface="Proxima Nova"/>
            </a:endParaRPr>
          </a:p>
        </p:txBody>
      </p:sp>
      <p:sp>
        <p:nvSpPr>
          <p:cNvPr id="119" name="Google Shape;119;p20"/>
          <p:cNvSpPr txBox="1"/>
          <p:nvPr/>
        </p:nvSpPr>
        <p:spPr>
          <a:xfrm>
            <a:off x="4371700" y="4136075"/>
            <a:ext cx="2804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roxima Nova"/>
                <a:ea typeface="Proxima Nova"/>
                <a:cs typeface="Proxima Nova"/>
                <a:sym typeface="Proxima Nova"/>
              </a:rPr>
              <a:t>Interpretable</a:t>
            </a:r>
            <a:r>
              <a:rPr lang="en">
                <a:latin typeface="Proxima Nova"/>
                <a:ea typeface="Proxima Nova"/>
                <a:cs typeface="Proxima Nova"/>
                <a:sym typeface="Proxima Nova"/>
              </a:rPr>
              <a:t> Representation</a:t>
            </a:r>
            <a:endParaRPr>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LIME as Interpretable Framework</a:t>
            </a:r>
            <a:endParaRPr/>
          </a:p>
          <a:p>
            <a:pPr indent="0" lvl="0" marL="0" rtl="0" algn="l">
              <a:spcBef>
                <a:spcPts val="0"/>
              </a:spcBef>
              <a:spcAft>
                <a:spcPts val="0"/>
              </a:spcAft>
              <a:buNone/>
            </a:pPr>
            <a:r>
              <a:t/>
            </a:r>
            <a:endParaRPr/>
          </a:p>
        </p:txBody>
      </p:sp>
      <p:sp>
        <p:nvSpPr>
          <p:cNvPr id="125" name="Google Shape;125;p21"/>
          <p:cNvSpPr txBox="1"/>
          <p:nvPr>
            <p:ph idx="1" type="body"/>
          </p:nvPr>
        </p:nvSpPr>
        <p:spPr>
          <a:xfrm>
            <a:off x="311700" y="1152475"/>
            <a:ext cx="8520600" cy="237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Step 3: Approximate Locality-Aware Loss</a:t>
            </a:r>
            <a:endParaRPr b="1"/>
          </a:p>
          <a:p>
            <a:pPr indent="0" lvl="0" marL="0" rtl="0" algn="l">
              <a:spcBef>
                <a:spcPts val="1200"/>
              </a:spcBef>
              <a:spcAft>
                <a:spcPts val="0"/>
              </a:spcAft>
              <a:buNone/>
            </a:pPr>
            <a:r>
              <a:rPr lang="en" sz="1400"/>
              <a:t>Perturbed Sample (z’) Sampling Procedure:</a:t>
            </a:r>
            <a:endParaRPr sz="1400"/>
          </a:p>
          <a:p>
            <a:pPr indent="-317500" lvl="0" marL="457200" rtl="0" algn="l">
              <a:lnSpc>
                <a:spcPct val="150000"/>
              </a:lnSpc>
              <a:spcBef>
                <a:spcPts val="1200"/>
              </a:spcBef>
              <a:spcAft>
                <a:spcPts val="0"/>
              </a:spcAft>
              <a:buSzPts val="1400"/>
              <a:buChar char="❏"/>
            </a:pPr>
            <a:r>
              <a:rPr lang="en" sz="1400"/>
              <a:t>Sample around x’ by drawing nonzero elements of x’ uniformly at random</a:t>
            </a:r>
            <a:endParaRPr sz="1400"/>
          </a:p>
          <a:p>
            <a:pPr indent="-317500" lvl="0" marL="457200" rtl="0" algn="l">
              <a:lnSpc>
                <a:spcPct val="150000"/>
              </a:lnSpc>
              <a:spcBef>
                <a:spcPts val="0"/>
              </a:spcBef>
              <a:spcAft>
                <a:spcPts val="0"/>
              </a:spcAft>
              <a:buSzPts val="1400"/>
              <a:buChar char="❏"/>
            </a:pPr>
            <a:r>
              <a:rPr lang="en" sz="1400"/>
              <a:t>The number of draws is also uniformly sampled</a:t>
            </a:r>
            <a:endParaRPr sz="1400"/>
          </a:p>
          <a:p>
            <a:pPr indent="-317500" lvl="0" marL="457200" rtl="0" algn="l">
              <a:lnSpc>
                <a:spcPct val="150000"/>
              </a:lnSpc>
              <a:spcBef>
                <a:spcPts val="0"/>
              </a:spcBef>
              <a:spcAft>
                <a:spcPts val="0"/>
              </a:spcAft>
              <a:buSzPts val="1400"/>
              <a:buChar char="❏"/>
            </a:pPr>
            <a:r>
              <a:rPr lang="en" sz="1400"/>
              <a:t>z’ basically has a faction of nonzero elements of x’</a:t>
            </a:r>
            <a:endParaRPr sz="1400"/>
          </a:p>
          <a:p>
            <a:pPr indent="-317500" lvl="0" marL="457200" rtl="0" algn="l">
              <a:lnSpc>
                <a:spcPct val="150000"/>
              </a:lnSpc>
              <a:spcBef>
                <a:spcPts val="0"/>
              </a:spcBef>
              <a:spcAft>
                <a:spcPts val="0"/>
              </a:spcAft>
              <a:buSzPts val="1400"/>
              <a:buChar char="❏"/>
            </a:pPr>
            <a:r>
              <a:rPr lang="en" sz="1400"/>
              <a:t>Samples are weighted by π</a:t>
            </a:r>
            <a:r>
              <a:rPr baseline="-25000" lang="en" sz="1400"/>
              <a:t>x</a:t>
            </a:r>
            <a:endParaRPr sz="1400"/>
          </a:p>
        </p:txBody>
      </p:sp>
      <p:pic>
        <p:nvPicPr>
          <p:cNvPr id="126" name="Google Shape;126;p21"/>
          <p:cNvPicPr preferRelativeResize="0"/>
          <p:nvPr/>
        </p:nvPicPr>
        <p:blipFill>
          <a:blip r:embed="rId3">
            <a:alphaModFix/>
          </a:blip>
          <a:stretch>
            <a:fillRect/>
          </a:stretch>
        </p:blipFill>
        <p:spPr>
          <a:xfrm>
            <a:off x="1261863" y="3490450"/>
            <a:ext cx="6620274" cy="743450"/>
          </a:xfrm>
          <a:prstGeom prst="rect">
            <a:avLst/>
          </a:prstGeom>
          <a:noFill/>
          <a:ln>
            <a:noFill/>
          </a:ln>
        </p:spPr>
      </p:pic>
      <p:sp>
        <p:nvSpPr>
          <p:cNvPr id="127" name="Google Shape;127;p21"/>
          <p:cNvSpPr txBox="1"/>
          <p:nvPr/>
        </p:nvSpPr>
        <p:spPr>
          <a:xfrm>
            <a:off x="1425525" y="4161000"/>
            <a:ext cx="1596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roxima Nova"/>
                <a:ea typeface="Proxima Nova"/>
                <a:cs typeface="Proxima Nova"/>
                <a:sym typeface="Proxima Nova"/>
              </a:rPr>
              <a:t>interpretable </a:t>
            </a:r>
            <a:endParaRPr>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representation</a:t>
            </a:r>
            <a:endParaRPr>
              <a:latin typeface="Proxima Nova"/>
              <a:ea typeface="Proxima Nova"/>
              <a:cs typeface="Proxima Nova"/>
              <a:sym typeface="Proxima Nova"/>
            </a:endParaRPr>
          </a:p>
        </p:txBody>
      </p:sp>
      <p:sp>
        <p:nvSpPr>
          <p:cNvPr id="128" name="Google Shape;128;p21"/>
          <p:cNvSpPr txBox="1"/>
          <p:nvPr/>
        </p:nvSpPr>
        <p:spPr>
          <a:xfrm>
            <a:off x="4217250" y="4161000"/>
            <a:ext cx="19512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roxima Nova"/>
                <a:ea typeface="Proxima Nova"/>
                <a:cs typeface="Proxima Nova"/>
                <a:sym typeface="Proxima Nova"/>
              </a:rPr>
              <a:t>inverse</a:t>
            </a:r>
            <a:endParaRPr>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a:t>
            </a:r>
            <a:r>
              <a:rPr lang="en">
                <a:latin typeface="Proxima Nova"/>
                <a:ea typeface="Proxima Nova"/>
                <a:cs typeface="Proxima Nova"/>
                <a:sym typeface="Proxima Nova"/>
              </a:rPr>
              <a:t>interpretable </a:t>
            </a:r>
            <a:endParaRPr>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representation)</a:t>
            </a:r>
            <a:endParaRPr baseline="30000">
              <a:latin typeface="Proxima Nova"/>
              <a:ea typeface="Proxima Nova"/>
              <a:cs typeface="Proxima Nova"/>
              <a:sym typeface="Proxima Nova"/>
            </a:endParaRPr>
          </a:p>
        </p:txBody>
      </p:sp>
      <p:sp>
        <p:nvSpPr>
          <p:cNvPr id="129" name="Google Shape;129;p21"/>
          <p:cNvSpPr txBox="1"/>
          <p:nvPr/>
        </p:nvSpPr>
        <p:spPr>
          <a:xfrm>
            <a:off x="5892550" y="4161000"/>
            <a:ext cx="1484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roxima Nova"/>
                <a:ea typeface="Proxima Nova"/>
                <a:cs typeface="Proxima Nova"/>
                <a:sym typeface="Proxima Nova"/>
              </a:rPr>
              <a:t>o</a:t>
            </a:r>
            <a:r>
              <a:rPr lang="en">
                <a:latin typeface="Proxima Nova"/>
                <a:ea typeface="Proxima Nova"/>
                <a:cs typeface="Proxima Nova"/>
                <a:sym typeface="Proxima Nova"/>
              </a:rPr>
              <a:t>btain</a:t>
            </a:r>
            <a:r>
              <a:rPr lang="en">
                <a:latin typeface="Proxima Nova"/>
                <a:ea typeface="Proxima Nova"/>
                <a:cs typeface="Proxima Nova"/>
                <a:sym typeface="Proxima Nova"/>
              </a:rPr>
              <a:t> label</a:t>
            </a:r>
            <a:endParaRPr>
              <a:latin typeface="Proxima Nova"/>
              <a:ea typeface="Proxima Nova"/>
              <a:cs typeface="Proxima Nova"/>
              <a:sym typeface="Proxima Nova"/>
            </a:endParaRPr>
          </a:p>
        </p:txBody>
      </p:sp>
      <p:sp>
        <p:nvSpPr>
          <p:cNvPr id="130" name="Google Shape;130;p21"/>
          <p:cNvSpPr txBox="1"/>
          <p:nvPr/>
        </p:nvSpPr>
        <p:spPr>
          <a:xfrm>
            <a:off x="3179475" y="4161000"/>
            <a:ext cx="1149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roxima Nova"/>
                <a:ea typeface="Proxima Nova"/>
                <a:cs typeface="Proxima Nova"/>
                <a:sym typeface="Proxima Nova"/>
              </a:rPr>
              <a:t>sampling local area</a:t>
            </a:r>
            <a:endParaRPr>
              <a:latin typeface="Proxima Nova"/>
              <a:ea typeface="Proxima Nova"/>
              <a:cs typeface="Proxima Nova"/>
              <a:sym typeface="Proxima Nova"/>
            </a:endParaRPr>
          </a:p>
        </p:txBody>
      </p:sp>
      <p:pic>
        <p:nvPicPr>
          <p:cNvPr id="131" name="Google Shape;131;p21"/>
          <p:cNvPicPr preferRelativeResize="0"/>
          <p:nvPr/>
        </p:nvPicPr>
        <p:blipFill>
          <a:blip r:embed="rId4">
            <a:alphaModFix/>
          </a:blip>
          <a:stretch>
            <a:fillRect/>
          </a:stretch>
        </p:blipFill>
        <p:spPr>
          <a:xfrm>
            <a:off x="5229650" y="1083450"/>
            <a:ext cx="2589257" cy="743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