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Default Extension="jpg" ContentType="image/jpg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</p:sldIdLst>
  <p:sldSz cx="4610100" cy="3460750"/>
  <p:notesSz cx="4610100" cy="346075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45757" y="1072832"/>
            <a:ext cx="3918585" cy="72675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691515" y="1938020"/>
            <a:ext cx="3227070" cy="8651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230505" y="795972"/>
            <a:ext cx="2005393" cy="22840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2374201" y="795972"/>
            <a:ext cx="2005393" cy="22840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069083" y="3126612"/>
            <a:ext cx="43180" cy="30480"/>
          </a:xfrm>
          <a:custGeom>
            <a:avLst/>
            <a:gdLst/>
            <a:ahLst/>
            <a:cxnLst/>
            <a:rect l="l" t="t" r="r" b="b"/>
            <a:pathLst>
              <a:path w="43180" h="30480">
                <a:moveTo>
                  <a:pt x="0" y="30366"/>
                </a:moveTo>
                <a:lnTo>
                  <a:pt x="43019" y="30366"/>
                </a:lnTo>
                <a:lnTo>
                  <a:pt x="43019" y="0"/>
                </a:lnTo>
                <a:lnTo>
                  <a:pt x="0" y="0"/>
                </a:lnTo>
                <a:lnTo>
                  <a:pt x="0" y="30366"/>
                </a:lnTo>
                <a:close/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2989465" y="3122650"/>
            <a:ext cx="25400" cy="38100"/>
          </a:xfrm>
          <a:custGeom>
            <a:avLst/>
            <a:gdLst/>
            <a:ahLst/>
            <a:cxnLst/>
            <a:rect l="l" t="t" r="r" b="b"/>
            <a:pathLst>
              <a:path w="254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bg object 18"/>
          <p:cNvSpPr/>
          <p:nvPr/>
        </p:nvSpPr>
        <p:spPr>
          <a:xfrm>
            <a:off x="3167268" y="3122650"/>
            <a:ext cx="25400" cy="38100"/>
          </a:xfrm>
          <a:custGeom>
            <a:avLst/>
            <a:gdLst/>
            <a:ahLst/>
            <a:cxnLst/>
            <a:rect l="l" t="t" r="r" b="b"/>
            <a:pathLst>
              <a:path w="25400" h="38100">
                <a:moveTo>
                  <a:pt x="0" y="0"/>
                </a:moveTo>
                <a:lnTo>
                  <a:pt x="0" y="38100"/>
                </a:lnTo>
                <a:lnTo>
                  <a:pt x="25400" y="19050"/>
                </a:lnTo>
                <a:lnTo>
                  <a:pt x="0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bg object 19"/>
          <p:cNvSpPr/>
          <p:nvPr/>
        </p:nvSpPr>
        <p:spPr>
          <a:xfrm>
            <a:off x="3323614" y="3116300"/>
            <a:ext cx="64135" cy="50800"/>
          </a:xfrm>
          <a:custGeom>
            <a:avLst/>
            <a:gdLst/>
            <a:ahLst/>
            <a:cxnLst/>
            <a:rect l="l" t="t" r="r" b="b"/>
            <a:pathLst>
              <a:path w="64135" h="50800">
                <a:moveTo>
                  <a:pt x="0" y="50800"/>
                </a:moveTo>
                <a:lnTo>
                  <a:pt x="43019" y="50800"/>
                </a:lnTo>
                <a:lnTo>
                  <a:pt x="43019" y="20434"/>
                </a:lnTo>
                <a:lnTo>
                  <a:pt x="0" y="20434"/>
                </a:lnTo>
                <a:lnTo>
                  <a:pt x="0" y="50800"/>
                </a:lnTo>
                <a:close/>
              </a:path>
              <a:path w="64135" h="50800">
                <a:moveTo>
                  <a:pt x="10491" y="20320"/>
                </a:moveTo>
                <a:lnTo>
                  <a:pt x="10491" y="10160"/>
                </a:lnTo>
                <a:lnTo>
                  <a:pt x="53672" y="10160"/>
                </a:lnTo>
                <a:lnTo>
                  <a:pt x="53672" y="40640"/>
                </a:lnTo>
                <a:lnTo>
                  <a:pt x="43512" y="40640"/>
                </a:lnTo>
              </a:path>
              <a:path w="64135" h="50800">
                <a:moveTo>
                  <a:pt x="20652" y="10160"/>
                </a:moveTo>
                <a:lnTo>
                  <a:pt x="20652" y="0"/>
                </a:lnTo>
                <a:lnTo>
                  <a:pt x="63832" y="0"/>
                </a:lnTo>
                <a:lnTo>
                  <a:pt x="63832" y="30480"/>
                </a:lnTo>
                <a:lnTo>
                  <a:pt x="53672" y="3048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bg object 20"/>
          <p:cNvSpPr/>
          <p:nvPr/>
        </p:nvSpPr>
        <p:spPr>
          <a:xfrm>
            <a:off x="3260445" y="3122650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bg object 21"/>
          <p:cNvSpPr/>
          <p:nvPr/>
        </p:nvSpPr>
        <p:spPr>
          <a:xfrm>
            <a:off x="3620326" y="3129000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 h="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bg object 22"/>
          <p:cNvSpPr/>
          <p:nvPr/>
        </p:nvSpPr>
        <p:spPr>
          <a:xfrm>
            <a:off x="3531425" y="3122650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bg object 23"/>
          <p:cNvSpPr/>
          <p:nvPr/>
        </p:nvSpPr>
        <p:spPr>
          <a:xfrm>
            <a:off x="3607626" y="3116299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0" y="0"/>
                </a:moveTo>
                <a:lnTo>
                  <a:pt x="38100" y="0"/>
                </a:lnTo>
              </a:path>
              <a:path w="50800" h="50800">
                <a:moveTo>
                  <a:pt x="12700" y="25400"/>
                </a:moveTo>
                <a:lnTo>
                  <a:pt x="50800" y="25400"/>
                </a:lnTo>
              </a:path>
              <a:path w="50800" h="50800">
                <a:moveTo>
                  <a:pt x="0" y="38100"/>
                </a:moveTo>
                <a:lnTo>
                  <a:pt x="38100" y="38100"/>
                </a:lnTo>
              </a:path>
              <a:path w="50800" h="50800">
                <a:moveTo>
                  <a:pt x="12700" y="50800"/>
                </a:moveTo>
                <a:lnTo>
                  <a:pt x="50800" y="5080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bg object 24"/>
          <p:cNvSpPr/>
          <p:nvPr/>
        </p:nvSpPr>
        <p:spPr>
          <a:xfrm>
            <a:off x="3878593" y="3116299"/>
            <a:ext cx="50800" cy="25400"/>
          </a:xfrm>
          <a:custGeom>
            <a:avLst/>
            <a:gdLst/>
            <a:ahLst/>
            <a:cxnLst/>
            <a:rect l="l" t="t" r="r" b="b"/>
            <a:pathLst>
              <a:path w="50800" h="25400">
                <a:moveTo>
                  <a:pt x="0" y="0"/>
                </a:moveTo>
                <a:lnTo>
                  <a:pt x="38100" y="0"/>
                </a:lnTo>
              </a:path>
              <a:path w="50800" h="25400">
                <a:moveTo>
                  <a:pt x="12700" y="12700"/>
                </a:moveTo>
                <a:lnTo>
                  <a:pt x="50800" y="12700"/>
                </a:lnTo>
              </a:path>
              <a:path w="50800" h="25400">
                <a:moveTo>
                  <a:pt x="12700" y="25400"/>
                </a:moveTo>
                <a:lnTo>
                  <a:pt x="50800" y="2540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bg object 25"/>
          <p:cNvSpPr/>
          <p:nvPr/>
        </p:nvSpPr>
        <p:spPr>
          <a:xfrm>
            <a:off x="3802393" y="3122650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bg object 26"/>
          <p:cNvSpPr/>
          <p:nvPr/>
        </p:nvSpPr>
        <p:spPr>
          <a:xfrm>
            <a:off x="3878593" y="3154400"/>
            <a:ext cx="50800" cy="12700"/>
          </a:xfrm>
          <a:custGeom>
            <a:avLst/>
            <a:gdLst/>
            <a:ahLst/>
            <a:cxnLst/>
            <a:rect l="l" t="t" r="r" b="b"/>
            <a:pathLst>
              <a:path w="50800" h="12700">
                <a:moveTo>
                  <a:pt x="0" y="0"/>
                </a:moveTo>
                <a:lnTo>
                  <a:pt x="38100" y="0"/>
                </a:lnTo>
              </a:path>
              <a:path w="50800" h="12700">
                <a:moveTo>
                  <a:pt x="12700" y="12699"/>
                </a:moveTo>
                <a:lnTo>
                  <a:pt x="50800" y="12699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bg object 27"/>
          <p:cNvSpPr/>
          <p:nvPr/>
        </p:nvSpPr>
        <p:spPr>
          <a:xfrm>
            <a:off x="4149573" y="3116300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0" y="0"/>
                </a:moveTo>
                <a:lnTo>
                  <a:pt x="38100" y="0"/>
                </a:lnTo>
              </a:path>
              <a:path w="50800" h="50800">
                <a:moveTo>
                  <a:pt x="12700" y="12700"/>
                </a:moveTo>
                <a:lnTo>
                  <a:pt x="50800" y="12700"/>
                </a:lnTo>
              </a:path>
              <a:path w="50800" h="50800">
                <a:moveTo>
                  <a:pt x="12700" y="25400"/>
                </a:moveTo>
                <a:lnTo>
                  <a:pt x="50800" y="25400"/>
                </a:lnTo>
              </a:path>
              <a:path w="50800" h="50800">
                <a:moveTo>
                  <a:pt x="0" y="38100"/>
                </a:moveTo>
                <a:lnTo>
                  <a:pt x="38100" y="38100"/>
                </a:lnTo>
              </a:path>
              <a:path w="50800" h="50800">
                <a:moveTo>
                  <a:pt x="12700" y="50800"/>
                </a:moveTo>
                <a:lnTo>
                  <a:pt x="50800" y="5080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bg object 28"/>
          <p:cNvSpPr/>
          <p:nvPr/>
        </p:nvSpPr>
        <p:spPr>
          <a:xfrm>
            <a:off x="4451033" y="3146780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19">
                <a:moveTo>
                  <a:pt x="0" y="0"/>
                </a:moveTo>
                <a:lnTo>
                  <a:pt x="20320" y="2032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bg object 29"/>
          <p:cNvSpPr/>
          <p:nvPr/>
        </p:nvSpPr>
        <p:spPr>
          <a:xfrm>
            <a:off x="4423969" y="3120285"/>
            <a:ext cx="30480" cy="30480"/>
          </a:xfrm>
          <a:custGeom>
            <a:avLst/>
            <a:gdLst/>
            <a:ahLst/>
            <a:cxnLst/>
            <a:rect l="l" t="t" r="r" b="b"/>
            <a:pathLst>
              <a:path w="30479" h="30480">
                <a:moveTo>
                  <a:pt x="30366" y="15183"/>
                </a:moveTo>
                <a:lnTo>
                  <a:pt x="30366" y="6797"/>
                </a:lnTo>
                <a:lnTo>
                  <a:pt x="23568" y="0"/>
                </a:lnTo>
                <a:lnTo>
                  <a:pt x="15183" y="0"/>
                </a:lnTo>
                <a:lnTo>
                  <a:pt x="6797" y="0"/>
                </a:lnTo>
                <a:lnTo>
                  <a:pt x="0" y="6797"/>
                </a:lnTo>
                <a:lnTo>
                  <a:pt x="0" y="15183"/>
                </a:lnTo>
                <a:lnTo>
                  <a:pt x="0" y="23568"/>
                </a:lnTo>
                <a:lnTo>
                  <a:pt x="6797" y="30366"/>
                </a:lnTo>
                <a:lnTo>
                  <a:pt x="15183" y="30366"/>
                </a:lnTo>
                <a:lnTo>
                  <a:pt x="23568" y="30366"/>
                </a:lnTo>
                <a:lnTo>
                  <a:pt x="30366" y="23568"/>
                </a:lnTo>
                <a:lnTo>
                  <a:pt x="30366" y="15183"/>
                </a:lnTo>
                <a:close/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bg object 30"/>
          <p:cNvSpPr/>
          <p:nvPr/>
        </p:nvSpPr>
        <p:spPr>
          <a:xfrm>
            <a:off x="4329112" y="3116300"/>
            <a:ext cx="233679" cy="50800"/>
          </a:xfrm>
          <a:custGeom>
            <a:avLst/>
            <a:gdLst/>
            <a:ahLst/>
            <a:cxnLst/>
            <a:rect l="l" t="t" r="r" b="b"/>
            <a:pathLst>
              <a:path w="233679" h="50800">
                <a:moveTo>
                  <a:pt x="40640" y="50800"/>
                </a:moveTo>
                <a:lnTo>
                  <a:pt x="50400" y="48796"/>
                </a:lnTo>
                <a:lnTo>
                  <a:pt x="58488" y="43339"/>
                </a:lnTo>
                <a:lnTo>
                  <a:pt x="64002" y="35262"/>
                </a:lnTo>
                <a:lnTo>
                  <a:pt x="66040" y="25400"/>
                </a:lnTo>
                <a:lnTo>
                  <a:pt x="64036" y="15537"/>
                </a:lnTo>
                <a:lnTo>
                  <a:pt x="58579" y="7461"/>
                </a:lnTo>
                <a:lnTo>
                  <a:pt x="50502" y="2004"/>
                </a:lnTo>
                <a:lnTo>
                  <a:pt x="40640" y="0"/>
                </a:lnTo>
                <a:lnTo>
                  <a:pt x="30778" y="2004"/>
                </a:lnTo>
                <a:lnTo>
                  <a:pt x="22701" y="7461"/>
                </a:lnTo>
                <a:lnTo>
                  <a:pt x="17244" y="15537"/>
                </a:lnTo>
                <a:lnTo>
                  <a:pt x="15240" y="25400"/>
                </a:lnTo>
              </a:path>
              <a:path w="233679" h="50800">
                <a:moveTo>
                  <a:pt x="30480" y="17780"/>
                </a:moveTo>
                <a:lnTo>
                  <a:pt x="15240" y="30480"/>
                </a:lnTo>
                <a:lnTo>
                  <a:pt x="0" y="17780"/>
                </a:lnTo>
              </a:path>
              <a:path w="233679" h="50800">
                <a:moveTo>
                  <a:pt x="193042" y="50800"/>
                </a:moveTo>
                <a:lnTo>
                  <a:pt x="183179" y="48796"/>
                </a:lnTo>
                <a:lnTo>
                  <a:pt x="175103" y="43339"/>
                </a:lnTo>
                <a:lnTo>
                  <a:pt x="169646" y="35262"/>
                </a:lnTo>
                <a:lnTo>
                  <a:pt x="167642" y="25400"/>
                </a:lnTo>
                <a:lnTo>
                  <a:pt x="169646" y="15537"/>
                </a:lnTo>
                <a:lnTo>
                  <a:pt x="175103" y="7461"/>
                </a:lnTo>
                <a:lnTo>
                  <a:pt x="183179" y="2004"/>
                </a:lnTo>
                <a:lnTo>
                  <a:pt x="193042" y="0"/>
                </a:lnTo>
                <a:lnTo>
                  <a:pt x="202904" y="2004"/>
                </a:lnTo>
                <a:lnTo>
                  <a:pt x="210981" y="7461"/>
                </a:lnTo>
                <a:lnTo>
                  <a:pt x="216438" y="15537"/>
                </a:lnTo>
                <a:lnTo>
                  <a:pt x="218442" y="25400"/>
                </a:lnTo>
              </a:path>
              <a:path w="233679" h="50800">
                <a:moveTo>
                  <a:pt x="233682" y="17780"/>
                </a:moveTo>
                <a:lnTo>
                  <a:pt x="218442" y="30480"/>
                </a:lnTo>
                <a:lnTo>
                  <a:pt x="203202" y="1778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bg object 31"/>
          <p:cNvSpPr/>
          <p:nvPr/>
        </p:nvSpPr>
        <p:spPr>
          <a:xfrm>
            <a:off x="0" y="0"/>
            <a:ext cx="4608195" cy="250825"/>
          </a:xfrm>
          <a:custGeom>
            <a:avLst/>
            <a:gdLst/>
            <a:ahLst/>
            <a:cxnLst/>
            <a:rect l="l" t="t" r="r" b="b"/>
            <a:pathLst>
              <a:path w="4608195" h="250825">
                <a:moveTo>
                  <a:pt x="4608004" y="0"/>
                </a:moveTo>
                <a:lnTo>
                  <a:pt x="0" y="0"/>
                </a:lnTo>
                <a:lnTo>
                  <a:pt x="0" y="250786"/>
                </a:lnTo>
                <a:lnTo>
                  <a:pt x="4608004" y="250786"/>
                </a:lnTo>
                <a:lnTo>
                  <a:pt x="4608004" y="0"/>
                </a:lnTo>
                <a:close/>
              </a:path>
            </a:pathLst>
          </a:custGeom>
          <a:solidFill>
            <a:srgbClr val="19195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30505" y="138430"/>
            <a:ext cx="4149090" cy="5537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30505" y="795972"/>
            <a:ext cx="4149090" cy="22840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1567434" y="3218497"/>
            <a:ext cx="1475232" cy="1730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230505" y="3218497"/>
            <a:ext cx="1060323" cy="1730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3319272" y="3218497"/>
            <a:ext cx="1060323" cy="1730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Relationship Id="rId3" Type="http://schemas.openxmlformats.org/officeDocument/2006/relationships/slide" Target="slide3.xml"/><Relationship Id="rId4" Type="http://schemas.openxmlformats.org/officeDocument/2006/relationships/image" Target="../media/image2.png"/><Relationship Id="rId5" Type="http://schemas.openxmlformats.org/officeDocument/2006/relationships/slide" Target="slide7.xml"/><Relationship Id="rId6" Type="http://schemas.openxmlformats.org/officeDocument/2006/relationships/slide" Target="slide12.xml"/><Relationship Id="rId7" Type="http://schemas.openxmlformats.org/officeDocument/2006/relationships/slide" Target="slide18.xml"/><Relationship Id="rId8" Type="http://schemas.openxmlformats.org/officeDocument/2006/relationships/slide" Target="slide20.xml"/><Relationship Id="rId9" Type="http://schemas.openxmlformats.org/officeDocument/2006/relationships/slide" Target="slide21.xml"/></Relationships>
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Relationship Id="rId3" Type="http://schemas.openxmlformats.org/officeDocument/2006/relationships/image" Target="../media/image10.png"/><Relationship Id="rId4" Type="http://schemas.openxmlformats.org/officeDocument/2006/relationships/slide" Target="slide3.xml"/><Relationship Id="rId5" Type="http://schemas.openxmlformats.org/officeDocument/2006/relationships/slide" Target="slide7.xml"/><Relationship Id="rId6" Type="http://schemas.openxmlformats.org/officeDocument/2006/relationships/slide" Target="slide12.xml"/><Relationship Id="rId7" Type="http://schemas.openxmlformats.org/officeDocument/2006/relationships/slide" Target="slide18.xml"/><Relationship Id="rId8" Type="http://schemas.openxmlformats.org/officeDocument/2006/relationships/slide" Target="slide20.xml"/><Relationship Id="rId9" Type="http://schemas.openxmlformats.org/officeDocument/2006/relationships/slide" Target="slide10.xml"/><Relationship Id="rId10" Type="http://schemas.openxmlformats.org/officeDocument/2006/relationships/slide" Target="slide21.xml"/></Relationships>
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Relationship Id="rId3" Type="http://schemas.openxmlformats.org/officeDocument/2006/relationships/image" Target="../media/image11.png"/><Relationship Id="rId4" Type="http://schemas.openxmlformats.org/officeDocument/2006/relationships/slide" Target="slide3.xml"/><Relationship Id="rId5" Type="http://schemas.openxmlformats.org/officeDocument/2006/relationships/slide" Target="slide7.xml"/><Relationship Id="rId6" Type="http://schemas.openxmlformats.org/officeDocument/2006/relationships/slide" Target="slide12.xml"/><Relationship Id="rId7" Type="http://schemas.openxmlformats.org/officeDocument/2006/relationships/slide" Target="slide18.xml"/><Relationship Id="rId8" Type="http://schemas.openxmlformats.org/officeDocument/2006/relationships/slide" Target="slide20.xml"/><Relationship Id="rId9" Type="http://schemas.openxmlformats.org/officeDocument/2006/relationships/slide" Target="slide10.xml"/><Relationship Id="rId10" Type="http://schemas.openxmlformats.org/officeDocument/2006/relationships/slide" Target="slide21.xml"/></Relationships>
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Relationship Id="rId3" Type="http://schemas.openxmlformats.org/officeDocument/2006/relationships/slide" Target="slide3.xml"/><Relationship Id="rId4" Type="http://schemas.openxmlformats.org/officeDocument/2006/relationships/image" Target="../media/image2.png"/><Relationship Id="rId5" Type="http://schemas.openxmlformats.org/officeDocument/2006/relationships/slide" Target="slide7.xml"/><Relationship Id="rId6" Type="http://schemas.openxmlformats.org/officeDocument/2006/relationships/slide" Target="slide12.xml"/><Relationship Id="rId7" Type="http://schemas.openxmlformats.org/officeDocument/2006/relationships/slide" Target="slide18.xml"/><Relationship Id="rId8" Type="http://schemas.openxmlformats.org/officeDocument/2006/relationships/slide" Target="slide20.xml"/><Relationship Id="rId9" Type="http://schemas.openxmlformats.org/officeDocument/2006/relationships/slide" Target="slide21.xml"/></Relationships>

</file>

<file path=ppt/slides/_rels/slide1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Relationship Id="rId3" Type="http://schemas.openxmlformats.org/officeDocument/2006/relationships/slide" Target="slide3.xml"/><Relationship Id="rId4" Type="http://schemas.openxmlformats.org/officeDocument/2006/relationships/image" Target="../media/image2.png"/><Relationship Id="rId5" Type="http://schemas.openxmlformats.org/officeDocument/2006/relationships/slide" Target="slide7.xml"/><Relationship Id="rId6" Type="http://schemas.openxmlformats.org/officeDocument/2006/relationships/slide" Target="slide12.xml"/><Relationship Id="rId7" Type="http://schemas.openxmlformats.org/officeDocument/2006/relationships/slide" Target="slide18.xml"/><Relationship Id="rId8" Type="http://schemas.openxmlformats.org/officeDocument/2006/relationships/slide" Target="slide20.xml"/><Relationship Id="rId9" Type="http://schemas.openxmlformats.org/officeDocument/2006/relationships/slide" Target="slide21.xml"/></Relationships>

</file>

<file path=ppt/slides/_rels/slide1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Relationship Id="rId3" Type="http://schemas.openxmlformats.org/officeDocument/2006/relationships/slide" Target="slide3.xml"/><Relationship Id="rId4" Type="http://schemas.openxmlformats.org/officeDocument/2006/relationships/image" Target="../media/image2.png"/><Relationship Id="rId5" Type="http://schemas.openxmlformats.org/officeDocument/2006/relationships/slide" Target="slide7.xml"/><Relationship Id="rId6" Type="http://schemas.openxmlformats.org/officeDocument/2006/relationships/slide" Target="slide12.xml"/><Relationship Id="rId7" Type="http://schemas.openxmlformats.org/officeDocument/2006/relationships/slide" Target="slide18.xml"/><Relationship Id="rId8" Type="http://schemas.openxmlformats.org/officeDocument/2006/relationships/slide" Target="slide20.xml"/><Relationship Id="rId9" Type="http://schemas.openxmlformats.org/officeDocument/2006/relationships/image" Target="../media/image12.png"/><Relationship Id="rId10" Type="http://schemas.openxmlformats.org/officeDocument/2006/relationships/slide" Target="slide21.xml"/></Relationships>

</file>

<file path=ppt/slides/_rels/slide1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Relationship Id="rId3" Type="http://schemas.openxmlformats.org/officeDocument/2006/relationships/slide" Target="slide3.xml"/><Relationship Id="rId4" Type="http://schemas.openxmlformats.org/officeDocument/2006/relationships/image" Target="../media/image2.png"/><Relationship Id="rId5" Type="http://schemas.openxmlformats.org/officeDocument/2006/relationships/slide" Target="slide7.xml"/><Relationship Id="rId6" Type="http://schemas.openxmlformats.org/officeDocument/2006/relationships/slide" Target="slide12.xml"/><Relationship Id="rId7" Type="http://schemas.openxmlformats.org/officeDocument/2006/relationships/slide" Target="slide18.xml"/><Relationship Id="rId8" Type="http://schemas.openxmlformats.org/officeDocument/2006/relationships/slide" Target="slide20.xml"/><Relationship Id="rId9" Type="http://schemas.openxmlformats.org/officeDocument/2006/relationships/slide" Target="slide13.xml"/><Relationship Id="rId10" Type="http://schemas.openxmlformats.org/officeDocument/2006/relationships/slide" Target="slide21.xml"/></Relationships>

</file>

<file path=ppt/slides/_rels/slide1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Relationship Id="rId3" Type="http://schemas.openxmlformats.org/officeDocument/2006/relationships/slide" Target="slide3.xml"/><Relationship Id="rId4" Type="http://schemas.openxmlformats.org/officeDocument/2006/relationships/image" Target="../media/image2.png"/><Relationship Id="rId5" Type="http://schemas.openxmlformats.org/officeDocument/2006/relationships/slide" Target="slide7.xml"/><Relationship Id="rId6" Type="http://schemas.openxmlformats.org/officeDocument/2006/relationships/slide" Target="slide12.xml"/><Relationship Id="rId7" Type="http://schemas.openxmlformats.org/officeDocument/2006/relationships/slide" Target="slide18.xml"/><Relationship Id="rId8" Type="http://schemas.openxmlformats.org/officeDocument/2006/relationships/slide" Target="slide20.xml"/><Relationship Id="rId9" Type="http://schemas.openxmlformats.org/officeDocument/2006/relationships/slide" Target="slide21.xml"/></Relationships>

</file>

<file path=ppt/slides/_rels/slide1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Relationship Id="rId3" Type="http://schemas.openxmlformats.org/officeDocument/2006/relationships/slide" Target="slide3.xml"/><Relationship Id="rId4" Type="http://schemas.openxmlformats.org/officeDocument/2006/relationships/image" Target="../media/image2.png"/><Relationship Id="rId5" Type="http://schemas.openxmlformats.org/officeDocument/2006/relationships/slide" Target="slide7.xml"/><Relationship Id="rId6" Type="http://schemas.openxmlformats.org/officeDocument/2006/relationships/slide" Target="slide12.xml"/><Relationship Id="rId7" Type="http://schemas.openxmlformats.org/officeDocument/2006/relationships/slide" Target="slide18.xml"/><Relationship Id="rId8" Type="http://schemas.openxmlformats.org/officeDocument/2006/relationships/slide" Target="slide20.xml"/><Relationship Id="rId9" Type="http://schemas.openxmlformats.org/officeDocument/2006/relationships/slide" Target="slide21.xml"/></Relationships>

</file>

<file path=ppt/slides/_rels/slide1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Relationship Id="rId3" Type="http://schemas.openxmlformats.org/officeDocument/2006/relationships/slide" Target="slide3.xml"/><Relationship Id="rId4" Type="http://schemas.openxmlformats.org/officeDocument/2006/relationships/image" Target="../media/image2.png"/><Relationship Id="rId5" Type="http://schemas.openxmlformats.org/officeDocument/2006/relationships/slide" Target="slide7.xml"/><Relationship Id="rId6" Type="http://schemas.openxmlformats.org/officeDocument/2006/relationships/slide" Target="slide12.xml"/><Relationship Id="rId7" Type="http://schemas.openxmlformats.org/officeDocument/2006/relationships/slide" Target="slide18.xml"/><Relationship Id="rId8" Type="http://schemas.openxmlformats.org/officeDocument/2006/relationships/slide" Target="slide20.xml"/><Relationship Id="rId9" Type="http://schemas.openxmlformats.org/officeDocument/2006/relationships/slide" Target="slide21.xml"/></Relationships>

</file>

<file path=ppt/slides/_rels/slide1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Relationship Id="rId3" Type="http://schemas.openxmlformats.org/officeDocument/2006/relationships/slide" Target="slide3.xml"/><Relationship Id="rId4" Type="http://schemas.openxmlformats.org/officeDocument/2006/relationships/image" Target="../media/image2.png"/><Relationship Id="rId5" Type="http://schemas.openxmlformats.org/officeDocument/2006/relationships/slide" Target="slide7.xml"/><Relationship Id="rId6" Type="http://schemas.openxmlformats.org/officeDocument/2006/relationships/slide" Target="slide12.xml"/><Relationship Id="rId7" Type="http://schemas.openxmlformats.org/officeDocument/2006/relationships/slide" Target="slide18.xml"/><Relationship Id="rId8" Type="http://schemas.openxmlformats.org/officeDocument/2006/relationships/slide" Target="slide20.xml"/><Relationship Id="rId9" Type="http://schemas.openxmlformats.org/officeDocument/2006/relationships/image" Target="../media/image13.jpg"/><Relationship Id="rId10" Type="http://schemas.openxmlformats.org/officeDocument/2006/relationships/slide" Target="slide21.xml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Relationship Id="rId3" Type="http://schemas.openxmlformats.org/officeDocument/2006/relationships/slide" Target="slide3.xml"/><Relationship Id="rId4" Type="http://schemas.openxmlformats.org/officeDocument/2006/relationships/image" Target="../media/image2.png"/><Relationship Id="rId5" Type="http://schemas.openxmlformats.org/officeDocument/2006/relationships/slide" Target="slide7.xml"/><Relationship Id="rId6" Type="http://schemas.openxmlformats.org/officeDocument/2006/relationships/slide" Target="slide12.xml"/><Relationship Id="rId7" Type="http://schemas.openxmlformats.org/officeDocument/2006/relationships/slide" Target="slide18.xml"/><Relationship Id="rId8" Type="http://schemas.openxmlformats.org/officeDocument/2006/relationships/slide" Target="slide20.xml"/><Relationship Id="rId9" Type="http://schemas.openxmlformats.org/officeDocument/2006/relationships/slide" Target="slide6.xml"/><Relationship Id="rId10" Type="http://schemas.openxmlformats.org/officeDocument/2006/relationships/slide" Target="slide10.xml"/><Relationship Id="rId11" Type="http://schemas.openxmlformats.org/officeDocument/2006/relationships/slide" Target="slide21.xml"/></Relationships>

</file>

<file path=ppt/slides/_rels/slide2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slide" Target="slide3.xml"/><Relationship Id="rId5" Type="http://schemas.openxmlformats.org/officeDocument/2006/relationships/slide" Target="slide7.xml"/><Relationship Id="rId6" Type="http://schemas.openxmlformats.org/officeDocument/2006/relationships/slide" Target="slide12.xml"/><Relationship Id="rId7" Type="http://schemas.openxmlformats.org/officeDocument/2006/relationships/slide" Target="slide18.xml"/><Relationship Id="rId8" Type="http://schemas.openxmlformats.org/officeDocument/2006/relationships/slide" Target="slide20.xml"/><Relationship Id="rId9" Type="http://schemas.openxmlformats.org/officeDocument/2006/relationships/slide" Target="slide21.xml"/></Relationships>

</file>

<file path=ppt/slides/_rels/slide2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slide" Target="slide3.xml"/><Relationship Id="rId5" Type="http://schemas.openxmlformats.org/officeDocument/2006/relationships/slide" Target="slide7.xml"/><Relationship Id="rId6" Type="http://schemas.openxmlformats.org/officeDocument/2006/relationships/slide" Target="slide12.xml"/><Relationship Id="rId7" Type="http://schemas.openxmlformats.org/officeDocument/2006/relationships/slide" Target="slide18.xml"/><Relationship Id="rId8" Type="http://schemas.openxmlformats.org/officeDocument/2006/relationships/slide" Target="slide20.xml"/><Relationship Id="rId9" Type="http://schemas.openxmlformats.org/officeDocument/2006/relationships/slide" Target="slide21.xml"/></Relationships>
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png"/><Relationship Id="rId3" Type="http://schemas.openxmlformats.org/officeDocument/2006/relationships/image" Target="../media/image2.png"/><Relationship Id="rId4" Type="http://schemas.openxmlformats.org/officeDocument/2006/relationships/slide" Target="slide3.xml"/><Relationship Id="rId5" Type="http://schemas.openxmlformats.org/officeDocument/2006/relationships/slide" Target="slide7.xml"/><Relationship Id="rId6" Type="http://schemas.openxmlformats.org/officeDocument/2006/relationships/slide" Target="slide12.xml"/><Relationship Id="rId7" Type="http://schemas.openxmlformats.org/officeDocument/2006/relationships/slide" Target="slide18.xml"/><Relationship Id="rId8" Type="http://schemas.openxmlformats.org/officeDocument/2006/relationships/slide" Target="slide20.xml"/><Relationship Id="rId9" Type="http://schemas.openxmlformats.org/officeDocument/2006/relationships/slide" Target="slide21.xml"/></Relationships>
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.png"/><Relationship Id="rId3" Type="http://schemas.openxmlformats.org/officeDocument/2006/relationships/image" Target="../media/image2.png"/><Relationship Id="rId4" Type="http://schemas.openxmlformats.org/officeDocument/2006/relationships/slide" Target="slide3.xml"/><Relationship Id="rId5" Type="http://schemas.openxmlformats.org/officeDocument/2006/relationships/slide" Target="slide7.xml"/><Relationship Id="rId6" Type="http://schemas.openxmlformats.org/officeDocument/2006/relationships/slide" Target="slide12.xml"/><Relationship Id="rId7" Type="http://schemas.openxmlformats.org/officeDocument/2006/relationships/slide" Target="slide18.xml"/><Relationship Id="rId8" Type="http://schemas.openxmlformats.org/officeDocument/2006/relationships/slide" Target="slide20.xml"/><Relationship Id="rId9" Type="http://schemas.openxmlformats.org/officeDocument/2006/relationships/slide" Target="slide21.xml"/></Relationships>
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5.png"/><Relationship Id="rId3" Type="http://schemas.openxmlformats.org/officeDocument/2006/relationships/image" Target="../media/image2.png"/><Relationship Id="rId4" Type="http://schemas.openxmlformats.org/officeDocument/2006/relationships/slide" Target="slide3.xml"/><Relationship Id="rId5" Type="http://schemas.openxmlformats.org/officeDocument/2006/relationships/slide" Target="slide7.xml"/><Relationship Id="rId6" Type="http://schemas.openxmlformats.org/officeDocument/2006/relationships/slide" Target="slide12.xml"/><Relationship Id="rId7" Type="http://schemas.openxmlformats.org/officeDocument/2006/relationships/slide" Target="slide18.xml"/><Relationship Id="rId8" Type="http://schemas.openxmlformats.org/officeDocument/2006/relationships/slide" Target="slide20.xml"/><Relationship Id="rId9" Type="http://schemas.openxmlformats.org/officeDocument/2006/relationships/slide" Target="slide21.xml"/></Relationships>
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6.png"/><Relationship Id="rId3" Type="http://schemas.openxmlformats.org/officeDocument/2006/relationships/image" Target="../media/image2.png"/><Relationship Id="rId4" Type="http://schemas.openxmlformats.org/officeDocument/2006/relationships/slide" Target="slide3.xml"/><Relationship Id="rId5" Type="http://schemas.openxmlformats.org/officeDocument/2006/relationships/slide" Target="slide7.xml"/><Relationship Id="rId6" Type="http://schemas.openxmlformats.org/officeDocument/2006/relationships/slide" Target="slide12.xml"/><Relationship Id="rId7" Type="http://schemas.openxmlformats.org/officeDocument/2006/relationships/slide" Target="slide18.xml"/><Relationship Id="rId8" Type="http://schemas.openxmlformats.org/officeDocument/2006/relationships/slide" Target="slide20.xml"/><Relationship Id="rId9" Type="http://schemas.openxmlformats.org/officeDocument/2006/relationships/slide" Target="slide6.xml"/><Relationship Id="rId10" Type="http://schemas.openxmlformats.org/officeDocument/2006/relationships/slide" Target="slide5.xml"/><Relationship Id="rId11" Type="http://schemas.openxmlformats.org/officeDocument/2006/relationships/slide" Target="slide21.xml"/></Relationships>
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Relationship Id="rId3" Type="http://schemas.openxmlformats.org/officeDocument/2006/relationships/image" Target="../media/image7.png"/><Relationship Id="rId4" Type="http://schemas.openxmlformats.org/officeDocument/2006/relationships/slide" Target="slide3.xml"/><Relationship Id="rId5" Type="http://schemas.openxmlformats.org/officeDocument/2006/relationships/slide" Target="slide7.xml"/><Relationship Id="rId6" Type="http://schemas.openxmlformats.org/officeDocument/2006/relationships/slide" Target="slide12.xml"/><Relationship Id="rId7" Type="http://schemas.openxmlformats.org/officeDocument/2006/relationships/slide" Target="slide18.xml"/><Relationship Id="rId8" Type="http://schemas.openxmlformats.org/officeDocument/2006/relationships/slide" Target="slide20.xml"/><Relationship Id="rId9" Type="http://schemas.openxmlformats.org/officeDocument/2006/relationships/slide" Target="slide21.xml"/></Relationships>
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Relationship Id="rId3" Type="http://schemas.openxmlformats.org/officeDocument/2006/relationships/image" Target="../media/image8.png"/><Relationship Id="rId4" Type="http://schemas.openxmlformats.org/officeDocument/2006/relationships/slide" Target="slide3.xml"/><Relationship Id="rId5" Type="http://schemas.openxmlformats.org/officeDocument/2006/relationships/slide" Target="slide7.xml"/><Relationship Id="rId6" Type="http://schemas.openxmlformats.org/officeDocument/2006/relationships/slide" Target="slide12.xml"/><Relationship Id="rId7" Type="http://schemas.openxmlformats.org/officeDocument/2006/relationships/slide" Target="slide18.xml"/><Relationship Id="rId8" Type="http://schemas.openxmlformats.org/officeDocument/2006/relationships/slide" Target="slide20.xml"/><Relationship Id="rId9" Type="http://schemas.openxmlformats.org/officeDocument/2006/relationships/slide" Target="slide21.xml"/></Relationships>
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Relationship Id="rId3" Type="http://schemas.openxmlformats.org/officeDocument/2006/relationships/image" Target="../media/image9.png"/><Relationship Id="rId4" Type="http://schemas.openxmlformats.org/officeDocument/2006/relationships/slide" Target="slide3.xml"/><Relationship Id="rId5" Type="http://schemas.openxmlformats.org/officeDocument/2006/relationships/slide" Target="slide7.xml"/><Relationship Id="rId6" Type="http://schemas.openxmlformats.org/officeDocument/2006/relationships/slide" Target="slide12.xml"/><Relationship Id="rId7" Type="http://schemas.openxmlformats.org/officeDocument/2006/relationships/slide" Target="slide18.xml"/><Relationship Id="rId8" Type="http://schemas.openxmlformats.org/officeDocument/2006/relationships/slide" Target="slide20.xml"/><Relationship Id="rId9" Type="http://schemas.openxmlformats.org/officeDocument/2006/relationships/slide" Target="slide2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8119" y="140143"/>
            <a:ext cx="141863" cy="87862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108000" y="25252"/>
            <a:ext cx="74422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600" spc="5">
                <a:solidFill>
                  <a:srgbClr val="8C8CAC"/>
                </a:solidFill>
                <a:latin typeface="Microsoft Sans Serif"/>
                <a:cs typeface="Microsoft Sans Serif"/>
                <a:hlinkClick r:id="rId3" action="ppaction://hlinksldjump"/>
              </a:rPr>
              <a:t>Additive</a:t>
            </a:r>
            <a:r>
              <a:rPr dirty="0" sz="600" spc="-15">
                <a:solidFill>
                  <a:srgbClr val="8C8CAC"/>
                </a:solidFill>
                <a:latin typeface="Microsoft Sans Serif"/>
                <a:cs typeface="Microsoft Sans Serif"/>
                <a:hlinkClick r:id="rId3" action="ppaction://hlinksldjump"/>
              </a:rPr>
              <a:t> </a:t>
            </a:r>
            <a:r>
              <a:rPr dirty="0" sz="600" spc="-10">
                <a:solidFill>
                  <a:srgbClr val="8C8CAC"/>
                </a:solidFill>
                <a:latin typeface="Microsoft Sans Serif"/>
                <a:cs typeface="Microsoft Sans Serif"/>
                <a:hlinkClick r:id="rId3" action="ppaction://hlinksldjump"/>
              </a:rPr>
              <a:t>Explanations</a:t>
            </a:r>
            <a:endParaRPr sz="600">
              <a:latin typeface="Microsoft Sans Serif"/>
              <a:cs typeface="Microsoft Sans Serif"/>
            </a:endParaRPr>
          </a:p>
        </p:txBody>
      </p:sp>
      <p:pic>
        <p:nvPicPr>
          <p:cNvPr id="4" name="object 4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316250" y="140143"/>
            <a:ext cx="141863" cy="87862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1306131" y="25252"/>
            <a:ext cx="51689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600" spc="-20">
                <a:solidFill>
                  <a:srgbClr val="8C8CAC"/>
                </a:solidFill>
                <a:latin typeface="Microsoft Sans Serif"/>
                <a:cs typeface="Microsoft Sans Serif"/>
                <a:hlinkClick r:id="rId5" action="ppaction://hlinksldjump"/>
              </a:rPr>
              <a:t>Shapley</a:t>
            </a:r>
            <a:r>
              <a:rPr dirty="0" sz="600">
                <a:solidFill>
                  <a:srgbClr val="8C8CAC"/>
                </a:solidFill>
                <a:latin typeface="Microsoft Sans Serif"/>
                <a:cs typeface="Microsoft Sans Serif"/>
                <a:hlinkClick r:id="rId5" action="ppaction://hlinksldjump"/>
              </a:rPr>
              <a:t> </a:t>
            </a:r>
            <a:r>
              <a:rPr dirty="0" sz="600" spc="-25">
                <a:solidFill>
                  <a:srgbClr val="8C8CAC"/>
                </a:solidFill>
                <a:latin typeface="Microsoft Sans Serif"/>
                <a:cs typeface="Microsoft Sans Serif"/>
                <a:hlinkClick r:id="rId5" action="ppaction://hlinksldjump"/>
              </a:rPr>
              <a:t>Values</a:t>
            </a:r>
            <a:endParaRPr sz="600">
              <a:latin typeface="Microsoft Sans Serif"/>
              <a:cs typeface="Microsoft Sans Serif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2286889" y="140134"/>
            <a:ext cx="293370" cy="41275"/>
            <a:chOff x="2286889" y="140134"/>
            <a:chExt cx="293370" cy="41275"/>
          </a:xfrm>
        </p:grpSpPr>
        <p:sp>
          <p:nvSpPr>
            <p:cNvPr id="7" name="object 7"/>
            <p:cNvSpPr/>
            <p:nvPr/>
          </p:nvSpPr>
          <p:spPr>
            <a:xfrm>
              <a:off x="2289429" y="14267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8C8CA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2339822" y="14267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8C8CA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2390228" y="14267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8C8CA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2440622" y="14267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8C8CA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/>
            <p:cNvSpPr/>
            <p:nvPr/>
          </p:nvSpPr>
          <p:spPr>
            <a:xfrm>
              <a:off x="2491028" y="14267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8C8CA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/>
            <p:cNvSpPr/>
            <p:nvPr/>
          </p:nvSpPr>
          <p:spPr>
            <a:xfrm>
              <a:off x="2541422" y="14267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8C8CAC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3" name="object 13"/>
          <p:cNvSpPr txBox="1"/>
          <p:nvPr/>
        </p:nvSpPr>
        <p:spPr>
          <a:xfrm>
            <a:off x="2276767" y="25252"/>
            <a:ext cx="53403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600">
                <a:solidFill>
                  <a:srgbClr val="8C8CAC"/>
                </a:solidFill>
                <a:latin typeface="Microsoft Sans Serif"/>
                <a:cs typeface="Microsoft Sans Serif"/>
                <a:hlinkClick r:id="rId6" action="ppaction://hlinksldjump"/>
              </a:rPr>
              <a:t>Ap</a:t>
            </a:r>
            <a:r>
              <a:rPr dirty="0" sz="600" spc="-20">
                <a:solidFill>
                  <a:srgbClr val="8C8CAC"/>
                </a:solidFill>
                <a:latin typeface="Microsoft Sans Serif"/>
                <a:cs typeface="Microsoft Sans Serif"/>
                <a:hlinkClick r:id="rId6" action="ppaction://hlinksldjump"/>
              </a:rPr>
              <a:t>p</a:t>
            </a:r>
            <a:r>
              <a:rPr dirty="0" sz="600">
                <a:solidFill>
                  <a:srgbClr val="8C8CAC"/>
                </a:solidFill>
                <a:latin typeface="Microsoft Sans Serif"/>
                <a:cs typeface="Microsoft Sans Serif"/>
                <a:hlinkClick r:id="rId6" action="ppaction://hlinksldjump"/>
              </a:rPr>
              <a:t>r</a:t>
            </a:r>
            <a:r>
              <a:rPr dirty="0" sz="600" spc="-20">
                <a:solidFill>
                  <a:srgbClr val="8C8CAC"/>
                </a:solidFill>
                <a:latin typeface="Microsoft Sans Serif"/>
                <a:cs typeface="Microsoft Sans Serif"/>
                <a:hlinkClick r:id="rId6" action="ppaction://hlinksldjump"/>
              </a:rPr>
              <a:t>o</a:t>
            </a:r>
            <a:r>
              <a:rPr dirty="0" sz="600" spc="-5">
                <a:solidFill>
                  <a:srgbClr val="8C8CAC"/>
                </a:solidFill>
                <a:latin typeface="Microsoft Sans Serif"/>
                <a:cs typeface="Microsoft Sans Serif"/>
                <a:hlinkClick r:id="rId6" action="ppaction://hlinksldjump"/>
              </a:rPr>
              <a:t>ximations</a:t>
            </a:r>
            <a:endParaRPr sz="600">
              <a:latin typeface="Microsoft Sans Serif"/>
              <a:cs typeface="Microsoft Sans Serif"/>
            </a:endParaRPr>
          </a:p>
        </p:txBody>
      </p:sp>
      <p:grpSp>
        <p:nvGrpSpPr>
          <p:cNvPr id="14" name="object 14"/>
          <p:cNvGrpSpPr/>
          <p:nvPr/>
        </p:nvGrpSpPr>
        <p:grpSpPr>
          <a:xfrm>
            <a:off x="3274529" y="140134"/>
            <a:ext cx="92075" cy="41275"/>
            <a:chOff x="3274529" y="140134"/>
            <a:chExt cx="92075" cy="41275"/>
          </a:xfrm>
        </p:grpSpPr>
        <p:sp>
          <p:nvSpPr>
            <p:cNvPr id="15" name="object 15"/>
            <p:cNvSpPr/>
            <p:nvPr/>
          </p:nvSpPr>
          <p:spPr>
            <a:xfrm>
              <a:off x="3277069" y="14267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8C8CA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/>
            <p:cNvSpPr/>
            <p:nvPr/>
          </p:nvSpPr>
          <p:spPr>
            <a:xfrm>
              <a:off x="3327463" y="14267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8C8CAC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7" name="object 17"/>
          <p:cNvSpPr txBox="1"/>
          <p:nvPr/>
        </p:nvSpPr>
        <p:spPr>
          <a:xfrm>
            <a:off x="3264420" y="25252"/>
            <a:ext cx="426084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600" spc="-15">
                <a:solidFill>
                  <a:srgbClr val="8C8CAC"/>
                </a:solidFill>
                <a:latin typeface="Microsoft Sans Serif"/>
                <a:cs typeface="Microsoft Sans Serif"/>
                <a:hlinkClick r:id="rId7" action="ppaction://hlinksldjump"/>
              </a:rPr>
              <a:t>Ex</a:t>
            </a:r>
            <a:r>
              <a:rPr dirty="0" sz="600">
                <a:solidFill>
                  <a:srgbClr val="8C8CAC"/>
                </a:solidFill>
                <a:latin typeface="Microsoft Sans Serif"/>
                <a:cs typeface="Microsoft Sans Serif"/>
                <a:hlinkClick r:id="rId7" action="ppaction://hlinksldjump"/>
              </a:rPr>
              <a:t>p</a:t>
            </a:r>
            <a:r>
              <a:rPr dirty="0" sz="600" spc="-10">
                <a:solidFill>
                  <a:srgbClr val="8C8CAC"/>
                </a:solidFill>
                <a:latin typeface="Microsoft Sans Serif"/>
                <a:cs typeface="Microsoft Sans Serif"/>
                <a:hlinkClick r:id="rId7" action="ppaction://hlinksldjump"/>
              </a:rPr>
              <a:t>eriments</a:t>
            </a:r>
            <a:endParaRPr sz="600">
              <a:latin typeface="Microsoft Sans Serif"/>
              <a:cs typeface="Microsoft Sans Serif"/>
            </a:endParaRPr>
          </a:p>
        </p:txBody>
      </p:sp>
      <p:grpSp>
        <p:nvGrpSpPr>
          <p:cNvPr id="18" name="object 18"/>
          <p:cNvGrpSpPr/>
          <p:nvPr/>
        </p:nvGrpSpPr>
        <p:grpSpPr>
          <a:xfrm>
            <a:off x="4154894" y="140134"/>
            <a:ext cx="41275" cy="88265"/>
            <a:chOff x="4154894" y="140134"/>
            <a:chExt cx="41275" cy="88265"/>
          </a:xfrm>
        </p:grpSpPr>
        <p:sp>
          <p:nvSpPr>
            <p:cNvPr id="19" name="object 19"/>
            <p:cNvSpPr/>
            <p:nvPr/>
          </p:nvSpPr>
          <p:spPr>
            <a:xfrm>
              <a:off x="4157434" y="14267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8C8CA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/>
            <p:cNvSpPr/>
            <p:nvPr/>
          </p:nvSpPr>
          <p:spPr>
            <a:xfrm>
              <a:off x="4157434" y="189473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5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8C8CAC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1" name="object 21"/>
          <p:cNvSpPr txBox="1"/>
          <p:nvPr/>
        </p:nvSpPr>
        <p:spPr>
          <a:xfrm>
            <a:off x="4144771" y="25252"/>
            <a:ext cx="36830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600" spc="-15">
                <a:solidFill>
                  <a:srgbClr val="8C8CAC"/>
                </a:solidFill>
                <a:latin typeface="Microsoft Sans Serif"/>
                <a:cs typeface="Microsoft Sans Serif"/>
                <a:hlinkClick r:id="rId8" action="ppaction://hlinksldjump"/>
              </a:rPr>
              <a:t>Extensions</a:t>
            </a:r>
            <a:endParaRPr sz="600">
              <a:latin typeface="Microsoft Sans Serif"/>
              <a:cs typeface="Microsoft Sans Serif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0" y="250774"/>
            <a:ext cx="4608195" cy="122555"/>
          </a:xfrm>
          <a:custGeom>
            <a:avLst/>
            <a:gdLst/>
            <a:ahLst/>
            <a:cxnLst/>
            <a:rect l="l" t="t" r="r" b="b"/>
            <a:pathLst>
              <a:path w="4608195" h="122554">
                <a:moveTo>
                  <a:pt x="4608004" y="0"/>
                </a:moveTo>
                <a:lnTo>
                  <a:pt x="0" y="0"/>
                </a:lnTo>
                <a:lnTo>
                  <a:pt x="0" y="122313"/>
                </a:lnTo>
                <a:lnTo>
                  <a:pt x="4608004" y="122313"/>
                </a:lnTo>
                <a:lnTo>
                  <a:pt x="4608004" y="0"/>
                </a:lnTo>
                <a:close/>
              </a:path>
            </a:pathLst>
          </a:custGeom>
          <a:solidFill>
            <a:srgbClr val="26268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/>
          <p:nvPr/>
        </p:nvSpPr>
        <p:spPr>
          <a:xfrm>
            <a:off x="359994" y="874636"/>
            <a:ext cx="3888104" cy="800735"/>
          </a:xfrm>
          <a:prstGeom prst="rect">
            <a:avLst/>
          </a:prstGeom>
          <a:solidFill>
            <a:srgbClr val="3333B2"/>
          </a:solidFill>
        </p:spPr>
        <p:txBody>
          <a:bodyPr wrap="square" lIns="0" tIns="35560" rIns="0" bIns="0" rtlCol="0" vert="horz">
            <a:spAutoFit/>
          </a:bodyPr>
          <a:lstStyle/>
          <a:p>
            <a:pPr algn="ctr" marL="387985" marR="379730">
              <a:lnSpc>
                <a:spcPct val="106700"/>
              </a:lnSpc>
              <a:spcBef>
                <a:spcPts val="280"/>
              </a:spcBef>
            </a:pPr>
            <a:r>
              <a:rPr dirty="0" sz="1400" spc="85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dirty="0" sz="1400" spc="25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1400" spc="-30">
                <a:solidFill>
                  <a:srgbClr val="FFFFFF"/>
                </a:solidFill>
                <a:latin typeface="Tahoma"/>
                <a:cs typeface="Tahoma"/>
              </a:rPr>
              <a:t>Unified</a:t>
            </a:r>
            <a:r>
              <a:rPr dirty="0" sz="1400" spc="3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1400" spc="-40">
                <a:solidFill>
                  <a:srgbClr val="FFFFFF"/>
                </a:solidFill>
                <a:latin typeface="Tahoma"/>
                <a:cs typeface="Tahoma"/>
              </a:rPr>
              <a:t>Approach</a:t>
            </a:r>
            <a:r>
              <a:rPr dirty="0" sz="1400" spc="3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1400" spc="-15">
                <a:solidFill>
                  <a:srgbClr val="FFFFFF"/>
                </a:solidFill>
                <a:latin typeface="Tahoma"/>
                <a:cs typeface="Tahoma"/>
              </a:rPr>
              <a:t>to</a:t>
            </a:r>
            <a:r>
              <a:rPr dirty="0" sz="1400" spc="3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1400" spc="-55">
                <a:solidFill>
                  <a:srgbClr val="FFFFFF"/>
                </a:solidFill>
                <a:latin typeface="Tahoma"/>
                <a:cs typeface="Tahoma"/>
              </a:rPr>
              <a:t>Interpreting</a:t>
            </a:r>
            <a:r>
              <a:rPr dirty="0" sz="1400" spc="3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1400" spc="-10">
                <a:solidFill>
                  <a:srgbClr val="FFFFFF"/>
                </a:solidFill>
                <a:latin typeface="Tahoma"/>
                <a:cs typeface="Tahoma"/>
              </a:rPr>
              <a:t>Model </a:t>
            </a:r>
            <a:r>
              <a:rPr dirty="0" sz="1400" spc="-42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1400" spc="-25">
                <a:solidFill>
                  <a:srgbClr val="FFFFFF"/>
                </a:solidFill>
                <a:latin typeface="Tahoma"/>
                <a:cs typeface="Tahoma"/>
              </a:rPr>
              <a:t>Predictions</a:t>
            </a:r>
            <a:endParaRPr sz="1400">
              <a:latin typeface="Tahoma"/>
              <a:cs typeface="Tahoma"/>
            </a:endParaRPr>
          </a:p>
          <a:p>
            <a:pPr algn="ctr">
              <a:lnSpc>
                <a:spcPct val="100000"/>
              </a:lnSpc>
              <a:spcBef>
                <a:spcPts val="325"/>
              </a:spcBef>
            </a:pPr>
            <a:r>
              <a:rPr dirty="0" sz="1100" spc="-10">
                <a:solidFill>
                  <a:srgbClr val="FFFFFF"/>
                </a:solidFill>
                <a:latin typeface="Tahoma"/>
                <a:cs typeface="Tahoma"/>
              </a:rPr>
              <a:t>Scott</a:t>
            </a:r>
            <a:r>
              <a:rPr dirty="0" sz="1100" spc="1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1100" spc="-40">
                <a:solidFill>
                  <a:srgbClr val="FFFFFF"/>
                </a:solidFill>
                <a:latin typeface="Tahoma"/>
                <a:cs typeface="Tahoma"/>
              </a:rPr>
              <a:t>Lundberg</a:t>
            </a:r>
            <a:r>
              <a:rPr dirty="0" sz="1100" spc="1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1100" spc="-50">
                <a:solidFill>
                  <a:srgbClr val="FFFFFF"/>
                </a:solidFill>
                <a:latin typeface="Tahoma"/>
                <a:cs typeface="Tahoma"/>
              </a:rPr>
              <a:t>and</a:t>
            </a:r>
            <a:r>
              <a:rPr dirty="0" sz="1100" spc="15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1100" spc="-55">
                <a:solidFill>
                  <a:srgbClr val="FFFFFF"/>
                </a:solidFill>
                <a:latin typeface="Tahoma"/>
                <a:cs typeface="Tahoma"/>
              </a:rPr>
              <a:t>Su-In</a:t>
            </a:r>
            <a:r>
              <a:rPr dirty="0" sz="1100" spc="1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1100" spc="-50">
                <a:solidFill>
                  <a:srgbClr val="FFFFFF"/>
                </a:solidFill>
                <a:latin typeface="Tahoma"/>
                <a:cs typeface="Tahoma"/>
              </a:rPr>
              <a:t>Lee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090955" y="1872347"/>
            <a:ext cx="2425700" cy="73596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90"/>
              </a:spcBef>
            </a:pPr>
            <a:r>
              <a:rPr dirty="0" sz="1100">
                <a:latin typeface="Tahoma"/>
                <a:cs typeface="Tahoma"/>
              </a:rPr>
              <a:t>Max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Nadeau,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Max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5">
                <a:latin typeface="Tahoma"/>
                <a:cs typeface="Tahoma"/>
              </a:rPr>
              <a:t>Li,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and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Xander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Davies</a:t>
            </a:r>
            <a:endParaRPr sz="1100">
              <a:latin typeface="Tahoma"/>
              <a:cs typeface="Tahoma"/>
            </a:endParaRPr>
          </a:p>
          <a:p>
            <a:pPr>
              <a:lnSpc>
                <a:spcPct val="100000"/>
              </a:lnSpc>
            </a:pPr>
            <a:endParaRPr sz="11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350">
              <a:latin typeface="Tahoma"/>
              <a:cs typeface="Tahoma"/>
            </a:endParaRPr>
          </a:p>
          <a:p>
            <a:pPr algn="ctr">
              <a:lnSpc>
                <a:spcPct val="100000"/>
              </a:lnSpc>
            </a:pPr>
            <a:r>
              <a:rPr dirty="0" sz="1100" spc="-50">
                <a:latin typeface="Tahoma"/>
                <a:cs typeface="Tahoma"/>
              </a:rPr>
              <a:t>February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22,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2023</a:t>
            </a:r>
            <a:endParaRPr sz="1100">
              <a:latin typeface="Tahoma"/>
              <a:cs typeface="Tahoma"/>
            </a:endParaRPr>
          </a:p>
        </p:txBody>
      </p:sp>
      <p:grpSp>
        <p:nvGrpSpPr>
          <p:cNvPr id="25" name="object 25"/>
          <p:cNvGrpSpPr/>
          <p:nvPr/>
        </p:nvGrpSpPr>
        <p:grpSpPr>
          <a:xfrm>
            <a:off x="0" y="3211372"/>
            <a:ext cx="4608195" cy="245110"/>
            <a:chOff x="0" y="3211372"/>
            <a:chExt cx="4608195" cy="245110"/>
          </a:xfrm>
        </p:grpSpPr>
        <p:sp>
          <p:nvSpPr>
            <p:cNvPr id="26" name="object 26"/>
            <p:cNvSpPr/>
            <p:nvPr/>
          </p:nvSpPr>
          <p:spPr>
            <a:xfrm>
              <a:off x="0" y="3211372"/>
              <a:ext cx="4608195" cy="122555"/>
            </a:xfrm>
            <a:custGeom>
              <a:avLst/>
              <a:gdLst/>
              <a:ahLst/>
              <a:cxnLst/>
              <a:rect l="l" t="t" r="r" b="b"/>
              <a:pathLst>
                <a:path w="4608195" h="122554">
                  <a:moveTo>
                    <a:pt x="4608004" y="0"/>
                  </a:moveTo>
                  <a:lnTo>
                    <a:pt x="0" y="0"/>
                  </a:lnTo>
                  <a:lnTo>
                    <a:pt x="0" y="122313"/>
                  </a:lnTo>
                  <a:lnTo>
                    <a:pt x="4608004" y="122313"/>
                  </a:lnTo>
                  <a:lnTo>
                    <a:pt x="4608004" y="0"/>
                  </a:lnTo>
                  <a:close/>
                </a:path>
              </a:pathLst>
            </a:custGeom>
            <a:solidFill>
              <a:srgbClr val="26268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7" name="object 27"/>
            <p:cNvSpPr/>
            <p:nvPr/>
          </p:nvSpPr>
          <p:spPr>
            <a:xfrm>
              <a:off x="0" y="3333686"/>
              <a:ext cx="4608195" cy="122555"/>
            </a:xfrm>
            <a:custGeom>
              <a:avLst/>
              <a:gdLst/>
              <a:ahLst/>
              <a:cxnLst/>
              <a:rect l="l" t="t" r="r" b="b"/>
              <a:pathLst>
                <a:path w="4608195" h="122554">
                  <a:moveTo>
                    <a:pt x="4608004" y="0"/>
                  </a:moveTo>
                  <a:lnTo>
                    <a:pt x="0" y="0"/>
                  </a:lnTo>
                  <a:lnTo>
                    <a:pt x="0" y="122313"/>
                  </a:lnTo>
                  <a:lnTo>
                    <a:pt x="4608004" y="122313"/>
                  </a:lnTo>
                  <a:lnTo>
                    <a:pt x="4608004" y="0"/>
                  </a:lnTo>
                  <a:close/>
                </a:path>
              </a:pathLst>
            </a:custGeom>
            <a:solidFill>
              <a:srgbClr val="191959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8" name="object 28"/>
          <p:cNvSpPr txBox="1"/>
          <p:nvPr/>
        </p:nvSpPr>
        <p:spPr>
          <a:xfrm>
            <a:off x="95300" y="3225267"/>
            <a:ext cx="1838325" cy="2247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675"/>
              </a:lnSpc>
            </a:pPr>
            <a:r>
              <a:rPr dirty="0" sz="600" spc="5">
                <a:solidFill>
                  <a:srgbClr val="FFFFFF"/>
                </a:solidFill>
                <a:latin typeface="Microsoft Sans Serif"/>
                <a:cs typeface="Microsoft Sans Serif"/>
              </a:rPr>
              <a:t>Max</a:t>
            </a:r>
            <a:r>
              <a:rPr dirty="0" sz="600" spc="4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dirty="0" sz="600" spc="-15">
                <a:solidFill>
                  <a:srgbClr val="FFFFFF"/>
                </a:solidFill>
                <a:latin typeface="Microsoft Sans Serif"/>
                <a:cs typeface="Microsoft Sans Serif"/>
              </a:rPr>
              <a:t>Nadeau,</a:t>
            </a:r>
            <a:r>
              <a:rPr dirty="0" sz="600" spc="4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dirty="0" sz="600" spc="5">
                <a:solidFill>
                  <a:srgbClr val="FFFFFF"/>
                </a:solidFill>
                <a:latin typeface="Microsoft Sans Serif"/>
                <a:cs typeface="Microsoft Sans Serif"/>
              </a:rPr>
              <a:t>Max</a:t>
            </a:r>
            <a:r>
              <a:rPr dirty="0" sz="600" spc="45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dirty="0" sz="600" spc="10">
                <a:solidFill>
                  <a:srgbClr val="FFFFFF"/>
                </a:solidFill>
                <a:latin typeface="Microsoft Sans Serif"/>
                <a:cs typeface="Microsoft Sans Serif"/>
              </a:rPr>
              <a:t>Li,</a:t>
            </a:r>
            <a:r>
              <a:rPr dirty="0" sz="600" spc="4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dirty="0" sz="600" spc="-15">
                <a:solidFill>
                  <a:srgbClr val="FFFFFF"/>
                </a:solidFill>
                <a:latin typeface="Microsoft Sans Serif"/>
                <a:cs typeface="Microsoft Sans Serif"/>
              </a:rPr>
              <a:t>and</a:t>
            </a:r>
            <a:r>
              <a:rPr dirty="0" sz="600" spc="45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dirty="0" sz="600" spc="-10">
                <a:solidFill>
                  <a:srgbClr val="FFFFFF"/>
                </a:solidFill>
                <a:latin typeface="Microsoft Sans Serif"/>
                <a:cs typeface="Microsoft Sans Serif"/>
              </a:rPr>
              <a:t>Xander</a:t>
            </a:r>
            <a:r>
              <a:rPr dirty="0" sz="600" spc="4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dirty="0" sz="600" spc="-20">
                <a:solidFill>
                  <a:srgbClr val="FFFFFF"/>
                </a:solidFill>
                <a:latin typeface="Microsoft Sans Serif"/>
                <a:cs typeface="Microsoft Sans Serif"/>
              </a:rPr>
              <a:t>Davies</a:t>
            </a:r>
            <a:endParaRPr sz="6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240"/>
              </a:spcBef>
            </a:pPr>
            <a:r>
              <a:rPr dirty="0" sz="600" spc="20">
                <a:solidFill>
                  <a:srgbClr val="FFFFFF"/>
                </a:solidFill>
                <a:latin typeface="Microsoft Sans Serif"/>
                <a:cs typeface="Microsoft Sans Serif"/>
                <a:hlinkClick r:id="rId9" action="ppaction://hlinksldjump"/>
              </a:rPr>
              <a:t>A</a:t>
            </a:r>
            <a:r>
              <a:rPr dirty="0" sz="600" spc="55">
                <a:solidFill>
                  <a:srgbClr val="FFFFFF"/>
                </a:solidFill>
                <a:latin typeface="Microsoft Sans Serif"/>
                <a:cs typeface="Microsoft Sans Serif"/>
                <a:hlinkClick r:id="rId9" action="ppaction://hlinksldjump"/>
              </a:rPr>
              <a:t> </a:t>
            </a:r>
            <a:r>
              <a:rPr dirty="0" sz="600" spc="-5">
                <a:solidFill>
                  <a:srgbClr val="FFFFFF"/>
                </a:solidFill>
                <a:latin typeface="Microsoft Sans Serif"/>
                <a:cs typeface="Microsoft Sans Serif"/>
                <a:hlinkClick r:id="rId9" action="ppaction://hlinksldjump"/>
              </a:rPr>
              <a:t>Unified</a:t>
            </a:r>
            <a:r>
              <a:rPr dirty="0" sz="600" spc="55">
                <a:solidFill>
                  <a:srgbClr val="FFFFFF"/>
                </a:solidFill>
                <a:latin typeface="Microsoft Sans Serif"/>
                <a:cs typeface="Microsoft Sans Serif"/>
                <a:hlinkClick r:id="rId9" action="ppaction://hlinksldjump"/>
              </a:rPr>
              <a:t> </a:t>
            </a:r>
            <a:r>
              <a:rPr dirty="0" sz="600" spc="-10">
                <a:solidFill>
                  <a:srgbClr val="FFFFFF"/>
                </a:solidFill>
                <a:latin typeface="Microsoft Sans Serif"/>
                <a:cs typeface="Microsoft Sans Serif"/>
                <a:hlinkClick r:id="rId9" action="ppaction://hlinksldjump"/>
              </a:rPr>
              <a:t>Approach</a:t>
            </a:r>
            <a:r>
              <a:rPr dirty="0" sz="600" spc="55">
                <a:solidFill>
                  <a:srgbClr val="FFFFFF"/>
                </a:solidFill>
                <a:latin typeface="Microsoft Sans Serif"/>
                <a:cs typeface="Microsoft Sans Serif"/>
                <a:hlinkClick r:id="rId9" action="ppaction://hlinksldjump"/>
              </a:rPr>
              <a:t> </a:t>
            </a:r>
            <a:r>
              <a:rPr dirty="0" sz="600" spc="20">
                <a:solidFill>
                  <a:srgbClr val="FFFFFF"/>
                </a:solidFill>
                <a:latin typeface="Microsoft Sans Serif"/>
                <a:cs typeface="Microsoft Sans Serif"/>
                <a:hlinkClick r:id="rId9" action="ppaction://hlinksldjump"/>
              </a:rPr>
              <a:t>to</a:t>
            </a:r>
            <a:r>
              <a:rPr dirty="0" sz="600" spc="55">
                <a:solidFill>
                  <a:srgbClr val="FFFFFF"/>
                </a:solidFill>
                <a:latin typeface="Microsoft Sans Serif"/>
                <a:cs typeface="Microsoft Sans Serif"/>
                <a:hlinkClick r:id="rId9" action="ppaction://hlinksldjump"/>
              </a:rPr>
              <a:t> </a:t>
            </a:r>
            <a:r>
              <a:rPr dirty="0" sz="600">
                <a:solidFill>
                  <a:srgbClr val="FFFFFF"/>
                </a:solidFill>
                <a:latin typeface="Microsoft Sans Serif"/>
                <a:cs typeface="Microsoft Sans Serif"/>
                <a:hlinkClick r:id="rId9" action="ppaction://hlinksldjump"/>
              </a:rPr>
              <a:t>Interpreting</a:t>
            </a:r>
            <a:r>
              <a:rPr dirty="0" sz="600" spc="55">
                <a:solidFill>
                  <a:srgbClr val="FFFFFF"/>
                </a:solidFill>
                <a:latin typeface="Microsoft Sans Serif"/>
                <a:cs typeface="Microsoft Sans Serif"/>
                <a:hlinkClick r:id="rId9" action="ppaction://hlinksldjump"/>
              </a:rPr>
              <a:t> </a:t>
            </a:r>
            <a:r>
              <a:rPr dirty="0" sz="600">
                <a:solidFill>
                  <a:srgbClr val="FFFFFF"/>
                </a:solidFill>
                <a:latin typeface="Microsoft Sans Serif"/>
                <a:cs typeface="Microsoft Sans Serif"/>
                <a:hlinkClick r:id="rId9" action="ppaction://hlinksldjump"/>
              </a:rPr>
              <a:t>Model</a:t>
            </a:r>
            <a:r>
              <a:rPr dirty="0" sz="600" spc="55">
                <a:solidFill>
                  <a:srgbClr val="FFFFFF"/>
                </a:solidFill>
                <a:latin typeface="Microsoft Sans Serif"/>
                <a:cs typeface="Microsoft Sans Serif"/>
                <a:hlinkClick r:id="rId9" action="ppaction://hlinksldjump"/>
              </a:rPr>
              <a:t> </a:t>
            </a:r>
            <a:r>
              <a:rPr dirty="0" sz="600" spc="-10">
                <a:solidFill>
                  <a:srgbClr val="FFFFFF"/>
                </a:solidFill>
                <a:latin typeface="Microsoft Sans Serif"/>
                <a:cs typeface="Microsoft Sans Serif"/>
                <a:hlinkClick r:id="rId9" action="ppaction://hlinksldjump"/>
              </a:rPr>
              <a:t>Predictions</a:t>
            </a:r>
            <a:endParaRPr sz="6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4608195" cy="250825"/>
            <a:chOff x="0" y="0"/>
            <a:chExt cx="4608195" cy="25082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18119" y="140143"/>
              <a:ext cx="141863" cy="87862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316250" y="140143"/>
              <a:ext cx="141863" cy="87862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2289429" y="14267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8C8CA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2339822" y="14267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8C8CA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2390228" y="14267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8C8CA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2440622" y="14267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8C8CA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2491028" y="14267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8C8CA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2541422" y="14267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8C8CA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/>
            <p:cNvSpPr/>
            <p:nvPr/>
          </p:nvSpPr>
          <p:spPr>
            <a:xfrm>
              <a:off x="3277069" y="14267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8C8CA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/>
            <p:cNvSpPr/>
            <p:nvPr/>
          </p:nvSpPr>
          <p:spPr>
            <a:xfrm>
              <a:off x="3327463" y="14267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8C8CA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/>
            <p:cNvSpPr/>
            <p:nvPr/>
          </p:nvSpPr>
          <p:spPr>
            <a:xfrm>
              <a:off x="4157433" y="14267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8C8CA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/>
            <p:cNvSpPr/>
            <p:nvPr/>
          </p:nvSpPr>
          <p:spPr>
            <a:xfrm>
              <a:off x="4157433" y="189473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5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8C8CAC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5" name="object 15"/>
          <p:cNvSpPr txBox="1"/>
          <p:nvPr/>
        </p:nvSpPr>
        <p:spPr>
          <a:xfrm>
            <a:off x="108000" y="25252"/>
            <a:ext cx="440499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  <a:tabLst>
                <a:tab pos="1197610" algn="l"/>
                <a:tab pos="2168525" algn="l"/>
                <a:tab pos="3155950" algn="l"/>
                <a:tab pos="4036695" algn="l"/>
              </a:tabLst>
            </a:pPr>
            <a:r>
              <a:rPr dirty="0" sz="600" spc="5">
                <a:solidFill>
                  <a:srgbClr val="8C8CAC"/>
                </a:solidFill>
                <a:latin typeface="Microsoft Sans Serif"/>
                <a:cs typeface="Microsoft Sans Serif"/>
                <a:hlinkClick r:id="rId4" action="ppaction://hlinksldjump"/>
              </a:rPr>
              <a:t>Additive</a:t>
            </a:r>
            <a:r>
              <a:rPr dirty="0" sz="600" spc="50">
                <a:solidFill>
                  <a:srgbClr val="8C8CAC"/>
                </a:solidFill>
                <a:latin typeface="Microsoft Sans Serif"/>
                <a:cs typeface="Microsoft Sans Serif"/>
                <a:hlinkClick r:id="rId4" action="ppaction://hlinksldjump"/>
              </a:rPr>
              <a:t> </a:t>
            </a:r>
            <a:r>
              <a:rPr dirty="0" sz="600" spc="-10">
                <a:solidFill>
                  <a:srgbClr val="8C8CAC"/>
                </a:solidFill>
                <a:latin typeface="Microsoft Sans Serif"/>
                <a:cs typeface="Microsoft Sans Serif"/>
                <a:hlinkClick r:id="rId4" action="ppaction://hlinksldjump"/>
              </a:rPr>
              <a:t>Explanations</a:t>
            </a:r>
            <a:r>
              <a:rPr dirty="0" sz="600">
                <a:solidFill>
                  <a:srgbClr val="8C8CAC"/>
                </a:solidFill>
                <a:latin typeface="Microsoft Sans Serif"/>
                <a:cs typeface="Microsoft Sans Serif"/>
              </a:rPr>
              <a:t>	</a:t>
            </a:r>
            <a:r>
              <a:rPr dirty="0" sz="600" spc="-20">
                <a:solidFill>
                  <a:srgbClr val="FFFFFF"/>
                </a:solidFill>
                <a:latin typeface="Microsoft Sans Serif"/>
                <a:cs typeface="Microsoft Sans Serif"/>
                <a:hlinkClick r:id="rId5" action="ppaction://hlinksldjump"/>
              </a:rPr>
              <a:t>Shapley</a:t>
            </a:r>
            <a:r>
              <a:rPr dirty="0" sz="600" spc="50">
                <a:solidFill>
                  <a:srgbClr val="FFFFFF"/>
                </a:solidFill>
                <a:latin typeface="Microsoft Sans Serif"/>
                <a:cs typeface="Microsoft Sans Serif"/>
                <a:hlinkClick r:id="rId5" action="ppaction://hlinksldjump"/>
              </a:rPr>
              <a:t> </a:t>
            </a:r>
            <a:r>
              <a:rPr dirty="0" sz="600">
                <a:solidFill>
                  <a:srgbClr val="FFFFFF"/>
                </a:solidFill>
                <a:latin typeface="Microsoft Sans Serif"/>
                <a:cs typeface="Microsoft Sans Serif"/>
                <a:hlinkClick r:id="rId5" action="ppaction://hlinksldjump"/>
              </a:rPr>
              <a:t>V</a:t>
            </a:r>
            <a:r>
              <a:rPr dirty="0" sz="600" spc="-30">
                <a:solidFill>
                  <a:srgbClr val="FFFFFF"/>
                </a:solidFill>
                <a:latin typeface="Microsoft Sans Serif"/>
                <a:cs typeface="Microsoft Sans Serif"/>
                <a:hlinkClick r:id="rId5" action="ppaction://hlinksldjump"/>
              </a:rPr>
              <a:t>alues</a:t>
            </a:r>
            <a:r>
              <a:rPr dirty="0" sz="600">
                <a:solidFill>
                  <a:srgbClr val="FFFFFF"/>
                </a:solidFill>
                <a:latin typeface="Microsoft Sans Serif"/>
                <a:cs typeface="Microsoft Sans Serif"/>
              </a:rPr>
              <a:t>	</a:t>
            </a:r>
            <a:r>
              <a:rPr dirty="0" sz="600">
                <a:solidFill>
                  <a:srgbClr val="8C8CAC"/>
                </a:solidFill>
                <a:latin typeface="Microsoft Sans Serif"/>
                <a:cs typeface="Microsoft Sans Serif"/>
                <a:hlinkClick r:id="rId6" action="ppaction://hlinksldjump"/>
              </a:rPr>
              <a:t>Ap</a:t>
            </a:r>
            <a:r>
              <a:rPr dirty="0" sz="600" spc="-20">
                <a:solidFill>
                  <a:srgbClr val="8C8CAC"/>
                </a:solidFill>
                <a:latin typeface="Microsoft Sans Serif"/>
                <a:cs typeface="Microsoft Sans Serif"/>
                <a:hlinkClick r:id="rId6" action="ppaction://hlinksldjump"/>
              </a:rPr>
              <a:t>p</a:t>
            </a:r>
            <a:r>
              <a:rPr dirty="0" sz="600">
                <a:solidFill>
                  <a:srgbClr val="8C8CAC"/>
                </a:solidFill>
                <a:latin typeface="Microsoft Sans Serif"/>
                <a:cs typeface="Microsoft Sans Serif"/>
                <a:hlinkClick r:id="rId6" action="ppaction://hlinksldjump"/>
              </a:rPr>
              <a:t>r</a:t>
            </a:r>
            <a:r>
              <a:rPr dirty="0" sz="600" spc="-20">
                <a:solidFill>
                  <a:srgbClr val="8C8CAC"/>
                </a:solidFill>
                <a:latin typeface="Microsoft Sans Serif"/>
                <a:cs typeface="Microsoft Sans Serif"/>
                <a:hlinkClick r:id="rId6" action="ppaction://hlinksldjump"/>
              </a:rPr>
              <a:t>o</a:t>
            </a:r>
            <a:r>
              <a:rPr dirty="0" sz="600" spc="-5">
                <a:solidFill>
                  <a:srgbClr val="8C8CAC"/>
                </a:solidFill>
                <a:latin typeface="Microsoft Sans Serif"/>
                <a:cs typeface="Microsoft Sans Serif"/>
                <a:hlinkClick r:id="rId6" action="ppaction://hlinksldjump"/>
              </a:rPr>
              <a:t>ximations</a:t>
            </a:r>
            <a:r>
              <a:rPr dirty="0" sz="600">
                <a:solidFill>
                  <a:srgbClr val="8C8CAC"/>
                </a:solidFill>
                <a:latin typeface="Microsoft Sans Serif"/>
                <a:cs typeface="Microsoft Sans Serif"/>
              </a:rPr>
              <a:t>	</a:t>
            </a:r>
            <a:r>
              <a:rPr dirty="0" sz="600" spc="-15">
                <a:solidFill>
                  <a:srgbClr val="8C8CAC"/>
                </a:solidFill>
                <a:latin typeface="Microsoft Sans Serif"/>
                <a:cs typeface="Microsoft Sans Serif"/>
                <a:hlinkClick r:id="rId7" action="ppaction://hlinksldjump"/>
              </a:rPr>
              <a:t>Ex</a:t>
            </a:r>
            <a:r>
              <a:rPr dirty="0" sz="600">
                <a:solidFill>
                  <a:srgbClr val="8C8CAC"/>
                </a:solidFill>
                <a:latin typeface="Microsoft Sans Serif"/>
                <a:cs typeface="Microsoft Sans Serif"/>
                <a:hlinkClick r:id="rId7" action="ppaction://hlinksldjump"/>
              </a:rPr>
              <a:t>p</a:t>
            </a:r>
            <a:r>
              <a:rPr dirty="0" sz="600" spc="-10">
                <a:solidFill>
                  <a:srgbClr val="8C8CAC"/>
                </a:solidFill>
                <a:latin typeface="Microsoft Sans Serif"/>
                <a:cs typeface="Microsoft Sans Serif"/>
                <a:hlinkClick r:id="rId7" action="ppaction://hlinksldjump"/>
              </a:rPr>
              <a:t>eriments</a:t>
            </a:r>
            <a:r>
              <a:rPr dirty="0" sz="600">
                <a:solidFill>
                  <a:srgbClr val="8C8CAC"/>
                </a:solidFill>
                <a:latin typeface="Microsoft Sans Serif"/>
                <a:cs typeface="Microsoft Sans Serif"/>
              </a:rPr>
              <a:t>	</a:t>
            </a:r>
            <a:r>
              <a:rPr dirty="0" sz="600" spc="-15">
                <a:solidFill>
                  <a:srgbClr val="8C8CAC"/>
                </a:solidFill>
                <a:latin typeface="Microsoft Sans Serif"/>
                <a:cs typeface="Microsoft Sans Serif"/>
                <a:hlinkClick r:id="rId8" action="ppaction://hlinksldjump"/>
              </a:rPr>
              <a:t>Extensions</a:t>
            </a:r>
            <a:endParaRPr sz="600">
              <a:latin typeface="Microsoft Sans Serif"/>
              <a:cs typeface="Microsoft Sans Serif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0" y="250786"/>
            <a:ext cx="4608195" cy="122555"/>
          </a:xfrm>
          <a:prstGeom prst="rect">
            <a:avLst/>
          </a:prstGeom>
          <a:solidFill>
            <a:srgbClr val="262685"/>
          </a:solidFill>
        </p:spPr>
        <p:txBody>
          <a:bodyPr wrap="square" lIns="0" tIns="8255" rIns="0" bIns="0" rtlCol="0" vert="horz">
            <a:spAutoFit/>
          </a:bodyPr>
          <a:lstStyle/>
          <a:p>
            <a:pPr marL="107950">
              <a:lnSpc>
                <a:spcPct val="100000"/>
              </a:lnSpc>
              <a:spcBef>
                <a:spcPts val="65"/>
              </a:spcBef>
            </a:pPr>
            <a:r>
              <a:rPr dirty="0" sz="600" spc="-15">
                <a:solidFill>
                  <a:srgbClr val="FFFFFF"/>
                </a:solidFill>
                <a:latin typeface="Microsoft Sans Serif"/>
                <a:cs typeface="Microsoft Sans Serif"/>
                <a:hlinkClick r:id="rId9" action="ppaction://hlinksldjump"/>
              </a:rPr>
              <a:t>Removing</a:t>
            </a:r>
            <a:r>
              <a:rPr dirty="0" sz="600" spc="20">
                <a:solidFill>
                  <a:srgbClr val="FFFFFF"/>
                </a:solidFill>
                <a:latin typeface="Microsoft Sans Serif"/>
                <a:cs typeface="Microsoft Sans Serif"/>
                <a:hlinkClick r:id="rId9" action="ppaction://hlinksldjump"/>
              </a:rPr>
              <a:t> </a:t>
            </a:r>
            <a:r>
              <a:rPr dirty="0" sz="600" spc="-15">
                <a:solidFill>
                  <a:srgbClr val="FFFFFF"/>
                </a:solidFill>
                <a:latin typeface="Microsoft Sans Serif"/>
                <a:cs typeface="Microsoft Sans Serif"/>
                <a:hlinkClick r:id="rId9" action="ppaction://hlinksldjump"/>
              </a:rPr>
              <a:t>features</a:t>
            </a:r>
            <a:endParaRPr sz="600">
              <a:latin typeface="Microsoft Sans Serif"/>
              <a:cs typeface="Microsoft Sans Serif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0" y="373087"/>
            <a:ext cx="4608195" cy="350520"/>
          </a:xfrm>
          <a:prstGeom prst="rect">
            <a:avLst/>
          </a:prstGeom>
          <a:solidFill>
            <a:srgbClr val="3333B2"/>
          </a:solidFill>
        </p:spPr>
        <p:txBody>
          <a:bodyPr wrap="square" lIns="0" tIns="76835" rIns="0" bIns="0" rtlCol="0" vert="horz">
            <a:spAutoFit/>
          </a:bodyPr>
          <a:lstStyle/>
          <a:p>
            <a:pPr marL="107950">
              <a:lnSpc>
                <a:spcPct val="100000"/>
              </a:lnSpc>
              <a:spcBef>
                <a:spcPts val="605"/>
              </a:spcBef>
            </a:pPr>
            <a:r>
              <a:rPr dirty="0" sz="1400" spc="-35">
                <a:solidFill>
                  <a:srgbClr val="FFFFFF"/>
                </a:solidFill>
                <a:latin typeface="Tahoma"/>
                <a:cs typeface="Tahoma"/>
              </a:rPr>
              <a:t>Previously</a:t>
            </a:r>
            <a:r>
              <a:rPr dirty="0" sz="1400" spc="3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1400" spc="-70">
                <a:solidFill>
                  <a:srgbClr val="FFFFFF"/>
                </a:solidFill>
                <a:latin typeface="Tahoma"/>
                <a:cs typeface="Tahoma"/>
              </a:rPr>
              <a:t>proposed:</a:t>
            </a:r>
            <a:r>
              <a:rPr dirty="0" sz="1400" spc="19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1400" spc="-70">
                <a:solidFill>
                  <a:srgbClr val="FFFFFF"/>
                </a:solidFill>
                <a:latin typeface="Tahoma"/>
                <a:cs typeface="Tahoma"/>
              </a:rPr>
              <a:t>separate</a:t>
            </a:r>
            <a:r>
              <a:rPr dirty="0" sz="1400" spc="35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1400" spc="-60">
                <a:solidFill>
                  <a:srgbClr val="FFFFFF"/>
                </a:solidFill>
                <a:latin typeface="Tahoma"/>
                <a:cs typeface="Tahoma"/>
              </a:rPr>
              <a:t>models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506247" y="1176502"/>
            <a:ext cx="61594" cy="61594"/>
          </a:xfrm>
          <a:custGeom>
            <a:avLst/>
            <a:gdLst/>
            <a:ahLst/>
            <a:cxnLst/>
            <a:rect l="l" t="t" r="r" b="b"/>
            <a:pathLst>
              <a:path w="61595" h="61594">
                <a:moveTo>
                  <a:pt x="61569" y="0"/>
                </a:moveTo>
                <a:lnTo>
                  <a:pt x="0" y="0"/>
                </a:lnTo>
                <a:lnTo>
                  <a:pt x="0" y="61569"/>
                </a:lnTo>
                <a:lnTo>
                  <a:pt x="61569" y="61569"/>
                </a:lnTo>
                <a:lnTo>
                  <a:pt x="61569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506247" y="1730679"/>
            <a:ext cx="61594" cy="61594"/>
          </a:xfrm>
          <a:custGeom>
            <a:avLst/>
            <a:gdLst/>
            <a:ahLst/>
            <a:cxnLst/>
            <a:rect l="l" t="t" r="r" b="b"/>
            <a:pathLst>
              <a:path w="61595" h="61594">
                <a:moveTo>
                  <a:pt x="61569" y="0"/>
                </a:moveTo>
                <a:lnTo>
                  <a:pt x="0" y="0"/>
                </a:lnTo>
                <a:lnTo>
                  <a:pt x="0" y="61569"/>
                </a:lnTo>
                <a:lnTo>
                  <a:pt x="61569" y="61569"/>
                </a:lnTo>
                <a:lnTo>
                  <a:pt x="61569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506247" y="2112797"/>
            <a:ext cx="61594" cy="61594"/>
          </a:xfrm>
          <a:custGeom>
            <a:avLst/>
            <a:gdLst/>
            <a:ahLst/>
            <a:cxnLst/>
            <a:rect l="l" t="t" r="r" b="b"/>
            <a:pathLst>
              <a:path w="61595" h="61594">
                <a:moveTo>
                  <a:pt x="61569" y="0"/>
                </a:moveTo>
                <a:lnTo>
                  <a:pt x="0" y="0"/>
                </a:lnTo>
                <a:lnTo>
                  <a:pt x="0" y="61569"/>
                </a:lnTo>
                <a:lnTo>
                  <a:pt x="61569" y="61569"/>
                </a:lnTo>
                <a:lnTo>
                  <a:pt x="61569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548195" y="1086826"/>
            <a:ext cx="3674110" cy="1644650"/>
          </a:xfrm>
          <a:prstGeom prst="rect">
            <a:avLst/>
          </a:prstGeom>
        </p:spPr>
        <p:txBody>
          <a:bodyPr wrap="square" lIns="0" tIns="6985" rIns="0" bIns="0" rtlCol="0" vert="horz">
            <a:spAutoFit/>
          </a:bodyPr>
          <a:lstStyle/>
          <a:p>
            <a:pPr marL="88265" marR="179070">
              <a:lnSpc>
                <a:spcPct val="102600"/>
              </a:lnSpc>
              <a:spcBef>
                <a:spcPts val="55"/>
              </a:spcBef>
            </a:pPr>
            <a:r>
              <a:rPr dirty="0" sz="1100" spc="-80">
                <a:latin typeface="Tahoma"/>
                <a:cs typeface="Tahoma"/>
              </a:rPr>
              <a:t>In</a:t>
            </a:r>
            <a:r>
              <a:rPr dirty="0" sz="1100" spc="-7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“Shapley </a:t>
            </a:r>
            <a:r>
              <a:rPr dirty="0" sz="1100" spc="-55">
                <a:latin typeface="Tahoma"/>
                <a:cs typeface="Tahoma"/>
              </a:rPr>
              <a:t>regression </a:t>
            </a:r>
            <a:r>
              <a:rPr dirty="0" sz="1100" spc="-30">
                <a:latin typeface="Tahoma"/>
                <a:cs typeface="Tahoma"/>
              </a:rPr>
              <a:t>values,” </a:t>
            </a:r>
            <a:r>
              <a:rPr dirty="0" sz="1100" spc="-45">
                <a:latin typeface="Tahoma"/>
                <a:cs typeface="Tahoma"/>
              </a:rPr>
              <a:t>for </a:t>
            </a:r>
            <a:r>
              <a:rPr dirty="0" sz="1100" spc="-65">
                <a:latin typeface="Tahoma"/>
                <a:cs typeface="Tahoma"/>
              </a:rPr>
              <a:t>every</a:t>
            </a:r>
            <a:r>
              <a:rPr dirty="0" sz="1100" spc="21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subset </a:t>
            </a:r>
            <a:r>
              <a:rPr dirty="0" sz="1100" spc="-35">
                <a:latin typeface="Tahoma"/>
                <a:cs typeface="Tahoma"/>
              </a:rPr>
              <a:t>of </a:t>
            </a:r>
            <a:r>
              <a:rPr dirty="0" sz="1100" spc="-50">
                <a:latin typeface="Tahoma"/>
                <a:cs typeface="Tahoma"/>
              </a:rPr>
              <a:t>features </a:t>
            </a:r>
            <a:r>
              <a:rPr dirty="0" sz="1100" spc="-330">
                <a:latin typeface="Tahoma"/>
                <a:cs typeface="Tahoma"/>
              </a:rPr>
              <a:t> </a:t>
            </a:r>
            <a:r>
              <a:rPr dirty="0" sz="1100" spc="-130" i="1">
                <a:latin typeface="Arial"/>
                <a:cs typeface="Arial"/>
              </a:rPr>
              <a:t>S</a:t>
            </a:r>
            <a:r>
              <a:rPr dirty="0" sz="1100" spc="95" i="1">
                <a:latin typeface="Arial"/>
                <a:cs typeface="Arial"/>
              </a:rPr>
              <a:t> </a:t>
            </a:r>
            <a:r>
              <a:rPr dirty="0" sz="1100" spc="-30">
                <a:latin typeface="Lucida Sans Unicode"/>
                <a:cs typeface="Lucida Sans Unicode"/>
              </a:rPr>
              <a:t>⊂</a:t>
            </a:r>
            <a:r>
              <a:rPr dirty="0" sz="1100" spc="-45">
                <a:latin typeface="Lucida Sans Unicode"/>
                <a:cs typeface="Lucida Sans Unicode"/>
              </a:rPr>
              <a:t> </a:t>
            </a:r>
            <a:r>
              <a:rPr dirty="0" sz="1100" spc="-110">
                <a:latin typeface="Tahoma"/>
                <a:cs typeface="Tahoma"/>
              </a:rPr>
              <a:t>[</a:t>
            </a:r>
            <a:r>
              <a:rPr dirty="0" sz="1100" spc="-50" i="1">
                <a:latin typeface="Arial"/>
                <a:cs typeface="Arial"/>
              </a:rPr>
              <a:t>d</a:t>
            </a:r>
            <a:r>
              <a:rPr dirty="0" sz="1100" spc="-204" i="1">
                <a:latin typeface="Arial"/>
                <a:cs typeface="Arial"/>
              </a:rPr>
              <a:t> </a:t>
            </a:r>
            <a:r>
              <a:rPr dirty="0" sz="1100" spc="-70">
                <a:latin typeface="Tahoma"/>
                <a:cs typeface="Tahoma"/>
              </a:rPr>
              <a:t>],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105">
                <a:latin typeface="Tahoma"/>
                <a:cs typeface="Tahoma"/>
              </a:rPr>
              <a:t>w</a:t>
            </a:r>
            <a:r>
              <a:rPr dirty="0" sz="1100" spc="-95">
                <a:latin typeface="Tahoma"/>
                <a:cs typeface="Tahoma"/>
              </a:rPr>
              <a:t>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can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train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70">
                <a:latin typeface="Tahoma"/>
                <a:cs typeface="Tahoma"/>
              </a:rPr>
              <a:t>m</a:t>
            </a:r>
            <a:r>
              <a:rPr dirty="0" sz="1100" spc="-15">
                <a:latin typeface="Tahoma"/>
                <a:cs typeface="Tahoma"/>
              </a:rPr>
              <a:t>o</a:t>
            </a:r>
            <a:r>
              <a:rPr dirty="0" sz="1100" spc="-45">
                <a:latin typeface="Tahoma"/>
                <a:cs typeface="Tahoma"/>
              </a:rPr>
              <a:t>del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25" i="1">
                <a:latin typeface="Arial"/>
                <a:cs typeface="Arial"/>
              </a:rPr>
              <a:t>f</a:t>
            </a:r>
            <a:r>
              <a:rPr dirty="0" baseline="-13888" sz="1200" spc="-97" i="1">
                <a:latin typeface="Arial"/>
                <a:cs typeface="Arial"/>
              </a:rPr>
              <a:t>S</a:t>
            </a:r>
            <a:r>
              <a:rPr dirty="0" baseline="-13888" sz="1200" i="1">
                <a:latin typeface="Arial"/>
                <a:cs typeface="Arial"/>
              </a:rPr>
              <a:t> </a:t>
            </a:r>
            <a:r>
              <a:rPr dirty="0" baseline="-13888" sz="1200" spc="52" i="1">
                <a:latin typeface="Arial"/>
                <a:cs typeface="Arial"/>
              </a:rPr>
              <a:t> </a:t>
            </a:r>
            <a:r>
              <a:rPr dirty="0" sz="1100" spc="-15">
                <a:latin typeface="Tahoma"/>
                <a:cs typeface="Tahoma"/>
              </a:rPr>
              <a:t>that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tries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15">
                <a:latin typeface="Tahoma"/>
                <a:cs typeface="Tahoma"/>
              </a:rPr>
              <a:t>to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80">
                <a:latin typeface="Tahoma"/>
                <a:cs typeface="Tahoma"/>
              </a:rPr>
              <a:t>p</a:t>
            </a:r>
            <a:r>
              <a:rPr dirty="0" sz="1100" spc="-30">
                <a:latin typeface="Tahoma"/>
                <a:cs typeface="Tahoma"/>
              </a:rPr>
              <a:t>redict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the  </a:t>
            </a:r>
            <a:r>
              <a:rPr dirty="0" sz="1100" spc="-40">
                <a:latin typeface="Tahoma"/>
                <a:cs typeface="Tahoma"/>
              </a:rPr>
              <a:t>labels.</a:t>
            </a:r>
            <a:endParaRPr sz="1100">
              <a:latin typeface="Tahoma"/>
              <a:cs typeface="Tahoma"/>
            </a:endParaRPr>
          </a:p>
          <a:p>
            <a:pPr marL="88900" marR="177800">
              <a:lnSpc>
                <a:spcPct val="102699"/>
              </a:lnSpc>
              <a:spcBef>
                <a:spcPts val="300"/>
              </a:spcBef>
            </a:pPr>
            <a:r>
              <a:rPr dirty="0" sz="1100" spc="-20">
                <a:latin typeface="Tahoma"/>
                <a:cs typeface="Tahoma"/>
              </a:rPr>
              <a:t>The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resulting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Shapley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values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70">
                <a:latin typeface="Tahoma"/>
                <a:cs typeface="Tahoma"/>
              </a:rPr>
              <a:t>are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good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metric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for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70">
                <a:latin typeface="Tahoma"/>
                <a:cs typeface="Tahoma"/>
              </a:rPr>
              <a:t>how </a:t>
            </a:r>
            <a:r>
              <a:rPr dirty="0" sz="1100" spc="-6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important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each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feature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is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for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good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prediction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of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the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labels.</a:t>
            </a:r>
            <a:endParaRPr sz="1100">
              <a:latin typeface="Tahoma"/>
              <a:cs typeface="Tahoma"/>
            </a:endParaRPr>
          </a:p>
          <a:p>
            <a:pPr marL="88265" marR="43180">
              <a:lnSpc>
                <a:spcPct val="102600"/>
              </a:lnSpc>
              <a:spcBef>
                <a:spcPts val="300"/>
              </a:spcBef>
            </a:pPr>
            <a:r>
              <a:rPr dirty="0" sz="1100" spc="-60">
                <a:latin typeface="Tahoma"/>
                <a:cs typeface="Tahoma"/>
              </a:rPr>
              <a:t>However,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they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do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not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provide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interpretability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for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the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specific </a:t>
            </a:r>
            <a:r>
              <a:rPr dirty="0" sz="1100" spc="-2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model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25" i="1">
                <a:latin typeface="Arial"/>
                <a:cs typeface="Arial"/>
              </a:rPr>
              <a:t>f</a:t>
            </a:r>
            <a:r>
              <a:rPr dirty="0" sz="1100" spc="290" i="1">
                <a:latin typeface="Arial"/>
                <a:cs typeface="Arial"/>
              </a:rPr>
              <a:t> </a:t>
            </a:r>
            <a:r>
              <a:rPr dirty="0" sz="1100" spc="-105">
                <a:latin typeface="Tahoma"/>
                <a:cs typeface="Tahoma"/>
              </a:rPr>
              <a:t>we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80">
                <a:latin typeface="Tahoma"/>
                <a:cs typeface="Tahoma"/>
              </a:rPr>
              <a:t>were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working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with,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i.e.</a:t>
            </a:r>
            <a:r>
              <a:rPr dirty="0" sz="1100" spc="14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what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25" i="1">
                <a:latin typeface="Arial"/>
                <a:cs typeface="Arial"/>
              </a:rPr>
              <a:t>f</a:t>
            </a:r>
            <a:r>
              <a:rPr dirty="0" sz="1100" spc="290" i="1">
                <a:latin typeface="Arial"/>
                <a:cs typeface="Arial"/>
              </a:rPr>
              <a:t> </a:t>
            </a:r>
            <a:r>
              <a:rPr dirty="0" sz="1100" spc="-30">
                <a:latin typeface="Tahoma"/>
                <a:cs typeface="Tahoma"/>
              </a:rPr>
              <a:t>might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do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without </a:t>
            </a:r>
            <a:r>
              <a:rPr dirty="0" sz="1100" spc="-33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any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information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about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the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features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in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85">
                <a:latin typeface="Tahoma"/>
                <a:cs typeface="Tahoma"/>
              </a:rPr>
              <a:t>[</a:t>
            </a:r>
            <a:r>
              <a:rPr dirty="0" sz="1100" spc="-85" i="1">
                <a:latin typeface="Arial"/>
                <a:cs typeface="Arial"/>
              </a:rPr>
              <a:t>d</a:t>
            </a:r>
            <a:r>
              <a:rPr dirty="0" sz="1100" spc="-204" i="1">
                <a:latin typeface="Arial"/>
                <a:cs typeface="Arial"/>
              </a:rPr>
              <a:t> </a:t>
            </a:r>
            <a:r>
              <a:rPr dirty="0" sz="1100" spc="-110">
                <a:latin typeface="Tahoma"/>
                <a:cs typeface="Tahoma"/>
              </a:rPr>
              <a:t>]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-30">
                <a:latin typeface="Lucida Sans Unicode"/>
                <a:cs typeface="Lucida Sans Unicode"/>
              </a:rPr>
              <a:t>⊂</a:t>
            </a:r>
            <a:r>
              <a:rPr dirty="0" sz="1100" spc="-40">
                <a:latin typeface="Lucida Sans Unicode"/>
                <a:cs typeface="Lucida Sans Unicode"/>
              </a:rPr>
              <a:t> </a:t>
            </a:r>
            <a:r>
              <a:rPr dirty="0" sz="1100" spc="-130" i="1">
                <a:latin typeface="Arial"/>
                <a:cs typeface="Arial"/>
              </a:rPr>
              <a:t>S</a:t>
            </a:r>
            <a:r>
              <a:rPr dirty="0" sz="1100" spc="-15" i="1">
                <a:latin typeface="Arial"/>
                <a:cs typeface="Arial"/>
              </a:rPr>
              <a:t> </a:t>
            </a:r>
            <a:r>
              <a:rPr dirty="0" sz="1100" spc="-30">
                <a:latin typeface="Tahoma"/>
                <a:cs typeface="Tahoma"/>
              </a:rPr>
              <a:t>might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be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very </a:t>
            </a:r>
            <a:r>
              <a:rPr dirty="0" sz="1100" spc="-5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different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than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optimal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prediction.</a:t>
            </a:r>
            <a:endParaRPr sz="1100">
              <a:latin typeface="Tahoma"/>
              <a:cs typeface="Tahoma"/>
            </a:endParaRPr>
          </a:p>
        </p:txBody>
      </p:sp>
      <p:grpSp>
        <p:nvGrpSpPr>
          <p:cNvPr id="22" name="object 22"/>
          <p:cNvGrpSpPr/>
          <p:nvPr/>
        </p:nvGrpSpPr>
        <p:grpSpPr>
          <a:xfrm>
            <a:off x="0" y="3211372"/>
            <a:ext cx="4608195" cy="245110"/>
            <a:chOff x="0" y="3211372"/>
            <a:chExt cx="4608195" cy="245110"/>
          </a:xfrm>
        </p:grpSpPr>
        <p:sp>
          <p:nvSpPr>
            <p:cNvPr id="23" name="object 23"/>
            <p:cNvSpPr/>
            <p:nvPr/>
          </p:nvSpPr>
          <p:spPr>
            <a:xfrm>
              <a:off x="0" y="3211372"/>
              <a:ext cx="4608195" cy="122555"/>
            </a:xfrm>
            <a:custGeom>
              <a:avLst/>
              <a:gdLst/>
              <a:ahLst/>
              <a:cxnLst/>
              <a:rect l="l" t="t" r="r" b="b"/>
              <a:pathLst>
                <a:path w="4608195" h="122554">
                  <a:moveTo>
                    <a:pt x="4608004" y="0"/>
                  </a:moveTo>
                  <a:lnTo>
                    <a:pt x="0" y="0"/>
                  </a:lnTo>
                  <a:lnTo>
                    <a:pt x="0" y="122313"/>
                  </a:lnTo>
                  <a:lnTo>
                    <a:pt x="4608004" y="122313"/>
                  </a:lnTo>
                  <a:lnTo>
                    <a:pt x="4608004" y="0"/>
                  </a:lnTo>
                  <a:close/>
                </a:path>
              </a:pathLst>
            </a:custGeom>
            <a:solidFill>
              <a:srgbClr val="26268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4" name="object 24"/>
            <p:cNvSpPr/>
            <p:nvPr/>
          </p:nvSpPr>
          <p:spPr>
            <a:xfrm>
              <a:off x="0" y="3333686"/>
              <a:ext cx="4608195" cy="122555"/>
            </a:xfrm>
            <a:custGeom>
              <a:avLst/>
              <a:gdLst/>
              <a:ahLst/>
              <a:cxnLst/>
              <a:rect l="l" t="t" r="r" b="b"/>
              <a:pathLst>
                <a:path w="4608195" h="122554">
                  <a:moveTo>
                    <a:pt x="4608004" y="0"/>
                  </a:moveTo>
                  <a:lnTo>
                    <a:pt x="0" y="0"/>
                  </a:lnTo>
                  <a:lnTo>
                    <a:pt x="0" y="122313"/>
                  </a:lnTo>
                  <a:lnTo>
                    <a:pt x="4608004" y="122313"/>
                  </a:lnTo>
                  <a:lnTo>
                    <a:pt x="4608004" y="0"/>
                  </a:lnTo>
                  <a:close/>
                </a:path>
              </a:pathLst>
            </a:custGeom>
            <a:solidFill>
              <a:srgbClr val="191959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5" name="object 25"/>
          <p:cNvSpPr txBox="1"/>
          <p:nvPr/>
        </p:nvSpPr>
        <p:spPr>
          <a:xfrm>
            <a:off x="95300" y="3225267"/>
            <a:ext cx="1838325" cy="2247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675"/>
              </a:lnSpc>
            </a:pPr>
            <a:r>
              <a:rPr dirty="0" sz="600" spc="5">
                <a:solidFill>
                  <a:srgbClr val="FFFFFF"/>
                </a:solidFill>
                <a:latin typeface="Microsoft Sans Serif"/>
                <a:cs typeface="Microsoft Sans Serif"/>
              </a:rPr>
              <a:t>Max</a:t>
            </a:r>
            <a:r>
              <a:rPr dirty="0" sz="600" spc="4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dirty="0" sz="600" spc="-15">
                <a:solidFill>
                  <a:srgbClr val="FFFFFF"/>
                </a:solidFill>
                <a:latin typeface="Microsoft Sans Serif"/>
                <a:cs typeface="Microsoft Sans Serif"/>
              </a:rPr>
              <a:t>Nadeau,</a:t>
            </a:r>
            <a:r>
              <a:rPr dirty="0" sz="600" spc="4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dirty="0" sz="600" spc="5">
                <a:solidFill>
                  <a:srgbClr val="FFFFFF"/>
                </a:solidFill>
                <a:latin typeface="Microsoft Sans Serif"/>
                <a:cs typeface="Microsoft Sans Serif"/>
              </a:rPr>
              <a:t>Max</a:t>
            </a:r>
            <a:r>
              <a:rPr dirty="0" sz="600" spc="45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dirty="0" sz="600" spc="10">
                <a:solidFill>
                  <a:srgbClr val="FFFFFF"/>
                </a:solidFill>
                <a:latin typeface="Microsoft Sans Serif"/>
                <a:cs typeface="Microsoft Sans Serif"/>
              </a:rPr>
              <a:t>Li,</a:t>
            </a:r>
            <a:r>
              <a:rPr dirty="0" sz="600" spc="4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dirty="0" sz="600" spc="-15">
                <a:solidFill>
                  <a:srgbClr val="FFFFFF"/>
                </a:solidFill>
                <a:latin typeface="Microsoft Sans Serif"/>
                <a:cs typeface="Microsoft Sans Serif"/>
              </a:rPr>
              <a:t>and</a:t>
            </a:r>
            <a:r>
              <a:rPr dirty="0" sz="600" spc="45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dirty="0" sz="600" spc="-10">
                <a:solidFill>
                  <a:srgbClr val="FFFFFF"/>
                </a:solidFill>
                <a:latin typeface="Microsoft Sans Serif"/>
                <a:cs typeface="Microsoft Sans Serif"/>
              </a:rPr>
              <a:t>Xander</a:t>
            </a:r>
            <a:r>
              <a:rPr dirty="0" sz="600" spc="4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dirty="0" sz="600" spc="-20">
                <a:solidFill>
                  <a:srgbClr val="FFFFFF"/>
                </a:solidFill>
                <a:latin typeface="Microsoft Sans Serif"/>
                <a:cs typeface="Microsoft Sans Serif"/>
              </a:rPr>
              <a:t>Davies</a:t>
            </a:r>
            <a:endParaRPr sz="6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240"/>
              </a:spcBef>
            </a:pPr>
            <a:r>
              <a:rPr dirty="0" sz="600" spc="20">
                <a:solidFill>
                  <a:srgbClr val="FFFFFF"/>
                </a:solidFill>
                <a:latin typeface="Microsoft Sans Serif"/>
                <a:cs typeface="Microsoft Sans Serif"/>
                <a:hlinkClick r:id="rId10" action="ppaction://hlinksldjump"/>
              </a:rPr>
              <a:t>A</a:t>
            </a:r>
            <a:r>
              <a:rPr dirty="0" sz="600" spc="55">
                <a:solidFill>
                  <a:srgbClr val="FFFFFF"/>
                </a:solidFill>
                <a:latin typeface="Microsoft Sans Serif"/>
                <a:cs typeface="Microsoft Sans Serif"/>
                <a:hlinkClick r:id="rId10" action="ppaction://hlinksldjump"/>
              </a:rPr>
              <a:t> </a:t>
            </a:r>
            <a:r>
              <a:rPr dirty="0" sz="600" spc="-5">
                <a:solidFill>
                  <a:srgbClr val="FFFFFF"/>
                </a:solidFill>
                <a:latin typeface="Microsoft Sans Serif"/>
                <a:cs typeface="Microsoft Sans Serif"/>
                <a:hlinkClick r:id="rId10" action="ppaction://hlinksldjump"/>
              </a:rPr>
              <a:t>Unified</a:t>
            </a:r>
            <a:r>
              <a:rPr dirty="0" sz="600" spc="55">
                <a:solidFill>
                  <a:srgbClr val="FFFFFF"/>
                </a:solidFill>
                <a:latin typeface="Microsoft Sans Serif"/>
                <a:cs typeface="Microsoft Sans Serif"/>
                <a:hlinkClick r:id="rId10" action="ppaction://hlinksldjump"/>
              </a:rPr>
              <a:t> </a:t>
            </a:r>
            <a:r>
              <a:rPr dirty="0" sz="600" spc="-10">
                <a:solidFill>
                  <a:srgbClr val="FFFFFF"/>
                </a:solidFill>
                <a:latin typeface="Microsoft Sans Serif"/>
                <a:cs typeface="Microsoft Sans Serif"/>
                <a:hlinkClick r:id="rId10" action="ppaction://hlinksldjump"/>
              </a:rPr>
              <a:t>Approach</a:t>
            </a:r>
            <a:r>
              <a:rPr dirty="0" sz="600" spc="55">
                <a:solidFill>
                  <a:srgbClr val="FFFFFF"/>
                </a:solidFill>
                <a:latin typeface="Microsoft Sans Serif"/>
                <a:cs typeface="Microsoft Sans Serif"/>
                <a:hlinkClick r:id="rId10" action="ppaction://hlinksldjump"/>
              </a:rPr>
              <a:t> </a:t>
            </a:r>
            <a:r>
              <a:rPr dirty="0" sz="600" spc="20">
                <a:solidFill>
                  <a:srgbClr val="FFFFFF"/>
                </a:solidFill>
                <a:latin typeface="Microsoft Sans Serif"/>
                <a:cs typeface="Microsoft Sans Serif"/>
                <a:hlinkClick r:id="rId10" action="ppaction://hlinksldjump"/>
              </a:rPr>
              <a:t>to</a:t>
            </a:r>
            <a:r>
              <a:rPr dirty="0" sz="600" spc="55">
                <a:solidFill>
                  <a:srgbClr val="FFFFFF"/>
                </a:solidFill>
                <a:latin typeface="Microsoft Sans Serif"/>
                <a:cs typeface="Microsoft Sans Serif"/>
                <a:hlinkClick r:id="rId10" action="ppaction://hlinksldjump"/>
              </a:rPr>
              <a:t> </a:t>
            </a:r>
            <a:r>
              <a:rPr dirty="0" sz="600">
                <a:solidFill>
                  <a:srgbClr val="FFFFFF"/>
                </a:solidFill>
                <a:latin typeface="Microsoft Sans Serif"/>
                <a:cs typeface="Microsoft Sans Serif"/>
                <a:hlinkClick r:id="rId10" action="ppaction://hlinksldjump"/>
              </a:rPr>
              <a:t>Interpreting</a:t>
            </a:r>
            <a:r>
              <a:rPr dirty="0" sz="600" spc="55">
                <a:solidFill>
                  <a:srgbClr val="FFFFFF"/>
                </a:solidFill>
                <a:latin typeface="Microsoft Sans Serif"/>
                <a:cs typeface="Microsoft Sans Serif"/>
                <a:hlinkClick r:id="rId10" action="ppaction://hlinksldjump"/>
              </a:rPr>
              <a:t> </a:t>
            </a:r>
            <a:r>
              <a:rPr dirty="0" sz="600">
                <a:solidFill>
                  <a:srgbClr val="FFFFFF"/>
                </a:solidFill>
                <a:latin typeface="Microsoft Sans Serif"/>
                <a:cs typeface="Microsoft Sans Serif"/>
                <a:hlinkClick r:id="rId10" action="ppaction://hlinksldjump"/>
              </a:rPr>
              <a:t>Model</a:t>
            </a:r>
            <a:r>
              <a:rPr dirty="0" sz="600" spc="55">
                <a:solidFill>
                  <a:srgbClr val="FFFFFF"/>
                </a:solidFill>
                <a:latin typeface="Microsoft Sans Serif"/>
                <a:cs typeface="Microsoft Sans Serif"/>
                <a:hlinkClick r:id="rId10" action="ppaction://hlinksldjump"/>
              </a:rPr>
              <a:t> </a:t>
            </a:r>
            <a:r>
              <a:rPr dirty="0" sz="600" spc="-10">
                <a:solidFill>
                  <a:srgbClr val="FFFFFF"/>
                </a:solidFill>
                <a:latin typeface="Microsoft Sans Serif"/>
                <a:cs typeface="Microsoft Sans Serif"/>
                <a:hlinkClick r:id="rId10" action="ppaction://hlinksldjump"/>
              </a:rPr>
              <a:t>Predictions</a:t>
            </a:r>
            <a:endParaRPr sz="6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4608195" cy="250825"/>
            <a:chOff x="0" y="0"/>
            <a:chExt cx="4608195" cy="25082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18119" y="140143"/>
              <a:ext cx="141863" cy="87862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316250" y="140143"/>
              <a:ext cx="141863" cy="87862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2289429" y="14267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8C8CA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2339822" y="14267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8C8CA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2390228" y="14267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8C8CA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2440622" y="14267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8C8CA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2491028" y="14267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8C8CA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2541422" y="14267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8C8CA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/>
            <p:cNvSpPr/>
            <p:nvPr/>
          </p:nvSpPr>
          <p:spPr>
            <a:xfrm>
              <a:off x="3277069" y="14267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8C8CA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/>
            <p:cNvSpPr/>
            <p:nvPr/>
          </p:nvSpPr>
          <p:spPr>
            <a:xfrm>
              <a:off x="3327463" y="14267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8C8CA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/>
            <p:cNvSpPr/>
            <p:nvPr/>
          </p:nvSpPr>
          <p:spPr>
            <a:xfrm>
              <a:off x="4157433" y="14267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8C8CA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/>
            <p:cNvSpPr/>
            <p:nvPr/>
          </p:nvSpPr>
          <p:spPr>
            <a:xfrm>
              <a:off x="4157433" y="189473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5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8C8CAC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5" name="object 15"/>
          <p:cNvSpPr txBox="1"/>
          <p:nvPr/>
        </p:nvSpPr>
        <p:spPr>
          <a:xfrm>
            <a:off x="108000" y="25252"/>
            <a:ext cx="440499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  <a:tabLst>
                <a:tab pos="1197610" algn="l"/>
                <a:tab pos="2168525" algn="l"/>
                <a:tab pos="3155950" algn="l"/>
                <a:tab pos="4036695" algn="l"/>
              </a:tabLst>
            </a:pPr>
            <a:r>
              <a:rPr dirty="0" sz="600" spc="5">
                <a:solidFill>
                  <a:srgbClr val="8C8CAC"/>
                </a:solidFill>
                <a:latin typeface="Microsoft Sans Serif"/>
                <a:cs typeface="Microsoft Sans Serif"/>
                <a:hlinkClick r:id="rId4" action="ppaction://hlinksldjump"/>
              </a:rPr>
              <a:t>Additive</a:t>
            </a:r>
            <a:r>
              <a:rPr dirty="0" sz="600" spc="50">
                <a:solidFill>
                  <a:srgbClr val="8C8CAC"/>
                </a:solidFill>
                <a:latin typeface="Microsoft Sans Serif"/>
                <a:cs typeface="Microsoft Sans Serif"/>
                <a:hlinkClick r:id="rId4" action="ppaction://hlinksldjump"/>
              </a:rPr>
              <a:t> </a:t>
            </a:r>
            <a:r>
              <a:rPr dirty="0" sz="600" spc="-10">
                <a:solidFill>
                  <a:srgbClr val="8C8CAC"/>
                </a:solidFill>
                <a:latin typeface="Microsoft Sans Serif"/>
                <a:cs typeface="Microsoft Sans Serif"/>
                <a:hlinkClick r:id="rId4" action="ppaction://hlinksldjump"/>
              </a:rPr>
              <a:t>Explanations</a:t>
            </a:r>
            <a:r>
              <a:rPr dirty="0" sz="600">
                <a:solidFill>
                  <a:srgbClr val="8C8CAC"/>
                </a:solidFill>
                <a:latin typeface="Microsoft Sans Serif"/>
                <a:cs typeface="Microsoft Sans Serif"/>
              </a:rPr>
              <a:t>	</a:t>
            </a:r>
            <a:r>
              <a:rPr dirty="0" sz="600" spc="-20">
                <a:solidFill>
                  <a:srgbClr val="FFFFFF"/>
                </a:solidFill>
                <a:latin typeface="Microsoft Sans Serif"/>
                <a:cs typeface="Microsoft Sans Serif"/>
                <a:hlinkClick r:id="rId5" action="ppaction://hlinksldjump"/>
              </a:rPr>
              <a:t>Shapley</a:t>
            </a:r>
            <a:r>
              <a:rPr dirty="0" sz="600" spc="50">
                <a:solidFill>
                  <a:srgbClr val="FFFFFF"/>
                </a:solidFill>
                <a:latin typeface="Microsoft Sans Serif"/>
                <a:cs typeface="Microsoft Sans Serif"/>
                <a:hlinkClick r:id="rId5" action="ppaction://hlinksldjump"/>
              </a:rPr>
              <a:t> </a:t>
            </a:r>
            <a:r>
              <a:rPr dirty="0" sz="600">
                <a:solidFill>
                  <a:srgbClr val="FFFFFF"/>
                </a:solidFill>
                <a:latin typeface="Microsoft Sans Serif"/>
                <a:cs typeface="Microsoft Sans Serif"/>
                <a:hlinkClick r:id="rId5" action="ppaction://hlinksldjump"/>
              </a:rPr>
              <a:t>V</a:t>
            </a:r>
            <a:r>
              <a:rPr dirty="0" sz="600" spc="-30">
                <a:solidFill>
                  <a:srgbClr val="FFFFFF"/>
                </a:solidFill>
                <a:latin typeface="Microsoft Sans Serif"/>
                <a:cs typeface="Microsoft Sans Serif"/>
                <a:hlinkClick r:id="rId5" action="ppaction://hlinksldjump"/>
              </a:rPr>
              <a:t>alues</a:t>
            </a:r>
            <a:r>
              <a:rPr dirty="0" sz="600">
                <a:solidFill>
                  <a:srgbClr val="FFFFFF"/>
                </a:solidFill>
                <a:latin typeface="Microsoft Sans Serif"/>
                <a:cs typeface="Microsoft Sans Serif"/>
              </a:rPr>
              <a:t>	</a:t>
            </a:r>
            <a:r>
              <a:rPr dirty="0" sz="600">
                <a:solidFill>
                  <a:srgbClr val="8C8CAC"/>
                </a:solidFill>
                <a:latin typeface="Microsoft Sans Serif"/>
                <a:cs typeface="Microsoft Sans Serif"/>
                <a:hlinkClick r:id="rId6" action="ppaction://hlinksldjump"/>
              </a:rPr>
              <a:t>Ap</a:t>
            </a:r>
            <a:r>
              <a:rPr dirty="0" sz="600" spc="-20">
                <a:solidFill>
                  <a:srgbClr val="8C8CAC"/>
                </a:solidFill>
                <a:latin typeface="Microsoft Sans Serif"/>
                <a:cs typeface="Microsoft Sans Serif"/>
                <a:hlinkClick r:id="rId6" action="ppaction://hlinksldjump"/>
              </a:rPr>
              <a:t>p</a:t>
            </a:r>
            <a:r>
              <a:rPr dirty="0" sz="600">
                <a:solidFill>
                  <a:srgbClr val="8C8CAC"/>
                </a:solidFill>
                <a:latin typeface="Microsoft Sans Serif"/>
                <a:cs typeface="Microsoft Sans Serif"/>
                <a:hlinkClick r:id="rId6" action="ppaction://hlinksldjump"/>
              </a:rPr>
              <a:t>r</a:t>
            </a:r>
            <a:r>
              <a:rPr dirty="0" sz="600" spc="-20">
                <a:solidFill>
                  <a:srgbClr val="8C8CAC"/>
                </a:solidFill>
                <a:latin typeface="Microsoft Sans Serif"/>
                <a:cs typeface="Microsoft Sans Serif"/>
                <a:hlinkClick r:id="rId6" action="ppaction://hlinksldjump"/>
              </a:rPr>
              <a:t>o</a:t>
            </a:r>
            <a:r>
              <a:rPr dirty="0" sz="600" spc="-5">
                <a:solidFill>
                  <a:srgbClr val="8C8CAC"/>
                </a:solidFill>
                <a:latin typeface="Microsoft Sans Serif"/>
                <a:cs typeface="Microsoft Sans Serif"/>
                <a:hlinkClick r:id="rId6" action="ppaction://hlinksldjump"/>
              </a:rPr>
              <a:t>ximations</a:t>
            </a:r>
            <a:r>
              <a:rPr dirty="0" sz="600">
                <a:solidFill>
                  <a:srgbClr val="8C8CAC"/>
                </a:solidFill>
                <a:latin typeface="Microsoft Sans Serif"/>
                <a:cs typeface="Microsoft Sans Serif"/>
              </a:rPr>
              <a:t>	</a:t>
            </a:r>
            <a:r>
              <a:rPr dirty="0" sz="600" spc="-15">
                <a:solidFill>
                  <a:srgbClr val="8C8CAC"/>
                </a:solidFill>
                <a:latin typeface="Microsoft Sans Serif"/>
                <a:cs typeface="Microsoft Sans Serif"/>
                <a:hlinkClick r:id="rId7" action="ppaction://hlinksldjump"/>
              </a:rPr>
              <a:t>Ex</a:t>
            </a:r>
            <a:r>
              <a:rPr dirty="0" sz="600">
                <a:solidFill>
                  <a:srgbClr val="8C8CAC"/>
                </a:solidFill>
                <a:latin typeface="Microsoft Sans Serif"/>
                <a:cs typeface="Microsoft Sans Serif"/>
                <a:hlinkClick r:id="rId7" action="ppaction://hlinksldjump"/>
              </a:rPr>
              <a:t>p</a:t>
            </a:r>
            <a:r>
              <a:rPr dirty="0" sz="600" spc="-10">
                <a:solidFill>
                  <a:srgbClr val="8C8CAC"/>
                </a:solidFill>
                <a:latin typeface="Microsoft Sans Serif"/>
                <a:cs typeface="Microsoft Sans Serif"/>
                <a:hlinkClick r:id="rId7" action="ppaction://hlinksldjump"/>
              </a:rPr>
              <a:t>eriments</a:t>
            </a:r>
            <a:r>
              <a:rPr dirty="0" sz="600">
                <a:solidFill>
                  <a:srgbClr val="8C8CAC"/>
                </a:solidFill>
                <a:latin typeface="Microsoft Sans Serif"/>
                <a:cs typeface="Microsoft Sans Serif"/>
              </a:rPr>
              <a:t>	</a:t>
            </a:r>
            <a:r>
              <a:rPr dirty="0" sz="600" spc="-15">
                <a:solidFill>
                  <a:srgbClr val="8C8CAC"/>
                </a:solidFill>
                <a:latin typeface="Microsoft Sans Serif"/>
                <a:cs typeface="Microsoft Sans Serif"/>
                <a:hlinkClick r:id="rId8" action="ppaction://hlinksldjump"/>
              </a:rPr>
              <a:t>Extensions</a:t>
            </a:r>
            <a:endParaRPr sz="600">
              <a:latin typeface="Microsoft Sans Serif"/>
              <a:cs typeface="Microsoft Sans Serif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0" y="250786"/>
            <a:ext cx="4608195" cy="122555"/>
          </a:xfrm>
          <a:prstGeom prst="rect">
            <a:avLst/>
          </a:prstGeom>
          <a:solidFill>
            <a:srgbClr val="262685"/>
          </a:solidFill>
        </p:spPr>
        <p:txBody>
          <a:bodyPr wrap="square" lIns="0" tIns="8255" rIns="0" bIns="0" rtlCol="0" vert="horz">
            <a:spAutoFit/>
          </a:bodyPr>
          <a:lstStyle/>
          <a:p>
            <a:pPr marL="107950">
              <a:lnSpc>
                <a:spcPct val="100000"/>
              </a:lnSpc>
              <a:spcBef>
                <a:spcPts val="65"/>
              </a:spcBef>
            </a:pPr>
            <a:r>
              <a:rPr dirty="0" sz="600" spc="-15">
                <a:solidFill>
                  <a:srgbClr val="FFFFFF"/>
                </a:solidFill>
                <a:latin typeface="Microsoft Sans Serif"/>
                <a:cs typeface="Microsoft Sans Serif"/>
                <a:hlinkClick r:id="rId9" action="ppaction://hlinksldjump"/>
              </a:rPr>
              <a:t>Removing</a:t>
            </a:r>
            <a:r>
              <a:rPr dirty="0" sz="600" spc="20">
                <a:solidFill>
                  <a:srgbClr val="FFFFFF"/>
                </a:solidFill>
                <a:latin typeface="Microsoft Sans Serif"/>
                <a:cs typeface="Microsoft Sans Serif"/>
                <a:hlinkClick r:id="rId9" action="ppaction://hlinksldjump"/>
              </a:rPr>
              <a:t> </a:t>
            </a:r>
            <a:r>
              <a:rPr dirty="0" sz="600" spc="-15">
                <a:solidFill>
                  <a:srgbClr val="FFFFFF"/>
                </a:solidFill>
                <a:latin typeface="Microsoft Sans Serif"/>
                <a:cs typeface="Microsoft Sans Serif"/>
                <a:hlinkClick r:id="rId9" action="ppaction://hlinksldjump"/>
              </a:rPr>
              <a:t>features</a:t>
            </a:r>
            <a:endParaRPr sz="600">
              <a:latin typeface="Microsoft Sans Serif"/>
              <a:cs typeface="Microsoft Sans Serif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0" y="373087"/>
            <a:ext cx="4608195" cy="350520"/>
          </a:xfrm>
          <a:prstGeom prst="rect">
            <a:avLst/>
          </a:prstGeom>
          <a:solidFill>
            <a:srgbClr val="3333B2"/>
          </a:solidFill>
        </p:spPr>
        <p:txBody>
          <a:bodyPr wrap="square" lIns="0" tIns="76835" rIns="0" bIns="0" rtlCol="0" vert="horz">
            <a:spAutoFit/>
          </a:bodyPr>
          <a:lstStyle/>
          <a:p>
            <a:pPr marL="107950">
              <a:lnSpc>
                <a:spcPct val="100000"/>
              </a:lnSpc>
              <a:spcBef>
                <a:spcPts val="605"/>
              </a:spcBef>
            </a:pPr>
            <a:r>
              <a:rPr dirty="0" sz="1400" spc="-45">
                <a:solidFill>
                  <a:srgbClr val="FFFFFF"/>
                </a:solidFill>
                <a:latin typeface="Tahoma"/>
                <a:cs typeface="Tahoma"/>
              </a:rPr>
              <a:t>Feature</a:t>
            </a:r>
            <a:r>
              <a:rPr dirty="0" sz="140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1400" spc="-35">
                <a:solidFill>
                  <a:srgbClr val="FFFFFF"/>
                </a:solidFill>
                <a:latin typeface="Tahoma"/>
                <a:cs typeface="Tahoma"/>
              </a:rPr>
              <a:t>ablation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506247" y="951623"/>
            <a:ext cx="61594" cy="61594"/>
          </a:xfrm>
          <a:custGeom>
            <a:avLst/>
            <a:gdLst/>
            <a:ahLst/>
            <a:cxnLst/>
            <a:rect l="l" t="t" r="r" b="b"/>
            <a:pathLst>
              <a:path w="61595" h="61594">
                <a:moveTo>
                  <a:pt x="61569" y="0"/>
                </a:moveTo>
                <a:lnTo>
                  <a:pt x="0" y="0"/>
                </a:lnTo>
                <a:lnTo>
                  <a:pt x="0" y="61569"/>
                </a:lnTo>
                <a:lnTo>
                  <a:pt x="61569" y="61569"/>
                </a:lnTo>
                <a:lnTo>
                  <a:pt x="61569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624395" y="861947"/>
            <a:ext cx="3617595" cy="746125"/>
          </a:xfrm>
          <a:prstGeom prst="rect">
            <a:avLst/>
          </a:prstGeom>
        </p:spPr>
        <p:txBody>
          <a:bodyPr wrap="square" lIns="0" tIns="6985" rIns="0" bIns="0" rtlCol="0" vert="horz">
            <a:spAutoFit/>
          </a:bodyPr>
          <a:lstStyle/>
          <a:p>
            <a:pPr marL="12700" marR="5080">
              <a:lnSpc>
                <a:spcPct val="102600"/>
              </a:lnSpc>
              <a:spcBef>
                <a:spcPts val="55"/>
              </a:spcBef>
            </a:pPr>
            <a:r>
              <a:rPr dirty="0" sz="1100" spc="-50">
                <a:latin typeface="Tahoma"/>
                <a:cs typeface="Tahoma"/>
              </a:rPr>
              <a:t>We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want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15">
                <a:latin typeface="Tahoma"/>
                <a:cs typeface="Tahoma"/>
              </a:rPr>
              <a:t>to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capture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what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our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0" i="1">
                <a:latin typeface="Arial"/>
                <a:cs typeface="Arial"/>
              </a:rPr>
              <a:t>particular</a:t>
            </a:r>
            <a:r>
              <a:rPr dirty="0" sz="1100" spc="180" i="1">
                <a:latin typeface="Arial"/>
                <a:cs typeface="Arial"/>
              </a:rPr>
              <a:t> </a:t>
            </a:r>
            <a:r>
              <a:rPr dirty="0" sz="1100" spc="-45">
                <a:latin typeface="Tahoma"/>
                <a:cs typeface="Tahoma"/>
              </a:rPr>
              <a:t>model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on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25" i="1">
                <a:latin typeface="Arial"/>
                <a:cs typeface="Arial"/>
              </a:rPr>
              <a:t>f</a:t>
            </a:r>
            <a:r>
              <a:rPr dirty="0" sz="1100" spc="295" i="1">
                <a:latin typeface="Arial"/>
                <a:cs typeface="Arial"/>
              </a:rPr>
              <a:t> </a:t>
            </a:r>
            <a:r>
              <a:rPr dirty="0" sz="1100" spc="-50">
                <a:latin typeface="Tahoma"/>
                <a:cs typeface="Tahoma"/>
              </a:rPr>
              <a:t>would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do </a:t>
            </a:r>
            <a:r>
              <a:rPr dirty="0" sz="1100" spc="-33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if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15">
                <a:latin typeface="Tahoma"/>
                <a:cs typeface="Tahoma"/>
              </a:rPr>
              <a:t>it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had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no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access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15">
                <a:latin typeface="Tahoma"/>
                <a:cs typeface="Tahoma"/>
              </a:rPr>
              <a:t>to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features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114">
                <a:latin typeface="Tahoma"/>
                <a:cs typeface="Tahoma"/>
              </a:rPr>
              <a:t>[</a:t>
            </a:r>
            <a:r>
              <a:rPr dirty="0" sz="1100" spc="-50" i="1">
                <a:latin typeface="Arial"/>
                <a:cs typeface="Arial"/>
              </a:rPr>
              <a:t>d</a:t>
            </a:r>
            <a:r>
              <a:rPr dirty="0" sz="1100" spc="-204" i="1">
                <a:latin typeface="Arial"/>
                <a:cs typeface="Arial"/>
              </a:rPr>
              <a:t> </a:t>
            </a:r>
            <a:r>
              <a:rPr dirty="0" sz="1100" spc="-110">
                <a:latin typeface="Tahoma"/>
                <a:cs typeface="Tahoma"/>
              </a:rPr>
              <a:t>]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-30">
                <a:latin typeface="Lucida Sans Unicode"/>
                <a:cs typeface="Lucida Sans Unicode"/>
              </a:rPr>
              <a:t>⊂</a:t>
            </a:r>
            <a:r>
              <a:rPr dirty="0" sz="1100" spc="-45">
                <a:latin typeface="Lucida Sans Unicode"/>
                <a:cs typeface="Lucida Sans Unicode"/>
              </a:rPr>
              <a:t> </a:t>
            </a:r>
            <a:r>
              <a:rPr dirty="0" sz="1100" spc="-130" i="1">
                <a:latin typeface="Arial"/>
                <a:cs typeface="Arial"/>
              </a:rPr>
              <a:t>S</a:t>
            </a:r>
            <a:r>
              <a:rPr dirty="0" sz="1100" spc="-204" i="1">
                <a:latin typeface="Arial"/>
                <a:cs typeface="Arial"/>
              </a:rPr>
              <a:t> </a:t>
            </a:r>
            <a:r>
              <a:rPr dirty="0" sz="1100" spc="-35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  <a:p>
            <a:pPr marL="12700" marR="352425">
              <a:lnSpc>
                <a:spcPct val="102600"/>
              </a:lnSpc>
              <a:spcBef>
                <a:spcPts val="300"/>
              </a:spcBef>
            </a:pPr>
            <a:r>
              <a:rPr dirty="0" sz="1100" spc="-5">
                <a:latin typeface="Tahoma"/>
                <a:cs typeface="Tahoma"/>
              </a:rPr>
              <a:t>This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notion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is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captured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by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the</a:t>
            </a:r>
            <a:r>
              <a:rPr dirty="0" sz="1100" spc="10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expectation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of</a:t>
            </a:r>
            <a:r>
              <a:rPr dirty="0" sz="1100" spc="1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the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model </a:t>
            </a:r>
            <a:r>
              <a:rPr dirty="0" sz="1100" spc="-32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output</a:t>
            </a:r>
            <a:r>
              <a:rPr dirty="0" sz="1100" spc="1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given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features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130" i="1">
                <a:latin typeface="Arial"/>
                <a:cs typeface="Arial"/>
              </a:rPr>
              <a:t>S</a:t>
            </a:r>
            <a:r>
              <a:rPr dirty="0" sz="1100" spc="-210" i="1">
                <a:latin typeface="Arial"/>
                <a:cs typeface="Arial"/>
              </a:rPr>
              <a:t> </a:t>
            </a:r>
            <a:r>
              <a:rPr dirty="0" sz="1100" spc="-35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506247" y="1333728"/>
            <a:ext cx="61594" cy="61594"/>
          </a:xfrm>
          <a:custGeom>
            <a:avLst/>
            <a:gdLst/>
            <a:ahLst/>
            <a:cxnLst/>
            <a:rect l="l" t="t" r="r" b="b"/>
            <a:pathLst>
              <a:path w="61595" h="61594">
                <a:moveTo>
                  <a:pt x="61569" y="0"/>
                </a:moveTo>
                <a:lnTo>
                  <a:pt x="0" y="0"/>
                </a:lnTo>
                <a:lnTo>
                  <a:pt x="0" y="61569"/>
                </a:lnTo>
                <a:lnTo>
                  <a:pt x="61569" y="61569"/>
                </a:lnTo>
                <a:lnTo>
                  <a:pt x="61569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598995" y="1727376"/>
            <a:ext cx="3284854" cy="67500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ctr" marL="401955">
              <a:lnSpc>
                <a:spcPct val="100000"/>
              </a:lnSpc>
              <a:spcBef>
                <a:spcPts val="90"/>
              </a:spcBef>
            </a:pPr>
            <a:r>
              <a:rPr dirty="0" sz="1100" spc="-85" i="1">
                <a:latin typeface="Arial"/>
                <a:cs typeface="Arial"/>
              </a:rPr>
              <a:t>E</a:t>
            </a:r>
            <a:r>
              <a:rPr dirty="0" sz="1100" spc="-175" i="1">
                <a:latin typeface="Arial"/>
                <a:cs typeface="Arial"/>
              </a:rPr>
              <a:t> </a:t>
            </a:r>
            <a:r>
              <a:rPr dirty="0" sz="1100" spc="-110">
                <a:latin typeface="Tahoma"/>
                <a:cs typeface="Tahoma"/>
              </a:rPr>
              <a:t>[</a:t>
            </a:r>
            <a:r>
              <a:rPr dirty="0" sz="1100" spc="25" i="1">
                <a:latin typeface="Arial"/>
                <a:cs typeface="Arial"/>
              </a:rPr>
              <a:t>f</a:t>
            </a:r>
            <a:r>
              <a:rPr dirty="0" sz="1100" spc="-70" i="1">
                <a:latin typeface="Arial"/>
                <a:cs typeface="Arial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50" i="1">
                <a:latin typeface="Arial"/>
                <a:cs typeface="Arial"/>
              </a:rPr>
              <a:t>x</a:t>
            </a:r>
            <a:r>
              <a:rPr dirty="0" sz="1100" spc="-210" i="1">
                <a:latin typeface="Arial"/>
                <a:cs typeface="Arial"/>
              </a:rPr>
              <a:t> 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110">
                <a:latin typeface="Lucida Sans Unicode"/>
                <a:cs typeface="Lucida Sans Unicode"/>
              </a:rPr>
              <a:t>|</a:t>
            </a:r>
            <a:r>
              <a:rPr dirty="0" sz="1100" spc="15">
                <a:latin typeface="Lucida Sans Unicode"/>
                <a:cs typeface="Lucida Sans Unicode"/>
              </a:rPr>
              <a:t> </a:t>
            </a:r>
            <a:r>
              <a:rPr dirty="0" sz="1100" spc="-50" i="1">
                <a:latin typeface="Arial"/>
                <a:cs typeface="Arial"/>
              </a:rPr>
              <a:t>x</a:t>
            </a:r>
            <a:r>
              <a:rPr dirty="0" baseline="-13888" sz="1200" spc="-97" i="1">
                <a:latin typeface="Arial"/>
                <a:cs typeface="Arial"/>
              </a:rPr>
              <a:t>S</a:t>
            </a:r>
            <a:r>
              <a:rPr dirty="0" baseline="-13888" sz="1200" spc="-157" i="1">
                <a:latin typeface="Arial"/>
                <a:cs typeface="Arial"/>
              </a:rPr>
              <a:t> </a:t>
            </a:r>
            <a:r>
              <a:rPr dirty="0" sz="1100" spc="-110">
                <a:latin typeface="Tahoma"/>
                <a:cs typeface="Tahoma"/>
              </a:rPr>
              <a:t>]</a:t>
            </a:r>
            <a:endParaRPr sz="1100">
              <a:latin typeface="Tahoma"/>
              <a:cs typeface="Tahoma"/>
            </a:endParaRPr>
          </a:p>
          <a:p>
            <a:pPr marL="38100" marR="30480">
              <a:lnSpc>
                <a:spcPct val="102600"/>
              </a:lnSpc>
              <a:spcBef>
                <a:spcPts val="1095"/>
              </a:spcBef>
            </a:pPr>
            <a:r>
              <a:rPr dirty="0" sz="1100" spc="-50">
                <a:latin typeface="Tahoma"/>
                <a:cs typeface="Tahoma"/>
              </a:rPr>
              <a:t>We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can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approximate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this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quantity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by</a:t>
            </a:r>
            <a:r>
              <a:rPr dirty="0" sz="1100" spc="10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sampling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over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the </a:t>
            </a:r>
            <a:r>
              <a:rPr dirty="0" sz="1100" spc="-330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conditional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distribution: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058257" y="1727376"/>
            <a:ext cx="20256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20">
                <a:latin typeface="Tahoma"/>
                <a:cs typeface="Tahoma"/>
              </a:rPr>
              <a:t>(3)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506247" y="2128316"/>
            <a:ext cx="61594" cy="61594"/>
          </a:xfrm>
          <a:custGeom>
            <a:avLst/>
            <a:gdLst/>
            <a:ahLst/>
            <a:cxnLst/>
            <a:rect l="l" t="t" r="r" b="b"/>
            <a:pathLst>
              <a:path w="61595" h="61594">
                <a:moveTo>
                  <a:pt x="61569" y="0"/>
                </a:moveTo>
                <a:lnTo>
                  <a:pt x="0" y="0"/>
                </a:lnTo>
                <a:lnTo>
                  <a:pt x="0" y="61569"/>
                </a:lnTo>
                <a:lnTo>
                  <a:pt x="61569" y="61569"/>
                </a:lnTo>
                <a:lnTo>
                  <a:pt x="61569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/>
          <p:nvPr/>
        </p:nvSpPr>
        <p:spPr>
          <a:xfrm>
            <a:off x="1686483" y="2503637"/>
            <a:ext cx="123825" cy="403225"/>
          </a:xfrm>
          <a:prstGeom prst="rect">
            <a:avLst/>
          </a:prstGeom>
        </p:spPr>
        <p:txBody>
          <a:bodyPr wrap="square" lIns="0" tIns="3365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65"/>
              </a:spcBef>
            </a:pPr>
            <a:r>
              <a:rPr dirty="0" u="sng" sz="1100" spc="-12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100" spc="-55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1</a:t>
            </a:r>
            <a:endParaRPr sz="11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170"/>
              </a:spcBef>
            </a:pPr>
            <a:r>
              <a:rPr dirty="0" sz="1100" spc="-25" i="1">
                <a:latin typeface="Arial"/>
                <a:cs typeface="Arial"/>
              </a:rPr>
              <a:t>N</a:t>
            </a:r>
            <a:endParaRPr sz="11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892160" y="2484017"/>
            <a:ext cx="101600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20" i="1">
                <a:latin typeface="Arial"/>
                <a:cs typeface="Arial"/>
              </a:rPr>
              <a:t>N</a:t>
            </a:r>
            <a:endParaRPr sz="8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834095" y="2488246"/>
            <a:ext cx="22606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919">
                <a:latin typeface="Lucida Sans Unicode"/>
                <a:cs typeface="Lucida Sans Unicode"/>
              </a:rPr>
              <a:t>Σ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847621" y="2825850"/>
            <a:ext cx="19875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20" i="1">
                <a:latin typeface="Arial"/>
                <a:cs typeface="Arial"/>
              </a:rPr>
              <a:t>i</a:t>
            </a:r>
            <a:r>
              <a:rPr dirty="0" sz="800" spc="-145" i="1">
                <a:latin typeface="Arial"/>
                <a:cs typeface="Arial"/>
              </a:rPr>
              <a:t> </a:t>
            </a:r>
            <a:r>
              <a:rPr dirty="0" sz="800" spc="80">
                <a:latin typeface="Microsoft Sans Serif"/>
                <a:cs typeface="Microsoft Sans Serif"/>
              </a:rPr>
              <a:t>=1</a:t>
            </a:r>
            <a:endParaRPr sz="800">
              <a:latin typeface="Microsoft Sans Serif"/>
              <a:cs typeface="Microsoft Sans Serif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031911" y="2619869"/>
            <a:ext cx="113284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dirty="0" sz="1100" spc="25" i="1">
                <a:latin typeface="Arial"/>
                <a:cs typeface="Arial"/>
              </a:rPr>
              <a:t>f</a:t>
            </a:r>
            <a:r>
              <a:rPr dirty="0" sz="1100" spc="-70" i="1">
                <a:latin typeface="Arial"/>
                <a:cs typeface="Arial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50" i="1">
                <a:latin typeface="Arial"/>
                <a:cs typeface="Arial"/>
              </a:rPr>
              <a:t>x</a:t>
            </a:r>
            <a:r>
              <a:rPr dirty="0" sz="1100" spc="-210" i="1">
                <a:latin typeface="Arial"/>
                <a:cs typeface="Arial"/>
              </a:rPr>
              <a:t> </a:t>
            </a:r>
            <a:r>
              <a:rPr dirty="0" baseline="31250" sz="1200" spc="89">
                <a:latin typeface="Microsoft Sans Serif"/>
                <a:cs typeface="Microsoft Sans Serif"/>
              </a:rPr>
              <a:t>(</a:t>
            </a:r>
            <a:r>
              <a:rPr dirty="0" baseline="31250" sz="1200" spc="30" i="1">
                <a:latin typeface="Arial"/>
                <a:cs typeface="Arial"/>
              </a:rPr>
              <a:t>i</a:t>
            </a:r>
            <a:r>
              <a:rPr dirty="0" baseline="31250" sz="1200" spc="-217" i="1">
                <a:latin typeface="Arial"/>
                <a:cs typeface="Arial"/>
              </a:rPr>
              <a:t> </a:t>
            </a:r>
            <a:r>
              <a:rPr dirty="0" baseline="31250" sz="1200" spc="165">
                <a:latin typeface="Microsoft Sans Serif"/>
                <a:cs typeface="Microsoft Sans Serif"/>
              </a:rPr>
              <a:t>)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5" i="1">
                <a:latin typeface="Arial"/>
                <a:cs typeface="Arial"/>
              </a:rPr>
              <a:t>,</a:t>
            </a:r>
            <a:r>
              <a:rPr dirty="0" sz="1100" i="1">
                <a:latin typeface="Arial"/>
                <a:cs typeface="Arial"/>
              </a:rPr>
              <a:t> </a:t>
            </a:r>
            <a:r>
              <a:rPr dirty="0" sz="1100" spc="-65" i="1">
                <a:latin typeface="Arial"/>
                <a:cs typeface="Arial"/>
              </a:rPr>
              <a:t> </a:t>
            </a:r>
            <a:r>
              <a:rPr dirty="0" sz="1100" spc="-50" i="1">
                <a:latin typeface="Arial"/>
                <a:cs typeface="Arial"/>
              </a:rPr>
              <a:t>x</a:t>
            </a:r>
            <a:r>
              <a:rPr dirty="0" sz="1100" spc="-210" i="1">
                <a:latin typeface="Arial"/>
                <a:cs typeface="Arial"/>
              </a:rPr>
              <a:t> </a:t>
            </a:r>
            <a:r>
              <a:rPr dirty="0" baseline="31250" sz="1200" spc="89">
                <a:latin typeface="Microsoft Sans Serif"/>
                <a:cs typeface="Microsoft Sans Serif"/>
              </a:rPr>
              <a:t>(</a:t>
            </a:r>
            <a:r>
              <a:rPr dirty="0" baseline="31250" sz="1200" spc="30" i="1">
                <a:latin typeface="Arial"/>
                <a:cs typeface="Arial"/>
              </a:rPr>
              <a:t>i</a:t>
            </a:r>
            <a:r>
              <a:rPr dirty="0" baseline="31250" sz="1200" spc="-217" i="1">
                <a:latin typeface="Arial"/>
                <a:cs typeface="Arial"/>
              </a:rPr>
              <a:t> </a:t>
            </a:r>
            <a:r>
              <a:rPr dirty="0" baseline="31250" sz="1200" spc="89">
                <a:latin typeface="Microsoft Sans Serif"/>
                <a:cs typeface="Microsoft Sans Serif"/>
              </a:rPr>
              <a:t>)</a:t>
            </a:r>
            <a:r>
              <a:rPr dirty="0" baseline="31250" sz="1200">
                <a:latin typeface="Microsoft Sans Serif"/>
                <a:cs typeface="Microsoft Sans Serif"/>
              </a:rPr>
              <a:t> </a:t>
            </a:r>
            <a:r>
              <a:rPr dirty="0" baseline="31250" sz="1200" spc="-112">
                <a:latin typeface="Microsoft Sans Serif"/>
                <a:cs typeface="Microsoft Sans Serif"/>
              </a:rPr>
              <a:t> </a:t>
            </a:r>
            <a:r>
              <a:rPr dirty="0" sz="1100" spc="-30">
                <a:latin typeface="Lucida Sans Unicode"/>
                <a:cs typeface="Lucida Sans Unicode"/>
              </a:rPr>
              <a:t>∼</a:t>
            </a:r>
            <a:r>
              <a:rPr dirty="0" sz="1100" spc="-45">
                <a:latin typeface="Lucida Sans Unicode"/>
                <a:cs typeface="Lucida Sans Unicode"/>
              </a:rPr>
              <a:t> </a:t>
            </a:r>
            <a:r>
              <a:rPr dirty="0" sz="1100" spc="-50" i="1">
                <a:latin typeface="Arial"/>
                <a:cs typeface="Arial"/>
              </a:rPr>
              <a:t>x</a:t>
            </a:r>
            <a:r>
              <a:rPr dirty="0" sz="1100" spc="-210" i="1">
                <a:latin typeface="Arial"/>
                <a:cs typeface="Arial"/>
              </a:rPr>
              <a:t> </a:t>
            </a:r>
            <a:r>
              <a:rPr dirty="0" sz="1100" spc="-110">
                <a:latin typeface="Lucida Sans Unicode"/>
                <a:cs typeface="Lucida Sans Unicode"/>
              </a:rPr>
              <a:t>|</a:t>
            </a:r>
            <a:r>
              <a:rPr dirty="0" sz="1100" spc="-50" i="1">
                <a:latin typeface="Arial"/>
                <a:cs typeface="Arial"/>
              </a:rPr>
              <a:t>x</a:t>
            </a:r>
            <a:endParaRPr sz="11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3113354" y="2679762"/>
            <a:ext cx="8572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-65" i="1">
                <a:latin typeface="Arial"/>
                <a:cs typeface="Arial"/>
              </a:rPr>
              <a:t>S</a:t>
            </a:r>
            <a:endParaRPr sz="8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4058272" y="2619869"/>
            <a:ext cx="20256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20">
                <a:latin typeface="Tahoma"/>
                <a:cs typeface="Tahoma"/>
              </a:rPr>
              <a:t>(4)</a:t>
            </a:r>
            <a:endParaRPr sz="1100">
              <a:latin typeface="Tahoma"/>
              <a:cs typeface="Tahoma"/>
            </a:endParaRPr>
          </a:p>
        </p:txBody>
      </p:sp>
      <p:grpSp>
        <p:nvGrpSpPr>
          <p:cNvPr id="31" name="object 31"/>
          <p:cNvGrpSpPr/>
          <p:nvPr/>
        </p:nvGrpSpPr>
        <p:grpSpPr>
          <a:xfrm>
            <a:off x="0" y="3211372"/>
            <a:ext cx="4608195" cy="245110"/>
            <a:chOff x="0" y="3211372"/>
            <a:chExt cx="4608195" cy="245110"/>
          </a:xfrm>
        </p:grpSpPr>
        <p:sp>
          <p:nvSpPr>
            <p:cNvPr id="32" name="object 32"/>
            <p:cNvSpPr/>
            <p:nvPr/>
          </p:nvSpPr>
          <p:spPr>
            <a:xfrm>
              <a:off x="0" y="3211372"/>
              <a:ext cx="4608195" cy="122555"/>
            </a:xfrm>
            <a:custGeom>
              <a:avLst/>
              <a:gdLst/>
              <a:ahLst/>
              <a:cxnLst/>
              <a:rect l="l" t="t" r="r" b="b"/>
              <a:pathLst>
                <a:path w="4608195" h="122554">
                  <a:moveTo>
                    <a:pt x="4608004" y="0"/>
                  </a:moveTo>
                  <a:lnTo>
                    <a:pt x="0" y="0"/>
                  </a:lnTo>
                  <a:lnTo>
                    <a:pt x="0" y="122313"/>
                  </a:lnTo>
                  <a:lnTo>
                    <a:pt x="4608004" y="122313"/>
                  </a:lnTo>
                  <a:lnTo>
                    <a:pt x="4608004" y="0"/>
                  </a:lnTo>
                  <a:close/>
                </a:path>
              </a:pathLst>
            </a:custGeom>
            <a:solidFill>
              <a:srgbClr val="26268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3" name="object 33"/>
            <p:cNvSpPr/>
            <p:nvPr/>
          </p:nvSpPr>
          <p:spPr>
            <a:xfrm>
              <a:off x="0" y="3333686"/>
              <a:ext cx="4608195" cy="122555"/>
            </a:xfrm>
            <a:custGeom>
              <a:avLst/>
              <a:gdLst/>
              <a:ahLst/>
              <a:cxnLst/>
              <a:rect l="l" t="t" r="r" b="b"/>
              <a:pathLst>
                <a:path w="4608195" h="122554">
                  <a:moveTo>
                    <a:pt x="4608004" y="0"/>
                  </a:moveTo>
                  <a:lnTo>
                    <a:pt x="0" y="0"/>
                  </a:lnTo>
                  <a:lnTo>
                    <a:pt x="0" y="122313"/>
                  </a:lnTo>
                  <a:lnTo>
                    <a:pt x="4608004" y="122313"/>
                  </a:lnTo>
                  <a:lnTo>
                    <a:pt x="4608004" y="0"/>
                  </a:lnTo>
                  <a:close/>
                </a:path>
              </a:pathLst>
            </a:custGeom>
            <a:solidFill>
              <a:srgbClr val="191959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4" name="object 34"/>
          <p:cNvSpPr txBox="1"/>
          <p:nvPr/>
        </p:nvSpPr>
        <p:spPr>
          <a:xfrm>
            <a:off x="95300" y="3225267"/>
            <a:ext cx="1838325" cy="2247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675"/>
              </a:lnSpc>
            </a:pPr>
            <a:r>
              <a:rPr dirty="0" sz="600" spc="5">
                <a:solidFill>
                  <a:srgbClr val="FFFFFF"/>
                </a:solidFill>
                <a:latin typeface="Microsoft Sans Serif"/>
                <a:cs typeface="Microsoft Sans Serif"/>
              </a:rPr>
              <a:t>Max</a:t>
            </a:r>
            <a:r>
              <a:rPr dirty="0" sz="600" spc="4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dirty="0" sz="600" spc="-15">
                <a:solidFill>
                  <a:srgbClr val="FFFFFF"/>
                </a:solidFill>
                <a:latin typeface="Microsoft Sans Serif"/>
                <a:cs typeface="Microsoft Sans Serif"/>
              </a:rPr>
              <a:t>Nadeau,</a:t>
            </a:r>
            <a:r>
              <a:rPr dirty="0" sz="600" spc="4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dirty="0" sz="600" spc="5">
                <a:solidFill>
                  <a:srgbClr val="FFFFFF"/>
                </a:solidFill>
                <a:latin typeface="Microsoft Sans Serif"/>
                <a:cs typeface="Microsoft Sans Serif"/>
              </a:rPr>
              <a:t>Max</a:t>
            </a:r>
            <a:r>
              <a:rPr dirty="0" sz="600" spc="45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dirty="0" sz="600" spc="10">
                <a:solidFill>
                  <a:srgbClr val="FFFFFF"/>
                </a:solidFill>
                <a:latin typeface="Microsoft Sans Serif"/>
                <a:cs typeface="Microsoft Sans Serif"/>
              </a:rPr>
              <a:t>Li,</a:t>
            </a:r>
            <a:r>
              <a:rPr dirty="0" sz="600" spc="4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dirty="0" sz="600" spc="-15">
                <a:solidFill>
                  <a:srgbClr val="FFFFFF"/>
                </a:solidFill>
                <a:latin typeface="Microsoft Sans Serif"/>
                <a:cs typeface="Microsoft Sans Serif"/>
              </a:rPr>
              <a:t>and</a:t>
            </a:r>
            <a:r>
              <a:rPr dirty="0" sz="600" spc="45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dirty="0" sz="600" spc="-10">
                <a:solidFill>
                  <a:srgbClr val="FFFFFF"/>
                </a:solidFill>
                <a:latin typeface="Microsoft Sans Serif"/>
                <a:cs typeface="Microsoft Sans Serif"/>
              </a:rPr>
              <a:t>Xander</a:t>
            </a:r>
            <a:r>
              <a:rPr dirty="0" sz="600" spc="4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dirty="0" sz="600" spc="-20">
                <a:solidFill>
                  <a:srgbClr val="FFFFFF"/>
                </a:solidFill>
                <a:latin typeface="Microsoft Sans Serif"/>
                <a:cs typeface="Microsoft Sans Serif"/>
              </a:rPr>
              <a:t>Davies</a:t>
            </a:r>
            <a:endParaRPr sz="6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240"/>
              </a:spcBef>
            </a:pPr>
            <a:r>
              <a:rPr dirty="0" sz="600" spc="20">
                <a:solidFill>
                  <a:srgbClr val="FFFFFF"/>
                </a:solidFill>
                <a:latin typeface="Microsoft Sans Serif"/>
                <a:cs typeface="Microsoft Sans Serif"/>
                <a:hlinkClick r:id="rId10" action="ppaction://hlinksldjump"/>
              </a:rPr>
              <a:t>A</a:t>
            </a:r>
            <a:r>
              <a:rPr dirty="0" sz="600" spc="55">
                <a:solidFill>
                  <a:srgbClr val="FFFFFF"/>
                </a:solidFill>
                <a:latin typeface="Microsoft Sans Serif"/>
                <a:cs typeface="Microsoft Sans Serif"/>
                <a:hlinkClick r:id="rId10" action="ppaction://hlinksldjump"/>
              </a:rPr>
              <a:t> </a:t>
            </a:r>
            <a:r>
              <a:rPr dirty="0" sz="600" spc="-5">
                <a:solidFill>
                  <a:srgbClr val="FFFFFF"/>
                </a:solidFill>
                <a:latin typeface="Microsoft Sans Serif"/>
                <a:cs typeface="Microsoft Sans Serif"/>
                <a:hlinkClick r:id="rId10" action="ppaction://hlinksldjump"/>
              </a:rPr>
              <a:t>Unified</a:t>
            </a:r>
            <a:r>
              <a:rPr dirty="0" sz="600" spc="55">
                <a:solidFill>
                  <a:srgbClr val="FFFFFF"/>
                </a:solidFill>
                <a:latin typeface="Microsoft Sans Serif"/>
                <a:cs typeface="Microsoft Sans Serif"/>
                <a:hlinkClick r:id="rId10" action="ppaction://hlinksldjump"/>
              </a:rPr>
              <a:t> </a:t>
            </a:r>
            <a:r>
              <a:rPr dirty="0" sz="600" spc="-10">
                <a:solidFill>
                  <a:srgbClr val="FFFFFF"/>
                </a:solidFill>
                <a:latin typeface="Microsoft Sans Serif"/>
                <a:cs typeface="Microsoft Sans Serif"/>
                <a:hlinkClick r:id="rId10" action="ppaction://hlinksldjump"/>
              </a:rPr>
              <a:t>Approach</a:t>
            </a:r>
            <a:r>
              <a:rPr dirty="0" sz="600" spc="55">
                <a:solidFill>
                  <a:srgbClr val="FFFFFF"/>
                </a:solidFill>
                <a:latin typeface="Microsoft Sans Serif"/>
                <a:cs typeface="Microsoft Sans Serif"/>
                <a:hlinkClick r:id="rId10" action="ppaction://hlinksldjump"/>
              </a:rPr>
              <a:t> </a:t>
            </a:r>
            <a:r>
              <a:rPr dirty="0" sz="600" spc="20">
                <a:solidFill>
                  <a:srgbClr val="FFFFFF"/>
                </a:solidFill>
                <a:latin typeface="Microsoft Sans Serif"/>
                <a:cs typeface="Microsoft Sans Serif"/>
                <a:hlinkClick r:id="rId10" action="ppaction://hlinksldjump"/>
              </a:rPr>
              <a:t>to</a:t>
            </a:r>
            <a:r>
              <a:rPr dirty="0" sz="600" spc="55">
                <a:solidFill>
                  <a:srgbClr val="FFFFFF"/>
                </a:solidFill>
                <a:latin typeface="Microsoft Sans Serif"/>
                <a:cs typeface="Microsoft Sans Serif"/>
                <a:hlinkClick r:id="rId10" action="ppaction://hlinksldjump"/>
              </a:rPr>
              <a:t> </a:t>
            </a:r>
            <a:r>
              <a:rPr dirty="0" sz="600">
                <a:solidFill>
                  <a:srgbClr val="FFFFFF"/>
                </a:solidFill>
                <a:latin typeface="Microsoft Sans Serif"/>
                <a:cs typeface="Microsoft Sans Serif"/>
                <a:hlinkClick r:id="rId10" action="ppaction://hlinksldjump"/>
              </a:rPr>
              <a:t>Interpreting</a:t>
            </a:r>
            <a:r>
              <a:rPr dirty="0" sz="600" spc="55">
                <a:solidFill>
                  <a:srgbClr val="FFFFFF"/>
                </a:solidFill>
                <a:latin typeface="Microsoft Sans Serif"/>
                <a:cs typeface="Microsoft Sans Serif"/>
                <a:hlinkClick r:id="rId10" action="ppaction://hlinksldjump"/>
              </a:rPr>
              <a:t> </a:t>
            </a:r>
            <a:r>
              <a:rPr dirty="0" sz="600">
                <a:solidFill>
                  <a:srgbClr val="FFFFFF"/>
                </a:solidFill>
                <a:latin typeface="Microsoft Sans Serif"/>
                <a:cs typeface="Microsoft Sans Serif"/>
                <a:hlinkClick r:id="rId10" action="ppaction://hlinksldjump"/>
              </a:rPr>
              <a:t>Model</a:t>
            </a:r>
            <a:r>
              <a:rPr dirty="0" sz="600" spc="55">
                <a:solidFill>
                  <a:srgbClr val="FFFFFF"/>
                </a:solidFill>
                <a:latin typeface="Microsoft Sans Serif"/>
                <a:cs typeface="Microsoft Sans Serif"/>
                <a:hlinkClick r:id="rId10" action="ppaction://hlinksldjump"/>
              </a:rPr>
              <a:t> </a:t>
            </a:r>
            <a:r>
              <a:rPr dirty="0" sz="600" spc="-10">
                <a:solidFill>
                  <a:srgbClr val="FFFFFF"/>
                </a:solidFill>
                <a:latin typeface="Microsoft Sans Serif"/>
                <a:cs typeface="Microsoft Sans Serif"/>
                <a:hlinkClick r:id="rId10" action="ppaction://hlinksldjump"/>
              </a:rPr>
              <a:t>Predictions</a:t>
            </a:r>
            <a:endParaRPr sz="6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8119" y="140143"/>
            <a:ext cx="141863" cy="87862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108000" y="25252"/>
            <a:ext cx="74422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600" spc="5">
                <a:solidFill>
                  <a:srgbClr val="8C8CAC"/>
                </a:solidFill>
                <a:latin typeface="Microsoft Sans Serif"/>
                <a:cs typeface="Microsoft Sans Serif"/>
                <a:hlinkClick r:id="rId3" action="ppaction://hlinksldjump"/>
              </a:rPr>
              <a:t>Additive</a:t>
            </a:r>
            <a:r>
              <a:rPr dirty="0" sz="600" spc="-15">
                <a:solidFill>
                  <a:srgbClr val="8C8CAC"/>
                </a:solidFill>
                <a:latin typeface="Microsoft Sans Serif"/>
                <a:cs typeface="Microsoft Sans Serif"/>
                <a:hlinkClick r:id="rId3" action="ppaction://hlinksldjump"/>
              </a:rPr>
              <a:t> </a:t>
            </a:r>
            <a:r>
              <a:rPr dirty="0" sz="600" spc="-10">
                <a:solidFill>
                  <a:srgbClr val="8C8CAC"/>
                </a:solidFill>
                <a:latin typeface="Microsoft Sans Serif"/>
                <a:cs typeface="Microsoft Sans Serif"/>
                <a:hlinkClick r:id="rId3" action="ppaction://hlinksldjump"/>
              </a:rPr>
              <a:t>Explanations</a:t>
            </a:r>
            <a:endParaRPr sz="600">
              <a:latin typeface="Microsoft Sans Serif"/>
              <a:cs typeface="Microsoft Sans Serif"/>
            </a:endParaRPr>
          </a:p>
        </p:txBody>
      </p:sp>
      <p:pic>
        <p:nvPicPr>
          <p:cNvPr id="4" name="object 4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316250" y="140143"/>
            <a:ext cx="141863" cy="87862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1306131" y="25252"/>
            <a:ext cx="51689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600" spc="-20">
                <a:solidFill>
                  <a:srgbClr val="8C8CAC"/>
                </a:solidFill>
                <a:latin typeface="Microsoft Sans Serif"/>
                <a:cs typeface="Microsoft Sans Serif"/>
                <a:hlinkClick r:id="rId5" action="ppaction://hlinksldjump"/>
              </a:rPr>
              <a:t>Shapley</a:t>
            </a:r>
            <a:r>
              <a:rPr dirty="0" sz="600">
                <a:solidFill>
                  <a:srgbClr val="8C8CAC"/>
                </a:solidFill>
                <a:latin typeface="Microsoft Sans Serif"/>
                <a:cs typeface="Microsoft Sans Serif"/>
                <a:hlinkClick r:id="rId5" action="ppaction://hlinksldjump"/>
              </a:rPr>
              <a:t> </a:t>
            </a:r>
            <a:r>
              <a:rPr dirty="0" sz="600" spc="-25">
                <a:solidFill>
                  <a:srgbClr val="8C8CAC"/>
                </a:solidFill>
                <a:latin typeface="Microsoft Sans Serif"/>
                <a:cs typeface="Microsoft Sans Serif"/>
                <a:hlinkClick r:id="rId5" action="ppaction://hlinksldjump"/>
              </a:rPr>
              <a:t>Values</a:t>
            </a:r>
            <a:endParaRPr sz="600">
              <a:latin typeface="Microsoft Sans Serif"/>
              <a:cs typeface="Microsoft Sans Serif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2286889" y="140134"/>
            <a:ext cx="293370" cy="41275"/>
            <a:chOff x="2286889" y="140134"/>
            <a:chExt cx="293370" cy="41275"/>
          </a:xfrm>
        </p:grpSpPr>
        <p:sp>
          <p:nvSpPr>
            <p:cNvPr id="7" name="object 7"/>
            <p:cNvSpPr/>
            <p:nvPr/>
          </p:nvSpPr>
          <p:spPr>
            <a:xfrm>
              <a:off x="2289429" y="14267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18000" y="0"/>
                  </a:move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2289429" y="14267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2339822" y="14267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2390228" y="14267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/>
            <p:cNvSpPr/>
            <p:nvPr/>
          </p:nvSpPr>
          <p:spPr>
            <a:xfrm>
              <a:off x="2440622" y="14267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/>
            <p:cNvSpPr/>
            <p:nvPr/>
          </p:nvSpPr>
          <p:spPr>
            <a:xfrm>
              <a:off x="2491028" y="14267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/>
            <p:cNvSpPr/>
            <p:nvPr/>
          </p:nvSpPr>
          <p:spPr>
            <a:xfrm>
              <a:off x="2541422" y="14267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4" name="object 14"/>
          <p:cNvSpPr txBox="1"/>
          <p:nvPr/>
        </p:nvSpPr>
        <p:spPr>
          <a:xfrm>
            <a:off x="2276767" y="25252"/>
            <a:ext cx="53403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600">
                <a:solidFill>
                  <a:srgbClr val="FFFFFF"/>
                </a:solidFill>
                <a:latin typeface="Microsoft Sans Serif"/>
                <a:cs typeface="Microsoft Sans Serif"/>
                <a:hlinkClick r:id="rId6" action="ppaction://hlinksldjump"/>
              </a:rPr>
              <a:t>Ap</a:t>
            </a:r>
            <a:r>
              <a:rPr dirty="0" sz="600" spc="-20">
                <a:solidFill>
                  <a:srgbClr val="FFFFFF"/>
                </a:solidFill>
                <a:latin typeface="Microsoft Sans Serif"/>
                <a:cs typeface="Microsoft Sans Serif"/>
                <a:hlinkClick r:id="rId6" action="ppaction://hlinksldjump"/>
              </a:rPr>
              <a:t>p</a:t>
            </a:r>
            <a:r>
              <a:rPr dirty="0" sz="600">
                <a:solidFill>
                  <a:srgbClr val="FFFFFF"/>
                </a:solidFill>
                <a:latin typeface="Microsoft Sans Serif"/>
                <a:cs typeface="Microsoft Sans Serif"/>
                <a:hlinkClick r:id="rId6" action="ppaction://hlinksldjump"/>
              </a:rPr>
              <a:t>r</a:t>
            </a:r>
            <a:r>
              <a:rPr dirty="0" sz="600" spc="-20">
                <a:solidFill>
                  <a:srgbClr val="FFFFFF"/>
                </a:solidFill>
                <a:latin typeface="Microsoft Sans Serif"/>
                <a:cs typeface="Microsoft Sans Serif"/>
                <a:hlinkClick r:id="rId6" action="ppaction://hlinksldjump"/>
              </a:rPr>
              <a:t>o</a:t>
            </a:r>
            <a:r>
              <a:rPr dirty="0" sz="600" spc="-5">
                <a:solidFill>
                  <a:srgbClr val="FFFFFF"/>
                </a:solidFill>
                <a:latin typeface="Microsoft Sans Serif"/>
                <a:cs typeface="Microsoft Sans Serif"/>
                <a:hlinkClick r:id="rId6" action="ppaction://hlinksldjump"/>
              </a:rPr>
              <a:t>ximations</a:t>
            </a:r>
            <a:endParaRPr sz="600">
              <a:latin typeface="Microsoft Sans Serif"/>
              <a:cs typeface="Microsoft Sans Serif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3274529" y="140134"/>
            <a:ext cx="92075" cy="41275"/>
            <a:chOff x="3274529" y="140134"/>
            <a:chExt cx="92075" cy="41275"/>
          </a:xfrm>
        </p:grpSpPr>
        <p:sp>
          <p:nvSpPr>
            <p:cNvPr id="16" name="object 16"/>
            <p:cNvSpPr/>
            <p:nvPr/>
          </p:nvSpPr>
          <p:spPr>
            <a:xfrm>
              <a:off x="3277069" y="14267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8C8CA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/>
            <p:cNvSpPr/>
            <p:nvPr/>
          </p:nvSpPr>
          <p:spPr>
            <a:xfrm>
              <a:off x="3327463" y="14267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8C8CAC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8" name="object 18"/>
          <p:cNvSpPr txBox="1"/>
          <p:nvPr/>
        </p:nvSpPr>
        <p:spPr>
          <a:xfrm>
            <a:off x="3264420" y="25252"/>
            <a:ext cx="426084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600" spc="-15">
                <a:solidFill>
                  <a:srgbClr val="8C8CAC"/>
                </a:solidFill>
                <a:latin typeface="Microsoft Sans Serif"/>
                <a:cs typeface="Microsoft Sans Serif"/>
                <a:hlinkClick r:id="rId7" action="ppaction://hlinksldjump"/>
              </a:rPr>
              <a:t>Ex</a:t>
            </a:r>
            <a:r>
              <a:rPr dirty="0" sz="600">
                <a:solidFill>
                  <a:srgbClr val="8C8CAC"/>
                </a:solidFill>
                <a:latin typeface="Microsoft Sans Serif"/>
                <a:cs typeface="Microsoft Sans Serif"/>
                <a:hlinkClick r:id="rId7" action="ppaction://hlinksldjump"/>
              </a:rPr>
              <a:t>p</a:t>
            </a:r>
            <a:r>
              <a:rPr dirty="0" sz="600" spc="-10">
                <a:solidFill>
                  <a:srgbClr val="8C8CAC"/>
                </a:solidFill>
                <a:latin typeface="Microsoft Sans Serif"/>
                <a:cs typeface="Microsoft Sans Serif"/>
                <a:hlinkClick r:id="rId7" action="ppaction://hlinksldjump"/>
              </a:rPr>
              <a:t>eriments</a:t>
            </a:r>
            <a:endParaRPr sz="600">
              <a:latin typeface="Microsoft Sans Serif"/>
              <a:cs typeface="Microsoft Sans Serif"/>
            </a:endParaRPr>
          </a:p>
        </p:txBody>
      </p:sp>
      <p:grpSp>
        <p:nvGrpSpPr>
          <p:cNvPr id="19" name="object 19"/>
          <p:cNvGrpSpPr/>
          <p:nvPr/>
        </p:nvGrpSpPr>
        <p:grpSpPr>
          <a:xfrm>
            <a:off x="4154894" y="140134"/>
            <a:ext cx="41275" cy="88265"/>
            <a:chOff x="4154894" y="140134"/>
            <a:chExt cx="41275" cy="88265"/>
          </a:xfrm>
        </p:grpSpPr>
        <p:sp>
          <p:nvSpPr>
            <p:cNvPr id="20" name="object 20"/>
            <p:cNvSpPr/>
            <p:nvPr/>
          </p:nvSpPr>
          <p:spPr>
            <a:xfrm>
              <a:off x="4157434" y="14267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8C8CA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/>
            <p:cNvSpPr/>
            <p:nvPr/>
          </p:nvSpPr>
          <p:spPr>
            <a:xfrm>
              <a:off x="4157434" y="189473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5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8C8CAC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2" name="object 22"/>
          <p:cNvSpPr txBox="1"/>
          <p:nvPr/>
        </p:nvSpPr>
        <p:spPr>
          <a:xfrm>
            <a:off x="4144771" y="25252"/>
            <a:ext cx="36830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600" spc="-15">
                <a:solidFill>
                  <a:srgbClr val="8C8CAC"/>
                </a:solidFill>
                <a:latin typeface="Microsoft Sans Serif"/>
                <a:cs typeface="Microsoft Sans Serif"/>
                <a:hlinkClick r:id="rId8" action="ppaction://hlinksldjump"/>
              </a:rPr>
              <a:t>Extensions</a:t>
            </a:r>
            <a:endParaRPr sz="600">
              <a:latin typeface="Microsoft Sans Serif"/>
              <a:cs typeface="Microsoft Sans Serif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0" y="250774"/>
            <a:ext cx="4608195" cy="122555"/>
          </a:xfrm>
          <a:custGeom>
            <a:avLst/>
            <a:gdLst/>
            <a:ahLst/>
            <a:cxnLst/>
            <a:rect l="l" t="t" r="r" b="b"/>
            <a:pathLst>
              <a:path w="4608195" h="122554">
                <a:moveTo>
                  <a:pt x="4608004" y="0"/>
                </a:moveTo>
                <a:lnTo>
                  <a:pt x="0" y="0"/>
                </a:lnTo>
                <a:lnTo>
                  <a:pt x="0" y="122313"/>
                </a:lnTo>
                <a:lnTo>
                  <a:pt x="4608004" y="122313"/>
                </a:lnTo>
                <a:lnTo>
                  <a:pt x="4608004" y="0"/>
                </a:lnTo>
                <a:close/>
              </a:path>
            </a:pathLst>
          </a:custGeom>
          <a:solidFill>
            <a:srgbClr val="26268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/>
          <p:nvPr/>
        </p:nvSpPr>
        <p:spPr>
          <a:xfrm>
            <a:off x="0" y="373087"/>
            <a:ext cx="4608195" cy="350520"/>
          </a:xfrm>
          <a:prstGeom prst="rect">
            <a:avLst/>
          </a:prstGeom>
          <a:solidFill>
            <a:srgbClr val="3333B2"/>
          </a:solidFill>
        </p:spPr>
        <p:txBody>
          <a:bodyPr wrap="square" lIns="0" tIns="76835" rIns="0" bIns="0" rtlCol="0" vert="horz">
            <a:spAutoFit/>
          </a:bodyPr>
          <a:lstStyle/>
          <a:p>
            <a:pPr marL="107950">
              <a:lnSpc>
                <a:spcPct val="100000"/>
              </a:lnSpc>
              <a:spcBef>
                <a:spcPts val="605"/>
              </a:spcBef>
            </a:pPr>
            <a:r>
              <a:rPr dirty="0" sz="1400" spc="-10">
                <a:solidFill>
                  <a:srgbClr val="FFFFFF"/>
                </a:solidFill>
                <a:latin typeface="Tahoma"/>
                <a:cs typeface="Tahoma"/>
              </a:rPr>
              <a:t>Mo</a:t>
            </a:r>
            <a:r>
              <a:rPr dirty="0" sz="1400" spc="-10">
                <a:solidFill>
                  <a:srgbClr val="FFFFFF"/>
                </a:solidFill>
                <a:latin typeface="Tahoma"/>
                <a:cs typeface="Tahoma"/>
              </a:rPr>
              <a:t>del</a:t>
            </a:r>
            <a:r>
              <a:rPr dirty="0" sz="1400" spc="1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1400" spc="-30">
                <a:solidFill>
                  <a:srgbClr val="FFFFFF"/>
                </a:solidFill>
                <a:latin typeface="Tahoma"/>
                <a:cs typeface="Tahoma"/>
              </a:rPr>
              <a:t>Agnostic:</a:t>
            </a:r>
            <a:r>
              <a:rPr dirty="0" sz="1400" spc="16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1400" spc="-45">
                <a:solidFill>
                  <a:srgbClr val="FFFFFF"/>
                </a:solidFill>
                <a:latin typeface="Tahoma"/>
                <a:cs typeface="Tahoma"/>
              </a:rPr>
              <a:t>Feature</a:t>
            </a:r>
            <a:r>
              <a:rPr dirty="0" sz="1400" spc="1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1400" spc="-65">
                <a:solidFill>
                  <a:srgbClr val="FFFFFF"/>
                </a:solidFill>
                <a:latin typeface="Tahoma"/>
                <a:cs typeface="Tahoma"/>
              </a:rPr>
              <a:t>independence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506247" y="1065161"/>
            <a:ext cx="61594" cy="61594"/>
          </a:xfrm>
          <a:custGeom>
            <a:avLst/>
            <a:gdLst/>
            <a:ahLst/>
            <a:cxnLst/>
            <a:rect l="l" t="t" r="r" b="b"/>
            <a:pathLst>
              <a:path w="61595" h="61594">
                <a:moveTo>
                  <a:pt x="61569" y="0"/>
                </a:moveTo>
                <a:lnTo>
                  <a:pt x="0" y="0"/>
                </a:lnTo>
                <a:lnTo>
                  <a:pt x="0" y="61569"/>
                </a:lnTo>
                <a:lnTo>
                  <a:pt x="61569" y="61569"/>
                </a:lnTo>
                <a:lnTo>
                  <a:pt x="61569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506247" y="1447266"/>
            <a:ext cx="61594" cy="61594"/>
          </a:xfrm>
          <a:custGeom>
            <a:avLst/>
            <a:gdLst/>
            <a:ahLst/>
            <a:cxnLst/>
            <a:rect l="l" t="t" r="r" b="b"/>
            <a:pathLst>
              <a:path w="61595" h="61594">
                <a:moveTo>
                  <a:pt x="61569" y="0"/>
                </a:moveTo>
                <a:lnTo>
                  <a:pt x="0" y="0"/>
                </a:lnTo>
                <a:lnTo>
                  <a:pt x="0" y="61569"/>
                </a:lnTo>
                <a:lnTo>
                  <a:pt x="61569" y="61569"/>
                </a:lnTo>
                <a:lnTo>
                  <a:pt x="61569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 txBox="1"/>
          <p:nvPr/>
        </p:nvSpPr>
        <p:spPr>
          <a:xfrm>
            <a:off x="4058253" y="1840914"/>
            <a:ext cx="20256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20">
                <a:latin typeface="Tahoma"/>
                <a:cs typeface="Tahoma"/>
              </a:rPr>
              <a:t>(5)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598995" y="975485"/>
            <a:ext cx="3504565" cy="13684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dirty="0" sz="1100" spc="-35">
                <a:latin typeface="Tahoma"/>
                <a:cs typeface="Tahoma"/>
              </a:rPr>
              <a:t>Computing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SHAP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values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requires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calculating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2</a:t>
            </a:r>
            <a:r>
              <a:rPr dirty="0" baseline="27777" sz="1200" spc="-44" i="1">
                <a:latin typeface="Arial"/>
                <a:cs typeface="Arial"/>
              </a:rPr>
              <a:t>d</a:t>
            </a:r>
            <a:r>
              <a:rPr dirty="0" baseline="27777" sz="1200" spc="112" i="1">
                <a:latin typeface="Arial"/>
                <a:cs typeface="Arial"/>
              </a:rPr>
              <a:t> </a:t>
            </a:r>
            <a:r>
              <a:rPr dirty="0" sz="1100" spc="-55">
                <a:latin typeface="Tahoma"/>
                <a:cs typeface="Tahoma"/>
              </a:rPr>
              <a:t>differences</a:t>
            </a:r>
            <a:endParaRPr sz="1100">
              <a:latin typeface="Tahoma"/>
              <a:cs typeface="Tahoma"/>
            </a:endParaRPr>
          </a:p>
          <a:p>
            <a:pPr marL="38100">
              <a:lnSpc>
                <a:spcPct val="100000"/>
              </a:lnSpc>
              <a:spcBef>
                <a:spcPts val="35"/>
              </a:spcBef>
            </a:pPr>
            <a:r>
              <a:rPr dirty="0" sz="1100" spc="-70" i="1">
                <a:latin typeface="Arial"/>
                <a:cs typeface="Arial"/>
              </a:rPr>
              <a:t>g</a:t>
            </a:r>
            <a:r>
              <a:rPr dirty="0" sz="1100" spc="-190" i="1">
                <a:latin typeface="Arial"/>
                <a:cs typeface="Arial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135" i="1">
                <a:latin typeface="Arial"/>
                <a:cs typeface="Arial"/>
              </a:rPr>
              <a:t>s</a:t>
            </a:r>
            <a:r>
              <a:rPr dirty="0" sz="1100" spc="20" i="1">
                <a:latin typeface="Arial"/>
                <a:cs typeface="Arial"/>
              </a:rPr>
              <a:t> </a:t>
            </a:r>
            <a:r>
              <a:rPr dirty="0" sz="1100" spc="-150">
                <a:latin typeface="Lucida Sans Unicode"/>
                <a:cs typeface="Lucida Sans Unicode"/>
              </a:rPr>
              <a:t>⊔</a:t>
            </a:r>
            <a:r>
              <a:rPr dirty="0" sz="1100" spc="-110">
                <a:latin typeface="Lucida Sans Unicode"/>
                <a:cs typeface="Lucida Sans Unicode"/>
              </a:rPr>
              <a:t> </a:t>
            </a:r>
            <a:r>
              <a:rPr dirty="0" sz="1100" spc="185">
                <a:latin typeface="Lucida Sans Unicode"/>
                <a:cs typeface="Lucida Sans Unicode"/>
              </a:rPr>
              <a:t>{</a:t>
            </a:r>
            <a:r>
              <a:rPr dirty="0" sz="1100" spc="15" i="1">
                <a:latin typeface="Arial"/>
                <a:cs typeface="Arial"/>
              </a:rPr>
              <a:t>i</a:t>
            </a:r>
            <a:r>
              <a:rPr dirty="0" sz="1100" spc="-200" i="1">
                <a:latin typeface="Arial"/>
                <a:cs typeface="Arial"/>
              </a:rPr>
              <a:t> </a:t>
            </a:r>
            <a:r>
              <a:rPr dirty="0" sz="1100" spc="185">
                <a:latin typeface="Lucida Sans Unicode"/>
                <a:cs typeface="Lucida Sans Unicode"/>
              </a:rPr>
              <a:t>}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30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70" i="1">
                <a:latin typeface="Arial"/>
                <a:cs typeface="Arial"/>
              </a:rPr>
              <a:t>g</a:t>
            </a:r>
            <a:r>
              <a:rPr dirty="0" sz="1100" spc="-190" i="1">
                <a:latin typeface="Arial"/>
                <a:cs typeface="Arial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50" i="1">
                <a:latin typeface="Arial"/>
                <a:cs typeface="Arial"/>
              </a:rPr>
              <a:t>s</a:t>
            </a:r>
            <a:r>
              <a:rPr dirty="0" sz="1100" spc="-15">
                <a:latin typeface="Tahoma"/>
                <a:cs typeface="Tahoma"/>
              </a:rPr>
              <a:t>).</a:t>
            </a:r>
            <a:endParaRPr sz="1100">
              <a:latin typeface="Tahoma"/>
              <a:cs typeface="Tahoma"/>
            </a:endParaRPr>
          </a:p>
          <a:p>
            <a:pPr marL="38100" marR="563245">
              <a:lnSpc>
                <a:spcPct val="102600"/>
              </a:lnSpc>
              <a:spcBef>
                <a:spcPts val="300"/>
              </a:spcBef>
            </a:pPr>
            <a:r>
              <a:rPr dirty="0" sz="1100" spc="-45">
                <a:latin typeface="Tahoma"/>
                <a:cs typeface="Tahoma"/>
              </a:rPr>
              <a:t>One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80">
                <a:latin typeface="Tahoma"/>
                <a:cs typeface="Tahoma"/>
              </a:rPr>
              <a:t>way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15">
                <a:latin typeface="Tahoma"/>
                <a:cs typeface="Tahoma"/>
              </a:rPr>
              <a:t>to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improve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this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is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15">
                <a:latin typeface="Tahoma"/>
                <a:cs typeface="Tahoma"/>
              </a:rPr>
              <a:t>to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70">
                <a:latin typeface="Tahoma"/>
                <a:cs typeface="Tahoma"/>
              </a:rPr>
              <a:t>assume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 i="1">
                <a:latin typeface="Arial"/>
                <a:cs typeface="Arial"/>
              </a:rPr>
              <a:t>features</a:t>
            </a:r>
            <a:r>
              <a:rPr dirty="0" sz="1100" spc="55" i="1">
                <a:latin typeface="Arial"/>
                <a:cs typeface="Arial"/>
              </a:rPr>
              <a:t> </a:t>
            </a:r>
            <a:r>
              <a:rPr dirty="0" sz="1100" spc="-80" i="1">
                <a:latin typeface="Arial"/>
                <a:cs typeface="Arial"/>
              </a:rPr>
              <a:t>are </a:t>
            </a:r>
            <a:r>
              <a:rPr dirty="0" sz="1100" spc="-290" i="1">
                <a:latin typeface="Arial"/>
                <a:cs typeface="Arial"/>
              </a:rPr>
              <a:t> </a:t>
            </a:r>
            <a:r>
              <a:rPr dirty="0" sz="1100" spc="-50" i="1">
                <a:latin typeface="Arial"/>
                <a:cs typeface="Arial"/>
              </a:rPr>
              <a:t>independent</a:t>
            </a:r>
            <a:r>
              <a:rPr dirty="0" sz="1100" spc="-50">
                <a:latin typeface="Tahoma"/>
                <a:cs typeface="Tahoma"/>
              </a:rPr>
              <a:t>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0">
                <a:latin typeface="Lucida Sans Unicode"/>
                <a:cs typeface="Lucida Sans Unicode"/>
              </a:rPr>
              <a:t>∀</a:t>
            </a:r>
            <a:r>
              <a:rPr dirty="0" sz="1100" spc="-250" i="1">
                <a:latin typeface="Arial"/>
                <a:cs typeface="Arial"/>
              </a:rPr>
              <a:t>S</a:t>
            </a:r>
            <a:endParaRPr sz="1100">
              <a:latin typeface="Arial"/>
              <a:cs typeface="Arial"/>
            </a:endParaRPr>
          </a:p>
          <a:p>
            <a:pPr marL="38100" marR="513080" indent="665480">
              <a:lnSpc>
                <a:spcPct val="185700"/>
              </a:lnSpc>
            </a:pPr>
            <a:r>
              <a:rPr dirty="0" sz="1100" spc="-85" i="1">
                <a:latin typeface="Arial"/>
                <a:cs typeface="Arial"/>
              </a:rPr>
              <a:t>E</a:t>
            </a:r>
            <a:r>
              <a:rPr dirty="0" sz="1100" spc="-175" i="1">
                <a:latin typeface="Arial"/>
                <a:cs typeface="Arial"/>
              </a:rPr>
              <a:t> </a:t>
            </a:r>
            <a:r>
              <a:rPr dirty="0" sz="1100" spc="-110">
                <a:latin typeface="Tahoma"/>
                <a:cs typeface="Tahoma"/>
              </a:rPr>
              <a:t>[</a:t>
            </a:r>
            <a:r>
              <a:rPr dirty="0" sz="1100" spc="25" i="1">
                <a:latin typeface="Arial"/>
                <a:cs typeface="Arial"/>
              </a:rPr>
              <a:t>f</a:t>
            </a:r>
            <a:r>
              <a:rPr dirty="0" sz="1100" spc="-70" i="1">
                <a:latin typeface="Arial"/>
                <a:cs typeface="Arial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50" i="1">
                <a:latin typeface="Arial"/>
                <a:cs typeface="Arial"/>
              </a:rPr>
              <a:t>x</a:t>
            </a:r>
            <a:r>
              <a:rPr dirty="0" sz="1100" spc="-210" i="1">
                <a:latin typeface="Arial"/>
                <a:cs typeface="Arial"/>
              </a:rPr>
              <a:t> 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110">
                <a:latin typeface="Lucida Sans Unicode"/>
                <a:cs typeface="Lucida Sans Unicode"/>
              </a:rPr>
              <a:t>|</a:t>
            </a:r>
            <a:r>
              <a:rPr dirty="0" sz="1100" spc="15">
                <a:latin typeface="Lucida Sans Unicode"/>
                <a:cs typeface="Lucida Sans Unicode"/>
              </a:rPr>
              <a:t> </a:t>
            </a:r>
            <a:r>
              <a:rPr dirty="0" sz="1100" spc="-50" i="1">
                <a:latin typeface="Arial"/>
                <a:cs typeface="Arial"/>
              </a:rPr>
              <a:t>x</a:t>
            </a:r>
            <a:r>
              <a:rPr dirty="0" baseline="-13888" sz="1200" spc="-97" i="1">
                <a:latin typeface="Arial"/>
                <a:cs typeface="Arial"/>
              </a:rPr>
              <a:t>S</a:t>
            </a:r>
            <a:r>
              <a:rPr dirty="0" baseline="-13888" sz="1200" spc="-157" i="1">
                <a:latin typeface="Arial"/>
                <a:cs typeface="Arial"/>
              </a:rPr>
              <a:t> </a:t>
            </a:r>
            <a:r>
              <a:rPr dirty="0" sz="1100" spc="-110">
                <a:latin typeface="Tahoma"/>
                <a:cs typeface="Tahoma"/>
              </a:rPr>
              <a:t>]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85" i="1">
                <a:latin typeface="Arial"/>
                <a:cs typeface="Arial"/>
              </a:rPr>
              <a:t>E</a:t>
            </a:r>
            <a:r>
              <a:rPr dirty="0" baseline="-13888" sz="1200" spc="-22" i="1">
                <a:latin typeface="Arial"/>
                <a:cs typeface="Arial"/>
              </a:rPr>
              <a:t>x</a:t>
            </a:r>
            <a:r>
              <a:rPr dirty="0" baseline="-41666" sz="900" spc="-472" i="1">
                <a:latin typeface="Arial"/>
                <a:cs typeface="Arial"/>
              </a:rPr>
              <a:t>S</a:t>
            </a:r>
            <a:r>
              <a:rPr dirty="0" baseline="-27777" sz="900" spc="89">
                <a:latin typeface="Microsoft Sans Serif"/>
                <a:cs typeface="Microsoft Sans Serif"/>
              </a:rPr>
              <a:t>¯</a:t>
            </a:r>
            <a:r>
              <a:rPr dirty="0" baseline="-13888" sz="1200" spc="-30">
                <a:latin typeface="Cambria"/>
                <a:cs typeface="Cambria"/>
              </a:rPr>
              <a:t>|</a:t>
            </a:r>
            <a:r>
              <a:rPr dirty="0" baseline="-13888" sz="1200" spc="-22" i="1">
                <a:latin typeface="Arial"/>
                <a:cs typeface="Arial"/>
              </a:rPr>
              <a:t>x</a:t>
            </a:r>
            <a:r>
              <a:rPr dirty="0" baseline="-32407" sz="900" spc="-75" i="1">
                <a:latin typeface="Arial"/>
                <a:cs typeface="Arial"/>
              </a:rPr>
              <a:t>S</a:t>
            </a:r>
            <a:r>
              <a:rPr dirty="0" baseline="-32407" sz="900" spc="-22" i="1">
                <a:latin typeface="Arial"/>
                <a:cs typeface="Arial"/>
              </a:rPr>
              <a:t> </a:t>
            </a:r>
            <a:r>
              <a:rPr dirty="0" sz="1100" spc="-110">
                <a:latin typeface="Tahoma"/>
                <a:cs typeface="Tahoma"/>
              </a:rPr>
              <a:t>[</a:t>
            </a:r>
            <a:r>
              <a:rPr dirty="0" sz="1100" spc="25" i="1">
                <a:latin typeface="Arial"/>
                <a:cs typeface="Arial"/>
              </a:rPr>
              <a:t>f</a:t>
            </a:r>
            <a:r>
              <a:rPr dirty="0" sz="1100" spc="-70" i="1">
                <a:latin typeface="Arial"/>
                <a:cs typeface="Arial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50" i="1">
                <a:latin typeface="Arial"/>
                <a:cs typeface="Arial"/>
              </a:rPr>
              <a:t>x</a:t>
            </a:r>
            <a:r>
              <a:rPr dirty="0" sz="1100" spc="-210" i="1">
                <a:latin typeface="Arial"/>
                <a:cs typeface="Arial"/>
              </a:rPr>
              <a:t> </a:t>
            </a:r>
            <a:r>
              <a:rPr dirty="0" sz="1100" spc="-55">
                <a:latin typeface="Tahoma"/>
                <a:cs typeface="Tahoma"/>
              </a:rPr>
              <a:t>)]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-30">
                <a:latin typeface="Lucida Sans Unicode"/>
                <a:cs typeface="Lucida Sans Unicode"/>
              </a:rPr>
              <a:t>≈</a:t>
            </a:r>
            <a:r>
              <a:rPr dirty="0" sz="1100" spc="-45">
                <a:latin typeface="Lucida Sans Unicode"/>
                <a:cs typeface="Lucida Sans Unicode"/>
              </a:rPr>
              <a:t> </a:t>
            </a:r>
            <a:r>
              <a:rPr dirty="0" sz="1100" spc="-85" i="1">
                <a:latin typeface="Arial"/>
                <a:cs typeface="Arial"/>
              </a:rPr>
              <a:t>E</a:t>
            </a:r>
            <a:r>
              <a:rPr dirty="0" baseline="-10416" sz="1200" spc="-22" i="1">
                <a:latin typeface="Arial"/>
                <a:cs typeface="Arial"/>
              </a:rPr>
              <a:t>x</a:t>
            </a:r>
            <a:r>
              <a:rPr dirty="0" baseline="-37037" sz="900" spc="-472" i="1">
                <a:latin typeface="Arial"/>
                <a:cs typeface="Arial"/>
              </a:rPr>
              <a:t>S</a:t>
            </a:r>
            <a:r>
              <a:rPr dirty="0" baseline="-23148" sz="900" spc="22">
                <a:latin typeface="Microsoft Sans Serif"/>
                <a:cs typeface="Microsoft Sans Serif"/>
              </a:rPr>
              <a:t>¯</a:t>
            </a:r>
            <a:r>
              <a:rPr dirty="0" baseline="-23148" sz="900" spc="-97">
                <a:latin typeface="Microsoft Sans Serif"/>
                <a:cs typeface="Microsoft Sans Serif"/>
              </a:rPr>
              <a:t> </a:t>
            </a:r>
            <a:r>
              <a:rPr dirty="0" sz="1100" spc="-110">
                <a:latin typeface="Tahoma"/>
                <a:cs typeface="Tahoma"/>
              </a:rPr>
              <a:t>[</a:t>
            </a:r>
            <a:r>
              <a:rPr dirty="0" sz="1100" spc="25" i="1">
                <a:latin typeface="Arial"/>
                <a:cs typeface="Arial"/>
              </a:rPr>
              <a:t>f</a:t>
            </a:r>
            <a:r>
              <a:rPr dirty="0" sz="1100" spc="-70" i="1">
                <a:latin typeface="Arial"/>
                <a:cs typeface="Arial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50" i="1">
                <a:latin typeface="Arial"/>
                <a:cs typeface="Arial"/>
              </a:rPr>
              <a:t>x</a:t>
            </a:r>
            <a:r>
              <a:rPr dirty="0" sz="1100" spc="-210" i="1">
                <a:latin typeface="Arial"/>
                <a:cs typeface="Arial"/>
              </a:rPr>
              <a:t> </a:t>
            </a:r>
            <a:r>
              <a:rPr dirty="0" sz="1100" spc="-50">
                <a:latin typeface="Tahoma"/>
                <a:cs typeface="Tahoma"/>
              </a:rPr>
              <a:t>)]  </a:t>
            </a:r>
            <a:r>
              <a:rPr dirty="0" sz="1100" spc="-50">
                <a:latin typeface="Tahoma"/>
                <a:cs typeface="Tahoma"/>
              </a:rPr>
              <a:t>We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can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then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estimate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SHAP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values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via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sampling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506247" y="2241842"/>
            <a:ext cx="61594" cy="61594"/>
          </a:xfrm>
          <a:custGeom>
            <a:avLst/>
            <a:gdLst/>
            <a:ahLst/>
            <a:cxnLst/>
            <a:rect l="l" t="t" r="r" b="b"/>
            <a:pathLst>
              <a:path w="61595" h="61594">
                <a:moveTo>
                  <a:pt x="61569" y="0"/>
                </a:moveTo>
                <a:lnTo>
                  <a:pt x="0" y="0"/>
                </a:lnTo>
                <a:lnTo>
                  <a:pt x="0" y="61569"/>
                </a:lnTo>
                <a:lnTo>
                  <a:pt x="61569" y="61569"/>
                </a:lnTo>
                <a:lnTo>
                  <a:pt x="61569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 txBox="1"/>
          <p:nvPr/>
        </p:nvSpPr>
        <p:spPr>
          <a:xfrm>
            <a:off x="598995" y="2324251"/>
            <a:ext cx="3587115" cy="574040"/>
          </a:xfrm>
          <a:prstGeom prst="rect">
            <a:avLst/>
          </a:prstGeom>
        </p:spPr>
        <p:txBody>
          <a:bodyPr wrap="square" lIns="0" tIns="6985" rIns="0" bIns="0" rtlCol="0" vert="horz">
            <a:spAutoFit/>
          </a:bodyPr>
          <a:lstStyle/>
          <a:p>
            <a:pPr marL="38100" marR="30480">
              <a:lnSpc>
                <a:spcPct val="102600"/>
              </a:lnSpc>
              <a:spcBef>
                <a:spcPts val="55"/>
              </a:spcBef>
            </a:pPr>
            <a:r>
              <a:rPr dirty="0" sz="1100" spc="-45">
                <a:latin typeface="Tahoma"/>
                <a:cs typeface="Tahoma"/>
              </a:rPr>
              <a:t>approximations</a:t>
            </a:r>
            <a:r>
              <a:rPr dirty="0" sz="1100" spc="30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(the</a:t>
            </a:r>
            <a:r>
              <a:rPr dirty="0" sz="1100" spc="30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Shapley</a:t>
            </a:r>
            <a:r>
              <a:rPr dirty="0" sz="1100" spc="30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sampling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values</a:t>
            </a:r>
            <a:r>
              <a:rPr dirty="0" sz="1100" spc="30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method)</a:t>
            </a:r>
            <a:r>
              <a:rPr dirty="0" sz="1100" spc="3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which </a:t>
            </a:r>
            <a:r>
              <a:rPr dirty="0" sz="1100" spc="-32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require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70">
                <a:latin typeface="Tahoma"/>
                <a:cs typeface="Tahoma"/>
              </a:rPr>
              <a:t>fewer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than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2</a:t>
            </a:r>
            <a:r>
              <a:rPr dirty="0" baseline="27777" sz="1200" spc="-52" i="1">
                <a:latin typeface="Arial"/>
                <a:cs typeface="Arial"/>
              </a:rPr>
              <a:t>d</a:t>
            </a:r>
            <a:r>
              <a:rPr dirty="0" baseline="27777" sz="1200" spc="120" i="1">
                <a:latin typeface="Arial"/>
                <a:cs typeface="Arial"/>
              </a:rPr>
              <a:t> </a:t>
            </a:r>
            <a:r>
              <a:rPr dirty="0" sz="1100" spc="-50">
                <a:latin typeface="Tahoma"/>
                <a:cs typeface="Tahoma"/>
              </a:rPr>
              <a:t>difference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calculations.</a:t>
            </a:r>
            <a:endParaRPr sz="1100">
              <a:latin typeface="Tahoma"/>
              <a:cs typeface="Tahoma"/>
            </a:endParaRPr>
          </a:p>
          <a:p>
            <a:pPr marL="38100">
              <a:lnSpc>
                <a:spcPct val="100000"/>
              </a:lnSpc>
              <a:spcBef>
                <a:spcPts val="335"/>
              </a:spcBef>
            </a:pPr>
            <a:r>
              <a:rPr dirty="0" sz="1100" spc="5">
                <a:latin typeface="Tahoma"/>
                <a:cs typeface="Tahoma"/>
              </a:rPr>
              <a:t>But,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still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requires</a:t>
            </a:r>
            <a:r>
              <a:rPr dirty="0" sz="1100" spc="1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lots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of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computations.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506247" y="2796032"/>
            <a:ext cx="61594" cy="61594"/>
          </a:xfrm>
          <a:custGeom>
            <a:avLst/>
            <a:gdLst/>
            <a:ahLst/>
            <a:cxnLst/>
            <a:rect l="l" t="t" r="r" b="b"/>
            <a:pathLst>
              <a:path w="61595" h="61594">
                <a:moveTo>
                  <a:pt x="61569" y="0"/>
                </a:moveTo>
                <a:lnTo>
                  <a:pt x="0" y="0"/>
                </a:lnTo>
                <a:lnTo>
                  <a:pt x="0" y="61569"/>
                </a:lnTo>
                <a:lnTo>
                  <a:pt x="61569" y="61569"/>
                </a:lnTo>
                <a:lnTo>
                  <a:pt x="61569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32" name="object 32"/>
          <p:cNvGrpSpPr/>
          <p:nvPr/>
        </p:nvGrpSpPr>
        <p:grpSpPr>
          <a:xfrm>
            <a:off x="0" y="3211372"/>
            <a:ext cx="4608195" cy="245110"/>
            <a:chOff x="0" y="3211372"/>
            <a:chExt cx="4608195" cy="245110"/>
          </a:xfrm>
        </p:grpSpPr>
        <p:sp>
          <p:nvSpPr>
            <p:cNvPr id="33" name="object 33"/>
            <p:cNvSpPr/>
            <p:nvPr/>
          </p:nvSpPr>
          <p:spPr>
            <a:xfrm>
              <a:off x="0" y="3211372"/>
              <a:ext cx="4608195" cy="122555"/>
            </a:xfrm>
            <a:custGeom>
              <a:avLst/>
              <a:gdLst/>
              <a:ahLst/>
              <a:cxnLst/>
              <a:rect l="l" t="t" r="r" b="b"/>
              <a:pathLst>
                <a:path w="4608195" h="122554">
                  <a:moveTo>
                    <a:pt x="4608004" y="0"/>
                  </a:moveTo>
                  <a:lnTo>
                    <a:pt x="0" y="0"/>
                  </a:lnTo>
                  <a:lnTo>
                    <a:pt x="0" y="122313"/>
                  </a:lnTo>
                  <a:lnTo>
                    <a:pt x="4608004" y="122313"/>
                  </a:lnTo>
                  <a:lnTo>
                    <a:pt x="4608004" y="0"/>
                  </a:lnTo>
                  <a:close/>
                </a:path>
              </a:pathLst>
            </a:custGeom>
            <a:solidFill>
              <a:srgbClr val="26268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4" name="object 34"/>
            <p:cNvSpPr/>
            <p:nvPr/>
          </p:nvSpPr>
          <p:spPr>
            <a:xfrm>
              <a:off x="0" y="3333686"/>
              <a:ext cx="4608195" cy="122555"/>
            </a:xfrm>
            <a:custGeom>
              <a:avLst/>
              <a:gdLst/>
              <a:ahLst/>
              <a:cxnLst/>
              <a:rect l="l" t="t" r="r" b="b"/>
              <a:pathLst>
                <a:path w="4608195" h="122554">
                  <a:moveTo>
                    <a:pt x="4608004" y="0"/>
                  </a:moveTo>
                  <a:lnTo>
                    <a:pt x="0" y="0"/>
                  </a:lnTo>
                  <a:lnTo>
                    <a:pt x="0" y="122313"/>
                  </a:lnTo>
                  <a:lnTo>
                    <a:pt x="4608004" y="122313"/>
                  </a:lnTo>
                  <a:lnTo>
                    <a:pt x="4608004" y="0"/>
                  </a:lnTo>
                  <a:close/>
                </a:path>
              </a:pathLst>
            </a:custGeom>
            <a:solidFill>
              <a:srgbClr val="191959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5" name="object 35"/>
          <p:cNvSpPr txBox="1"/>
          <p:nvPr/>
        </p:nvSpPr>
        <p:spPr>
          <a:xfrm>
            <a:off x="95300" y="3225267"/>
            <a:ext cx="1838325" cy="2247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675"/>
              </a:lnSpc>
            </a:pPr>
            <a:r>
              <a:rPr dirty="0" sz="600" spc="5">
                <a:solidFill>
                  <a:srgbClr val="FFFFFF"/>
                </a:solidFill>
                <a:latin typeface="Microsoft Sans Serif"/>
                <a:cs typeface="Microsoft Sans Serif"/>
              </a:rPr>
              <a:t>Max</a:t>
            </a:r>
            <a:r>
              <a:rPr dirty="0" sz="600" spc="4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dirty="0" sz="600" spc="-15">
                <a:solidFill>
                  <a:srgbClr val="FFFFFF"/>
                </a:solidFill>
                <a:latin typeface="Microsoft Sans Serif"/>
                <a:cs typeface="Microsoft Sans Serif"/>
              </a:rPr>
              <a:t>Nadeau,</a:t>
            </a:r>
            <a:r>
              <a:rPr dirty="0" sz="600" spc="4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dirty="0" sz="600" spc="5">
                <a:solidFill>
                  <a:srgbClr val="FFFFFF"/>
                </a:solidFill>
                <a:latin typeface="Microsoft Sans Serif"/>
                <a:cs typeface="Microsoft Sans Serif"/>
              </a:rPr>
              <a:t>Max</a:t>
            </a:r>
            <a:r>
              <a:rPr dirty="0" sz="600" spc="45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dirty="0" sz="600" spc="10">
                <a:solidFill>
                  <a:srgbClr val="FFFFFF"/>
                </a:solidFill>
                <a:latin typeface="Microsoft Sans Serif"/>
                <a:cs typeface="Microsoft Sans Serif"/>
              </a:rPr>
              <a:t>Li,</a:t>
            </a:r>
            <a:r>
              <a:rPr dirty="0" sz="600" spc="4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dirty="0" sz="600" spc="-15">
                <a:solidFill>
                  <a:srgbClr val="FFFFFF"/>
                </a:solidFill>
                <a:latin typeface="Microsoft Sans Serif"/>
                <a:cs typeface="Microsoft Sans Serif"/>
              </a:rPr>
              <a:t>and</a:t>
            </a:r>
            <a:r>
              <a:rPr dirty="0" sz="600" spc="45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dirty="0" sz="600" spc="-10">
                <a:solidFill>
                  <a:srgbClr val="FFFFFF"/>
                </a:solidFill>
                <a:latin typeface="Microsoft Sans Serif"/>
                <a:cs typeface="Microsoft Sans Serif"/>
              </a:rPr>
              <a:t>Xander</a:t>
            </a:r>
            <a:r>
              <a:rPr dirty="0" sz="600" spc="4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dirty="0" sz="600" spc="-20">
                <a:solidFill>
                  <a:srgbClr val="FFFFFF"/>
                </a:solidFill>
                <a:latin typeface="Microsoft Sans Serif"/>
                <a:cs typeface="Microsoft Sans Serif"/>
              </a:rPr>
              <a:t>Davies</a:t>
            </a:r>
            <a:endParaRPr sz="6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240"/>
              </a:spcBef>
            </a:pPr>
            <a:r>
              <a:rPr dirty="0" sz="600" spc="20">
                <a:solidFill>
                  <a:srgbClr val="FFFFFF"/>
                </a:solidFill>
                <a:latin typeface="Microsoft Sans Serif"/>
                <a:cs typeface="Microsoft Sans Serif"/>
                <a:hlinkClick r:id="rId9" action="ppaction://hlinksldjump"/>
              </a:rPr>
              <a:t>A</a:t>
            </a:r>
            <a:r>
              <a:rPr dirty="0" sz="600" spc="55">
                <a:solidFill>
                  <a:srgbClr val="FFFFFF"/>
                </a:solidFill>
                <a:latin typeface="Microsoft Sans Serif"/>
                <a:cs typeface="Microsoft Sans Serif"/>
                <a:hlinkClick r:id="rId9" action="ppaction://hlinksldjump"/>
              </a:rPr>
              <a:t> </a:t>
            </a:r>
            <a:r>
              <a:rPr dirty="0" sz="600" spc="-5">
                <a:solidFill>
                  <a:srgbClr val="FFFFFF"/>
                </a:solidFill>
                <a:latin typeface="Microsoft Sans Serif"/>
                <a:cs typeface="Microsoft Sans Serif"/>
                <a:hlinkClick r:id="rId9" action="ppaction://hlinksldjump"/>
              </a:rPr>
              <a:t>Unified</a:t>
            </a:r>
            <a:r>
              <a:rPr dirty="0" sz="600" spc="55">
                <a:solidFill>
                  <a:srgbClr val="FFFFFF"/>
                </a:solidFill>
                <a:latin typeface="Microsoft Sans Serif"/>
                <a:cs typeface="Microsoft Sans Serif"/>
                <a:hlinkClick r:id="rId9" action="ppaction://hlinksldjump"/>
              </a:rPr>
              <a:t> </a:t>
            </a:r>
            <a:r>
              <a:rPr dirty="0" sz="600" spc="-10">
                <a:solidFill>
                  <a:srgbClr val="FFFFFF"/>
                </a:solidFill>
                <a:latin typeface="Microsoft Sans Serif"/>
                <a:cs typeface="Microsoft Sans Serif"/>
                <a:hlinkClick r:id="rId9" action="ppaction://hlinksldjump"/>
              </a:rPr>
              <a:t>Approach</a:t>
            </a:r>
            <a:r>
              <a:rPr dirty="0" sz="600" spc="55">
                <a:solidFill>
                  <a:srgbClr val="FFFFFF"/>
                </a:solidFill>
                <a:latin typeface="Microsoft Sans Serif"/>
                <a:cs typeface="Microsoft Sans Serif"/>
                <a:hlinkClick r:id="rId9" action="ppaction://hlinksldjump"/>
              </a:rPr>
              <a:t> </a:t>
            </a:r>
            <a:r>
              <a:rPr dirty="0" sz="600" spc="20">
                <a:solidFill>
                  <a:srgbClr val="FFFFFF"/>
                </a:solidFill>
                <a:latin typeface="Microsoft Sans Serif"/>
                <a:cs typeface="Microsoft Sans Serif"/>
                <a:hlinkClick r:id="rId9" action="ppaction://hlinksldjump"/>
              </a:rPr>
              <a:t>to</a:t>
            </a:r>
            <a:r>
              <a:rPr dirty="0" sz="600" spc="55">
                <a:solidFill>
                  <a:srgbClr val="FFFFFF"/>
                </a:solidFill>
                <a:latin typeface="Microsoft Sans Serif"/>
                <a:cs typeface="Microsoft Sans Serif"/>
                <a:hlinkClick r:id="rId9" action="ppaction://hlinksldjump"/>
              </a:rPr>
              <a:t> </a:t>
            </a:r>
            <a:r>
              <a:rPr dirty="0" sz="600">
                <a:solidFill>
                  <a:srgbClr val="FFFFFF"/>
                </a:solidFill>
                <a:latin typeface="Microsoft Sans Serif"/>
                <a:cs typeface="Microsoft Sans Serif"/>
                <a:hlinkClick r:id="rId9" action="ppaction://hlinksldjump"/>
              </a:rPr>
              <a:t>Interpreting</a:t>
            </a:r>
            <a:r>
              <a:rPr dirty="0" sz="600" spc="55">
                <a:solidFill>
                  <a:srgbClr val="FFFFFF"/>
                </a:solidFill>
                <a:latin typeface="Microsoft Sans Serif"/>
                <a:cs typeface="Microsoft Sans Serif"/>
                <a:hlinkClick r:id="rId9" action="ppaction://hlinksldjump"/>
              </a:rPr>
              <a:t> </a:t>
            </a:r>
            <a:r>
              <a:rPr dirty="0" sz="600">
                <a:solidFill>
                  <a:srgbClr val="FFFFFF"/>
                </a:solidFill>
                <a:latin typeface="Microsoft Sans Serif"/>
                <a:cs typeface="Microsoft Sans Serif"/>
                <a:hlinkClick r:id="rId9" action="ppaction://hlinksldjump"/>
              </a:rPr>
              <a:t>Model</a:t>
            </a:r>
            <a:r>
              <a:rPr dirty="0" sz="600" spc="55">
                <a:solidFill>
                  <a:srgbClr val="FFFFFF"/>
                </a:solidFill>
                <a:latin typeface="Microsoft Sans Serif"/>
                <a:cs typeface="Microsoft Sans Serif"/>
                <a:hlinkClick r:id="rId9" action="ppaction://hlinksldjump"/>
              </a:rPr>
              <a:t> </a:t>
            </a:r>
            <a:r>
              <a:rPr dirty="0" sz="600" spc="-10">
                <a:solidFill>
                  <a:srgbClr val="FFFFFF"/>
                </a:solidFill>
                <a:latin typeface="Microsoft Sans Serif"/>
                <a:cs typeface="Microsoft Sans Serif"/>
                <a:hlinkClick r:id="rId9" action="ppaction://hlinksldjump"/>
              </a:rPr>
              <a:t>Predictions</a:t>
            </a:r>
            <a:endParaRPr sz="6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8119" y="140143"/>
            <a:ext cx="141863" cy="87862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108000" y="25252"/>
            <a:ext cx="74422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600" spc="5">
                <a:solidFill>
                  <a:srgbClr val="8C8CAC"/>
                </a:solidFill>
                <a:latin typeface="Microsoft Sans Serif"/>
                <a:cs typeface="Microsoft Sans Serif"/>
                <a:hlinkClick r:id="rId3" action="ppaction://hlinksldjump"/>
              </a:rPr>
              <a:t>Additive</a:t>
            </a:r>
            <a:r>
              <a:rPr dirty="0" sz="600" spc="-15">
                <a:solidFill>
                  <a:srgbClr val="8C8CAC"/>
                </a:solidFill>
                <a:latin typeface="Microsoft Sans Serif"/>
                <a:cs typeface="Microsoft Sans Serif"/>
                <a:hlinkClick r:id="rId3" action="ppaction://hlinksldjump"/>
              </a:rPr>
              <a:t> </a:t>
            </a:r>
            <a:r>
              <a:rPr dirty="0" sz="600" spc="-10">
                <a:solidFill>
                  <a:srgbClr val="8C8CAC"/>
                </a:solidFill>
                <a:latin typeface="Microsoft Sans Serif"/>
                <a:cs typeface="Microsoft Sans Serif"/>
                <a:hlinkClick r:id="rId3" action="ppaction://hlinksldjump"/>
              </a:rPr>
              <a:t>Explanations</a:t>
            </a:r>
            <a:endParaRPr sz="600">
              <a:latin typeface="Microsoft Sans Serif"/>
              <a:cs typeface="Microsoft Sans Serif"/>
            </a:endParaRPr>
          </a:p>
        </p:txBody>
      </p:sp>
      <p:pic>
        <p:nvPicPr>
          <p:cNvPr id="4" name="object 4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316250" y="140143"/>
            <a:ext cx="141863" cy="87862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1306131" y="25252"/>
            <a:ext cx="51689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600" spc="-20">
                <a:solidFill>
                  <a:srgbClr val="8C8CAC"/>
                </a:solidFill>
                <a:latin typeface="Microsoft Sans Serif"/>
                <a:cs typeface="Microsoft Sans Serif"/>
                <a:hlinkClick r:id="rId5" action="ppaction://hlinksldjump"/>
              </a:rPr>
              <a:t>Shapley</a:t>
            </a:r>
            <a:r>
              <a:rPr dirty="0" sz="600">
                <a:solidFill>
                  <a:srgbClr val="8C8CAC"/>
                </a:solidFill>
                <a:latin typeface="Microsoft Sans Serif"/>
                <a:cs typeface="Microsoft Sans Serif"/>
                <a:hlinkClick r:id="rId5" action="ppaction://hlinksldjump"/>
              </a:rPr>
              <a:t> </a:t>
            </a:r>
            <a:r>
              <a:rPr dirty="0" sz="600" spc="-25">
                <a:solidFill>
                  <a:srgbClr val="8C8CAC"/>
                </a:solidFill>
                <a:latin typeface="Microsoft Sans Serif"/>
                <a:cs typeface="Microsoft Sans Serif"/>
                <a:hlinkClick r:id="rId5" action="ppaction://hlinksldjump"/>
              </a:rPr>
              <a:t>Values</a:t>
            </a:r>
            <a:endParaRPr sz="600">
              <a:latin typeface="Microsoft Sans Serif"/>
              <a:cs typeface="Microsoft Sans Serif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2286889" y="140134"/>
            <a:ext cx="293370" cy="41275"/>
            <a:chOff x="2286889" y="140134"/>
            <a:chExt cx="293370" cy="41275"/>
          </a:xfrm>
        </p:grpSpPr>
        <p:sp>
          <p:nvSpPr>
            <p:cNvPr id="7" name="object 7"/>
            <p:cNvSpPr/>
            <p:nvPr/>
          </p:nvSpPr>
          <p:spPr>
            <a:xfrm>
              <a:off x="2289429" y="14267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2339822" y="14267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18000" y="0"/>
                  </a:move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2339822" y="14267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2390228" y="14267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/>
            <p:cNvSpPr/>
            <p:nvPr/>
          </p:nvSpPr>
          <p:spPr>
            <a:xfrm>
              <a:off x="2440622" y="14267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/>
            <p:cNvSpPr/>
            <p:nvPr/>
          </p:nvSpPr>
          <p:spPr>
            <a:xfrm>
              <a:off x="2491028" y="14267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/>
            <p:cNvSpPr/>
            <p:nvPr/>
          </p:nvSpPr>
          <p:spPr>
            <a:xfrm>
              <a:off x="2541422" y="14267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4" name="object 14"/>
          <p:cNvSpPr txBox="1"/>
          <p:nvPr/>
        </p:nvSpPr>
        <p:spPr>
          <a:xfrm>
            <a:off x="2276767" y="25252"/>
            <a:ext cx="53403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600">
                <a:solidFill>
                  <a:srgbClr val="FFFFFF"/>
                </a:solidFill>
                <a:latin typeface="Microsoft Sans Serif"/>
                <a:cs typeface="Microsoft Sans Serif"/>
                <a:hlinkClick r:id="rId6" action="ppaction://hlinksldjump"/>
              </a:rPr>
              <a:t>Ap</a:t>
            </a:r>
            <a:r>
              <a:rPr dirty="0" sz="600" spc="-20">
                <a:solidFill>
                  <a:srgbClr val="FFFFFF"/>
                </a:solidFill>
                <a:latin typeface="Microsoft Sans Serif"/>
                <a:cs typeface="Microsoft Sans Serif"/>
                <a:hlinkClick r:id="rId6" action="ppaction://hlinksldjump"/>
              </a:rPr>
              <a:t>p</a:t>
            </a:r>
            <a:r>
              <a:rPr dirty="0" sz="600">
                <a:solidFill>
                  <a:srgbClr val="FFFFFF"/>
                </a:solidFill>
                <a:latin typeface="Microsoft Sans Serif"/>
                <a:cs typeface="Microsoft Sans Serif"/>
                <a:hlinkClick r:id="rId6" action="ppaction://hlinksldjump"/>
              </a:rPr>
              <a:t>r</a:t>
            </a:r>
            <a:r>
              <a:rPr dirty="0" sz="600" spc="-20">
                <a:solidFill>
                  <a:srgbClr val="FFFFFF"/>
                </a:solidFill>
                <a:latin typeface="Microsoft Sans Serif"/>
                <a:cs typeface="Microsoft Sans Serif"/>
                <a:hlinkClick r:id="rId6" action="ppaction://hlinksldjump"/>
              </a:rPr>
              <a:t>o</a:t>
            </a:r>
            <a:r>
              <a:rPr dirty="0" sz="600" spc="-5">
                <a:solidFill>
                  <a:srgbClr val="FFFFFF"/>
                </a:solidFill>
                <a:latin typeface="Microsoft Sans Serif"/>
                <a:cs typeface="Microsoft Sans Serif"/>
                <a:hlinkClick r:id="rId6" action="ppaction://hlinksldjump"/>
              </a:rPr>
              <a:t>ximations</a:t>
            </a:r>
            <a:endParaRPr sz="600">
              <a:latin typeface="Microsoft Sans Serif"/>
              <a:cs typeface="Microsoft Sans Serif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3274529" y="140134"/>
            <a:ext cx="92075" cy="41275"/>
            <a:chOff x="3274529" y="140134"/>
            <a:chExt cx="92075" cy="41275"/>
          </a:xfrm>
        </p:grpSpPr>
        <p:sp>
          <p:nvSpPr>
            <p:cNvPr id="16" name="object 16"/>
            <p:cNvSpPr/>
            <p:nvPr/>
          </p:nvSpPr>
          <p:spPr>
            <a:xfrm>
              <a:off x="3277069" y="14267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8C8CA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/>
            <p:cNvSpPr/>
            <p:nvPr/>
          </p:nvSpPr>
          <p:spPr>
            <a:xfrm>
              <a:off x="3327463" y="14267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8C8CAC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8" name="object 18"/>
          <p:cNvSpPr txBox="1"/>
          <p:nvPr/>
        </p:nvSpPr>
        <p:spPr>
          <a:xfrm>
            <a:off x="3264420" y="25252"/>
            <a:ext cx="426084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600" spc="-15">
                <a:solidFill>
                  <a:srgbClr val="8C8CAC"/>
                </a:solidFill>
                <a:latin typeface="Microsoft Sans Serif"/>
                <a:cs typeface="Microsoft Sans Serif"/>
                <a:hlinkClick r:id="rId7" action="ppaction://hlinksldjump"/>
              </a:rPr>
              <a:t>Ex</a:t>
            </a:r>
            <a:r>
              <a:rPr dirty="0" sz="600">
                <a:solidFill>
                  <a:srgbClr val="8C8CAC"/>
                </a:solidFill>
                <a:latin typeface="Microsoft Sans Serif"/>
                <a:cs typeface="Microsoft Sans Serif"/>
                <a:hlinkClick r:id="rId7" action="ppaction://hlinksldjump"/>
              </a:rPr>
              <a:t>p</a:t>
            </a:r>
            <a:r>
              <a:rPr dirty="0" sz="600" spc="-10">
                <a:solidFill>
                  <a:srgbClr val="8C8CAC"/>
                </a:solidFill>
                <a:latin typeface="Microsoft Sans Serif"/>
                <a:cs typeface="Microsoft Sans Serif"/>
                <a:hlinkClick r:id="rId7" action="ppaction://hlinksldjump"/>
              </a:rPr>
              <a:t>eriments</a:t>
            </a:r>
            <a:endParaRPr sz="600">
              <a:latin typeface="Microsoft Sans Serif"/>
              <a:cs typeface="Microsoft Sans Serif"/>
            </a:endParaRPr>
          </a:p>
        </p:txBody>
      </p:sp>
      <p:grpSp>
        <p:nvGrpSpPr>
          <p:cNvPr id="19" name="object 19"/>
          <p:cNvGrpSpPr/>
          <p:nvPr/>
        </p:nvGrpSpPr>
        <p:grpSpPr>
          <a:xfrm>
            <a:off x="4154894" y="140134"/>
            <a:ext cx="41275" cy="88265"/>
            <a:chOff x="4154894" y="140134"/>
            <a:chExt cx="41275" cy="88265"/>
          </a:xfrm>
        </p:grpSpPr>
        <p:sp>
          <p:nvSpPr>
            <p:cNvPr id="20" name="object 20"/>
            <p:cNvSpPr/>
            <p:nvPr/>
          </p:nvSpPr>
          <p:spPr>
            <a:xfrm>
              <a:off x="4157434" y="14267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8C8CA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/>
            <p:cNvSpPr/>
            <p:nvPr/>
          </p:nvSpPr>
          <p:spPr>
            <a:xfrm>
              <a:off x="4157434" y="189473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5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8C8CAC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2" name="object 22"/>
          <p:cNvSpPr txBox="1"/>
          <p:nvPr/>
        </p:nvSpPr>
        <p:spPr>
          <a:xfrm>
            <a:off x="4144771" y="25252"/>
            <a:ext cx="36830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600" spc="-15">
                <a:solidFill>
                  <a:srgbClr val="8C8CAC"/>
                </a:solidFill>
                <a:latin typeface="Microsoft Sans Serif"/>
                <a:cs typeface="Microsoft Sans Serif"/>
                <a:hlinkClick r:id="rId8" action="ppaction://hlinksldjump"/>
              </a:rPr>
              <a:t>Extensions</a:t>
            </a:r>
            <a:endParaRPr sz="600">
              <a:latin typeface="Microsoft Sans Serif"/>
              <a:cs typeface="Microsoft Sans Serif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0" y="250774"/>
            <a:ext cx="4608195" cy="122555"/>
          </a:xfrm>
          <a:custGeom>
            <a:avLst/>
            <a:gdLst/>
            <a:ahLst/>
            <a:cxnLst/>
            <a:rect l="l" t="t" r="r" b="b"/>
            <a:pathLst>
              <a:path w="4608195" h="122554">
                <a:moveTo>
                  <a:pt x="4608004" y="0"/>
                </a:moveTo>
                <a:lnTo>
                  <a:pt x="0" y="0"/>
                </a:lnTo>
                <a:lnTo>
                  <a:pt x="0" y="122313"/>
                </a:lnTo>
                <a:lnTo>
                  <a:pt x="4608004" y="122313"/>
                </a:lnTo>
                <a:lnTo>
                  <a:pt x="4608004" y="0"/>
                </a:lnTo>
                <a:close/>
              </a:path>
            </a:pathLst>
          </a:custGeom>
          <a:solidFill>
            <a:srgbClr val="26268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/>
          <p:nvPr/>
        </p:nvSpPr>
        <p:spPr>
          <a:xfrm>
            <a:off x="0" y="373087"/>
            <a:ext cx="4608195" cy="350520"/>
          </a:xfrm>
          <a:prstGeom prst="rect">
            <a:avLst/>
          </a:prstGeom>
          <a:solidFill>
            <a:srgbClr val="3333B2"/>
          </a:solidFill>
        </p:spPr>
        <p:txBody>
          <a:bodyPr wrap="square" lIns="0" tIns="76835" rIns="0" bIns="0" rtlCol="0" vert="horz">
            <a:spAutoFit/>
          </a:bodyPr>
          <a:lstStyle/>
          <a:p>
            <a:pPr marL="107950">
              <a:lnSpc>
                <a:spcPct val="100000"/>
              </a:lnSpc>
              <a:spcBef>
                <a:spcPts val="605"/>
              </a:spcBef>
            </a:pPr>
            <a:r>
              <a:rPr dirty="0" sz="1400" spc="-10">
                <a:solidFill>
                  <a:srgbClr val="FFFFFF"/>
                </a:solidFill>
                <a:latin typeface="Tahoma"/>
                <a:cs typeface="Tahoma"/>
              </a:rPr>
              <a:t>Model</a:t>
            </a:r>
            <a:r>
              <a:rPr dirty="0" sz="1400" spc="2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1400" spc="-30">
                <a:solidFill>
                  <a:srgbClr val="FFFFFF"/>
                </a:solidFill>
                <a:latin typeface="Tahoma"/>
                <a:cs typeface="Tahoma"/>
              </a:rPr>
              <a:t>Agnostic:</a:t>
            </a:r>
            <a:r>
              <a:rPr dirty="0" sz="1400" spc="175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1400" spc="-30">
                <a:solidFill>
                  <a:srgbClr val="FFFFFF"/>
                </a:solidFill>
                <a:latin typeface="Tahoma"/>
                <a:cs typeface="Tahoma"/>
              </a:rPr>
              <a:t>Kernel</a:t>
            </a:r>
            <a:r>
              <a:rPr dirty="0" sz="1400" spc="25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1400" spc="60">
                <a:solidFill>
                  <a:srgbClr val="FFFFFF"/>
                </a:solidFill>
                <a:latin typeface="Tahoma"/>
                <a:cs typeface="Tahoma"/>
              </a:rPr>
              <a:t>SHAP</a:t>
            </a:r>
            <a:r>
              <a:rPr dirty="0" sz="1400" spc="25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1400" spc="-40">
                <a:solidFill>
                  <a:srgbClr val="FFFFFF"/>
                </a:solidFill>
                <a:latin typeface="Tahoma"/>
                <a:cs typeface="Tahoma"/>
              </a:rPr>
              <a:t>via</a:t>
            </a:r>
            <a:r>
              <a:rPr dirty="0" sz="1400" spc="2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1400" spc="25">
                <a:solidFill>
                  <a:srgbClr val="FFFFFF"/>
                </a:solidFill>
                <a:latin typeface="Tahoma"/>
                <a:cs typeface="Tahoma"/>
              </a:rPr>
              <a:t>LIME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506247" y="909624"/>
            <a:ext cx="61594" cy="61594"/>
          </a:xfrm>
          <a:custGeom>
            <a:avLst/>
            <a:gdLst/>
            <a:ahLst/>
            <a:cxnLst/>
            <a:rect l="l" t="t" r="r" b="b"/>
            <a:pathLst>
              <a:path w="61595" h="61594">
                <a:moveTo>
                  <a:pt x="61569" y="0"/>
                </a:moveTo>
                <a:lnTo>
                  <a:pt x="0" y="0"/>
                </a:lnTo>
                <a:lnTo>
                  <a:pt x="0" y="61569"/>
                </a:lnTo>
                <a:lnTo>
                  <a:pt x="61569" y="61569"/>
                </a:lnTo>
                <a:lnTo>
                  <a:pt x="61569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/>
          <p:nvPr/>
        </p:nvSpPr>
        <p:spPr>
          <a:xfrm>
            <a:off x="586295" y="819948"/>
            <a:ext cx="3700145" cy="1229360"/>
          </a:xfrm>
          <a:prstGeom prst="rect">
            <a:avLst/>
          </a:prstGeom>
        </p:spPr>
        <p:txBody>
          <a:bodyPr wrap="square" lIns="0" tIns="6985" rIns="0" bIns="0" rtlCol="0" vert="horz">
            <a:spAutoFit/>
          </a:bodyPr>
          <a:lstStyle/>
          <a:p>
            <a:pPr marL="50800" marR="244475">
              <a:lnSpc>
                <a:spcPct val="102600"/>
              </a:lnSpc>
              <a:spcBef>
                <a:spcPts val="55"/>
              </a:spcBef>
            </a:pPr>
            <a:r>
              <a:rPr dirty="0" sz="1100" spc="-5">
                <a:latin typeface="Tahoma"/>
                <a:cs typeface="Tahoma"/>
              </a:rPr>
              <a:t>LIME: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The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kernel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weights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5">
                <a:latin typeface="Tahoma"/>
                <a:cs typeface="Tahoma"/>
              </a:rPr>
              <a:t>(</a:t>
            </a:r>
            <a:r>
              <a:rPr dirty="0" sz="1100" spc="5" i="1">
                <a:latin typeface="Arial"/>
                <a:cs typeface="Arial"/>
              </a:rPr>
              <a:t>π</a:t>
            </a:r>
            <a:r>
              <a:rPr dirty="0" baseline="-13888" sz="1200" spc="7" i="1">
                <a:latin typeface="Arial"/>
                <a:cs typeface="Arial"/>
              </a:rPr>
              <a:t>x</a:t>
            </a:r>
            <a:r>
              <a:rPr dirty="0" baseline="4629" sz="900" spc="7" i="1">
                <a:latin typeface="Times New Roman"/>
                <a:cs typeface="Times New Roman"/>
              </a:rPr>
              <a:t>′</a:t>
            </a:r>
            <a:r>
              <a:rPr dirty="0" baseline="4629" sz="900" spc="-75" i="1">
                <a:latin typeface="Times New Roman"/>
                <a:cs typeface="Times New Roman"/>
              </a:rPr>
              <a:t> </a:t>
            </a:r>
            <a:r>
              <a:rPr dirty="0" sz="1100" spc="-15">
                <a:latin typeface="Tahoma"/>
                <a:cs typeface="Tahoma"/>
              </a:rPr>
              <a:t>),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loss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function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-15">
                <a:latin typeface="Tahoma"/>
                <a:cs typeface="Tahoma"/>
              </a:rPr>
              <a:t>(</a:t>
            </a:r>
            <a:r>
              <a:rPr dirty="0" sz="1100" spc="-15" i="1">
                <a:latin typeface="Arial"/>
                <a:cs typeface="Arial"/>
              </a:rPr>
              <a:t>L</a:t>
            </a:r>
            <a:r>
              <a:rPr dirty="0" sz="1100" spc="-15">
                <a:latin typeface="Tahoma"/>
                <a:cs typeface="Tahoma"/>
              </a:rPr>
              <a:t>),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and 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simplicity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function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5">
                <a:latin typeface="Tahoma"/>
                <a:cs typeface="Tahoma"/>
              </a:rPr>
              <a:t>(Ω)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proposed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in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15">
                <a:latin typeface="Tahoma"/>
                <a:cs typeface="Tahoma"/>
              </a:rPr>
              <a:t>LIME</a:t>
            </a:r>
            <a:r>
              <a:rPr dirty="0" sz="1100" spc="30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aren’t</a:t>
            </a:r>
            <a:r>
              <a:rPr dirty="0" sz="1100" spc="3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consistent </a:t>
            </a:r>
            <a:r>
              <a:rPr dirty="0" sz="1100" spc="-33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with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our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desired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properties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-15">
                <a:latin typeface="Tahoma"/>
                <a:cs typeface="Tahoma"/>
              </a:rPr>
              <a:t>(local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accuracy</a:t>
            </a:r>
            <a:r>
              <a:rPr dirty="0" sz="1100" spc="30">
                <a:latin typeface="Tahoma"/>
                <a:cs typeface="Tahoma"/>
              </a:rPr>
              <a:t> </a:t>
            </a:r>
            <a:r>
              <a:rPr dirty="0" sz="1100" spc="85">
                <a:latin typeface="Tahoma"/>
                <a:cs typeface="Tahoma"/>
              </a:rPr>
              <a:t>&amp;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consistency).</a:t>
            </a:r>
            <a:endParaRPr sz="1100">
              <a:latin typeface="Tahoma"/>
              <a:cs typeface="Tahoma"/>
            </a:endParaRPr>
          </a:p>
          <a:p>
            <a:pPr marL="50800" marR="126364">
              <a:lnSpc>
                <a:spcPct val="102600"/>
              </a:lnSpc>
              <a:spcBef>
                <a:spcPts val="300"/>
              </a:spcBef>
            </a:pPr>
            <a:r>
              <a:rPr dirty="0" sz="1100" spc="-50">
                <a:latin typeface="Tahoma"/>
                <a:cs typeface="Tahoma"/>
              </a:rPr>
              <a:t>We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can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adjust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these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choices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-15">
                <a:latin typeface="Tahoma"/>
                <a:cs typeface="Tahoma"/>
              </a:rPr>
              <a:t>to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fix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that,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forming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the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Shapely </a:t>
            </a:r>
            <a:r>
              <a:rPr dirty="0" sz="1100" spc="-33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kernel:</a:t>
            </a:r>
            <a:endParaRPr sz="11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900">
              <a:latin typeface="Tahoma"/>
              <a:cs typeface="Tahoma"/>
            </a:endParaRPr>
          </a:p>
          <a:p>
            <a:pPr marL="671195">
              <a:lnSpc>
                <a:spcPct val="100000"/>
              </a:lnSpc>
              <a:tabLst>
                <a:tab pos="3484245" algn="l"/>
              </a:tabLst>
            </a:pPr>
            <a:r>
              <a:rPr dirty="0" sz="1100" spc="-20">
                <a:latin typeface="Tahoma"/>
                <a:cs typeface="Tahoma"/>
              </a:rPr>
              <a:t>Ω(</a:t>
            </a:r>
            <a:r>
              <a:rPr dirty="0" sz="1100" spc="-20" i="1">
                <a:latin typeface="Arial"/>
                <a:cs typeface="Arial"/>
              </a:rPr>
              <a:t>g</a:t>
            </a:r>
            <a:r>
              <a:rPr dirty="0" sz="1100" spc="-190" i="1">
                <a:latin typeface="Arial"/>
                <a:cs typeface="Arial"/>
              </a:rPr>
              <a:t> 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35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0</a:t>
            </a:r>
            <a:r>
              <a:rPr dirty="0" sz="1100" spc="-30" i="1">
                <a:latin typeface="Arial"/>
                <a:cs typeface="Arial"/>
              </a:rPr>
              <a:t>,	</a:t>
            </a:r>
            <a:r>
              <a:rPr dirty="0" sz="1100" spc="-20">
                <a:latin typeface="Tahoma"/>
                <a:cs typeface="Tahoma"/>
              </a:rPr>
              <a:t>(6)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506247" y="1463814"/>
            <a:ext cx="61594" cy="61594"/>
          </a:xfrm>
          <a:custGeom>
            <a:avLst/>
            <a:gdLst/>
            <a:ahLst/>
            <a:cxnLst/>
            <a:rect l="l" t="t" r="r" b="b"/>
            <a:pathLst>
              <a:path w="61595" h="61594">
                <a:moveTo>
                  <a:pt x="61569" y="0"/>
                </a:moveTo>
                <a:lnTo>
                  <a:pt x="0" y="0"/>
                </a:lnTo>
                <a:lnTo>
                  <a:pt x="0" y="61569"/>
                </a:lnTo>
                <a:lnTo>
                  <a:pt x="61569" y="61569"/>
                </a:lnTo>
                <a:lnTo>
                  <a:pt x="61569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 txBox="1"/>
          <p:nvPr/>
        </p:nvSpPr>
        <p:spPr>
          <a:xfrm>
            <a:off x="1180147" y="2217926"/>
            <a:ext cx="74930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-15" i="1">
                <a:latin typeface="Arial"/>
                <a:cs typeface="Arial"/>
              </a:rPr>
              <a:t>x</a:t>
            </a:r>
            <a:endParaRPr sz="8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101166" y="2157335"/>
            <a:ext cx="19113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120" i="1">
                <a:latin typeface="Arial"/>
                <a:cs typeface="Arial"/>
              </a:rPr>
              <a:t>π</a:t>
            </a:r>
            <a:r>
              <a:rPr dirty="0" sz="1100" spc="75" i="1">
                <a:latin typeface="Arial"/>
                <a:cs typeface="Arial"/>
              </a:rPr>
              <a:t> </a:t>
            </a:r>
            <a:r>
              <a:rPr dirty="0" baseline="4629" sz="900" spc="127" i="1">
                <a:latin typeface="Times New Roman"/>
                <a:cs typeface="Times New Roman"/>
              </a:rPr>
              <a:t>′</a:t>
            </a:r>
            <a:endParaRPr baseline="4629" sz="9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438325" y="2137447"/>
            <a:ext cx="54610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20">
                <a:latin typeface="Cambria"/>
                <a:cs typeface="Cambria"/>
              </a:rPr>
              <a:t>′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302473" y="2045105"/>
            <a:ext cx="260350" cy="191770"/>
          </a:xfrm>
          <a:prstGeom prst="rect">
            <a:avLst/>
          </a:prstGeom>
        </p:spPr>
        <p:txBody>
          <a:bodyPr wrap="square" lIns="0" tIns="1511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90"/>
              </a:spcBef>
            </a:pPr>
            <a:r>
              <a:rPr dirty="0" sz="1100" spc="150">
                <a:latin typeface="Lucida Sans Unicode"/>
                <a:cs typeface="Lucida Sans Unicode"/>
              </a:rPr>
              <a:t> </a:t>
            </a:r>
            <a:r>
              <a:rPr dirty="0" sz="1100" spc="150">
                <a:latin typeface="Lucida Sans Unicode"/>
                <a:cs typeface="Lucida Sans Unicode"/>
              </a:rPr>
              <a:t> </a:t>
            </a:r>
            <a:r>
              <a:rPr dirty="0" sz="1100" spc="150">
                <a:latin typeface="Lucida Sans Unicode"/>
                <a:cs typeface="Lucida Sans Unicode"/>
              </a:rPr>
              <a:t> </a:t>
            </a:r>
            <a:r>
              <a:rPr dirty="0" sz="1100" spc="150">
                <a:latin typeface="Lucida Sans Unicode"/>
                <a:cs typeface="Lucida Sans Unicode"/>
              </a:rPr>
              <a:t> 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365973" y="2157335"/>
            <a:ext cx="34290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222250" algn="l"/>
              </a:tabLst>
            </a:pPr>
            <a:r>
              <a:rPr dirty="0" sz="1100" spc="-80" i="1">
                <a:latin typeface="Arial"/>
                <a:cs typeface="Arial"/>
              </a:rPr>
              <a:t>z</a:t>
            </a:r>
            <a:r>
              <a:rPr dirty="0" sz="1100" spc="-80" i="1">
                <a:latin typeface="Arial"/>
                <a:cs typeface="Arial"/>
              </a:rPr>
              <a:t>	</a:t>
            </a:r>
            <a:r>
              <a:rPr dirty="0" sz="1100" spc="45">
                <a:latin typeface="Tahoma"/>
                <a:cs typeface="Tahoma"/>
              </a:rPr>
              <a:t>=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737232" y="2063596"/>
            <a:ext cx="178181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650875" algn="l"/>
                <a:tab pos="1768475" algn="l"/>
              </a:tabLst>
            </a:pPr>
            <a:r>
              <a:rPr dirty="0" u="sng" sz="11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1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dirty="0" u="sng" sz="110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(</a:t>
            </a:r>
            <a:r>
              <a:rPr dirty="0" u="sng" sz="1100" spc="35" i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M</a:t>
            </a:r>
            <a:r>
              <a:rPr dirty="0" u="sng" sz="1100" spc="25" i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100" spc="-30">
                <a:uFill>
                  <a:solidFill>
                    <a:srgbClr val="000000"/>
                  </a:solidFill>
                </a:uFill>
                <a:latin typeface="Lucida Sans Unicode"/>
                <a:cs typeface="Lucida Sans Unicode"/>
              </a:rPr>
              <a:t>−</a:t>
            </a:r>
            <a:r>
              <a:rPr dirty="0" u="sng" sz="1100" spc="-105">
                <a:uFill>
                  <a:solidFill>
                    <a:srgbClr val="000000"/>
                  </a:solidFill>
                </a:uFill>
                <a:latin typeface="Lucida Sans Unicode"/>
                <a:cs typeface="Lucida Sans Unicode"/>
              </a:rPr>
              <a:t> </a:t>
            </a:r>
            <a:r>
              <a:rPr dirty="0" u="sng" sz="1100" spc="-55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1</a:t>
            </a:r>
            <a:r>
              <a:rPr dirty="0" u="sng" sz="110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)</a:t>
            </a:r>
            <a:r>
              <a:rPr dirty="0" u="sng" sz="110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	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1711832" y="2252369"/>
            <a:ext cx="183261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35" i="1">
                <a:latin typeface="Arial"/>
                <a:cs typeface="Arial"/>
              </a:rPr>
              <a:t>M</a:t>
            </a:r>
            <a:r>
              <a:rPr dirty="0" sz="1100" spc="145" i="1">
                <a:latin typeface="Arial"/>
                <a:cs typeface="Arial"/>
              </a:rPr>
              <a:t> </a:t>
            </a:r>
            <a:r>
              <a:rPr dirty="0" sz="1100" spc="-45">
                <a:latin typeface="Tahoma"/>
                <a:cs typeface="Tahoma"/>
              </a:rPr>
              <a:t>ch</a:t>
            </a:r>
            <a:r>
              <a:rPr dirty="0" sz="1100" spc="-15">
                <a:latin typeface="Tahoma"/>
                <a:cs typeface="Tahoma"/>
              </a:rPr>
              <a:t>o</a:t>
            </a:r>
            <a:r>
              <a:rPr dirty="0" sz="1100" spc="-75">
                <a:latin typeface="Tahoma"/>
                <a:cs typeface="Tahoma"/>
              </a:rPr>
              <a:t>ose</a:t>
            </a:r>
            <a:r>
              <a:rPr dirty="0" sz="1100">
                <a:latin typeface="Tahoma"/>
                <a:cs typeface="Tahoma"/>
              </a:rPr>
              <a:t> </a:t>
            </a:r>
            <a:r>
              <a:rPr dirty="0" sz="1100" spc="-145">
                <a:latin typeface="Tahoma"/>
                <a:cs typeface="Tahoma"/>
              </a:rPr>
              <a:t> </a:t>
            </a:r>
            <a:r>
              <a:rPr dirty="0" sz="1100" spc="-110">
                <a:latin typeface="Lucida Sans Unicode"/>
                <a:cs typeface="Lucida Sans Unicode"/>
              </a:rPr>
              <a:t>|</a:t>
            </a:r>
            <a:r>
              <a:rPr dirty="0" sz="1100" spc="-80" i="1">
                <a:latin typeface="Arial"/>
                <a:cs typeface="Arial"/>
              </a:rPr>
              <a:t>z</a:t>
            </a:r>
            <a:r>
              <a:rPr dirty="0" sz="1100" spc="-210" i="1">
                <a:latin typeface="Arial"/>
                <a:cs typeface="Arial"/>
              </a:rPr>
              <a:t> </a:t>
            </a:r>
            <a:r>
              <a:rPr dirty="0" baseline="20833" sz="1200" spc="104">
                <a:latin typeface="Cambria"/>
                <a:cs typeface="Cambria"/>
              </a:rPr>
              <a:t>′</a:t>
            </a:r>
            <a:r>
              <a:rPr dirty="0" sz="1100" spc="-110">
                <a:latin typeface="Lucida Sans Unicode"/>
                <a:cs typeface="Lucida Sans Unicode"/>
              </a:rPr>
              <a:t>|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165">
                <a:latin typeface="Tahoma"/>
                <a:cs typeface="Tahoma"/>
              </a:rPr>
              <a:t> </a:t>
            </a:r>
            <a:r>
              <a:rPr dirty="0" sz="1100" spc="-110">
                <a:latin typeface="Lucida Sans Unicode"/>
                <a:cs typeface="Lucida Sans Unicode"/>
              </a:rPr>
              <a:t>|</a:t>
            </a:r>
            <a:r>
              <a:rPr dirty="0" sz="1100" spc="-80" i="1">
                <a:latin typeface="Arial"/>
                <a:cs typeface="Arial"/>
              </a:rPr>
              <a:t>z</a:t>
            </a:r>
            <a:r>
              <a:rPr dirty="0" sz="1100" spc="-210" i="1">
                <a:latin typeface="Arial"/>
                <a:cs typeface="Arial"/>
              </a:rPr>
              <a:t> </a:t>
            </a:r>
            <a:r>
              <a:rPr dirty="0" baseline="20833" sz="1200" spc="104">
                <a:latin typeface="Cambria"/>
                <a:cs typeface="Cambria"/>
              </a:rPr>
              <a:t>′</a:t>
            </a:r>
            <a:r>
              <a:rPr dirty="0" sz="1100" spc="-110">
                <a:latin typeface="Lucida Sans Unicode"/>
                <a:cs typeface="Lucida Sans Unicode"/>
              </a:rPr>
              <a:t>|</a:t>
            </a:r>
            <a:r>
              <a:rPr dirty="0" sz="1100" spc="-170">
                <a:latin typeface="Lucida Sans Unicode"/>
                <a:cs typeface="Lucida Sans Unicode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35" i="1">
                <a:latin typeface="Arial"/>
                <a:cs typeface="Arial"/>
              </a:rPr>
              <a:t>M</a:t>
            </a:r>
            <a:r>
              <a:rPr dirty="0" sz="1100" spc="25" i="1">
                <a:latin typeface="Arial"/>
                <a:cs typeface="Arial"/>
              </a:rPr>
              <a:t> </a:t>
            </a:r>
            <a:r>
              <a:rPr dirty="0" sz="1100" spc="-30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110">
                <a:latin typeface="Lucida Sans Unicode"/>
                <a:cs typeface="Lucida Sans Unicode"/>
              </a:rPr>
              <a:t>|</a:t>
            </a:r>
            <a:r>
              <a:rPr dirty="0" sz="1100" spc="-80" i="1">
                <a:latin typeface="Arial"/>
                <a:cs typeface="Arial"/>
              </a:rPr>
              <a:t>z</a:t>
            </a:r>
            <a:r>
              <a:rPr dirty="0" sz="1100" spc="-210" i="1">
                <a:latin typeface="Arial"/>
                <a:cs typeface="Arial"/>
              </a:rPr>
              <a:t> </a:t>
            </a:r>
            <a:r>
              <a:rPr dirty="0" baseline="20833" sz="1200" spc="104">
                <a:latin typeface="Cambria"/>
                <a:cs typeface="Cambria"/>
              </a:rPr>
              <a:t>′</a:t>
            </a:r>
            <a:r>
              <a:rPr dirty="0" sz="1100" spc="-110">
                <a:latin typeface="Lucida Sans Unicode"/>
                <a:cs typeface="Lucida Sans Unicode"/>
              </a:rPr>
              <a:t>|</a:t>
            </a:r>
            <a:r>
              <a:rPr dirty="0" sz="1100">
                <a:latin typeface="Tahoma"/>
                <a:cs typeface="Tahoma"/>
              </a:rPr>
              <a:t>)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3508489" y="2157335"/>
            <a:ext cx="75247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561975" algn="l"/>
              </a:tabLst>
            </a:pPr>
            <a:r>
              <a:rPr dirty="0" sz="1100" spc="-5" i="1">
                <a:latin typeface="Arial"/>
                <a:cs typeface="Arial"/>
              </a:rPr>
              <a:t>,</a:t>
            </a:r>
            <a:r>
              <a:rPr dirty="0" sz="1100" spc="-5" i="1">
                <a:latin typeface="Arial"/>
                <a:cs typeface="Arial"/>
              </a:rPr>
              <a:t>	</a:t>
            </a:r>
            <a:r>
              <a:rPr dirty="0" sz="1100" spc="-20">
                <a:latin typeface="Tahoma"/>
                <a:cs typeface="Tahoma"/>
              </a:rPr>
              <a:t>(7)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384211" y="2543681"/>
            <a:ext cx="74930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-15" i="1">
                <a:latin typeface="Arial"/>
                <a:cs typeface="Arial"/>
              </a:rPr>
              <a:t>x</a:t>
            </a:r>
            <a:endParaRPr sz="80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873378" y="2483090"/>
            <a:ext cx="83566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25" i="1">
                <a:latin typeface="Arial"/>
                <a:cs typeface="Arial"/>
              </a:rPr>
              <a:t>L</a:t>
            </a:r>
            <a:r>
              <a:rPr dirty="0" sz="1100" spc="-125" i="1">
                <a:latin typeface="Arial"/>
                <a:cs typeface="Arial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25" i="1">
                <a:latin typeface="Arial"/>
                <a:cs typeface="Arial"/>
              </a:rPr>
              <a:t>f</a:t>
            </a:r>
            <a:r>
              <a:rPr dirty="0" sz="1100" spc="-70" i="1">
                <a:latin typeface="Arial"/>
                <a:cs typeface="Arial"/>
              </a:rPr>
              <a:t> </a:t>
            </a:r>
            <a:r>
              <a:rPr dirty="0" sz="1100" spc="-5" i="1">
                <a:latin typeface="Arial"/>
                <a:cs typeface="Arial"/>
              </a:rPr>
              <a:t>,</a:t>
            </a:r>
            <a:r>
              <a:rPr dirty="0" sz="1100" spc="-125" i="1">
                <a:latin typeface="Arial"/>
                <a:cs typeface="Arial"/>
              </a:rPr>
              <a:t> </a:t>
            </a:r>
            <a:r>
              <a:rPr dirty="0" sz="1100" spc="45" i="1">
                <a:latin typeface="Arial"/>
                <a:cs typeface="Arial"/>
              </a:rPr>
              <a:t>g</a:t>
            </a:r>
            <a:r>
              <a:rPr dirty="0" sz="1100" spc="-5" i="1">
                <a:latin typeface="Arial"/>
                <a:cs typeface="Arial"/>
              </a:rPr>
              <a:t>,</a:t>
            </a:r>
            <a:r>
              <a:rPr dirty="0" sz="1100" spc="-125" i="1">
                <a:latin typeface="Arial"/>
                <a:cs typeface="Arial"/>
              </a:rPr>
              <a:t> </a:t>
            </a:r>
            <a:r>
              <a:rPr dirty="0" sz="1100" spc="-120" i="1">
                <a:latin typeface="Arial"/>
                <a:cs typeface="Arial"/>
              </a:rPr>
              <a:t>π</a:t>
            </a:r>
            <a:r>
              <a:rPr dirty="0" sz="1100" i="1">
                <a:latin typeface="Arial"/>
                <a:cs typeface="Arial"/>
              </a:rPr>
              <a:t> </a:t>
            </a:r>
            <a:r>
              <a:rPr dirty="0" sz="1100" spc="-150" i="1">
                <a:latin typeface="Arial"/>
                <a:cs typeface="Arial"/>
              </a:rPr>
              <a:t> </a:t>
            </a:r>
            <a:r>
              <a:rPr dirty="0" baseline="4629" sz="900" spc="127" i="1">
                <a:latin typeface="Times New Roman"/>
                <a:cs typeface="Times New Roman"/>
              </a:rPr>
              <a:t>′</a:t>
            </a:r>
            <a:r>
              <a:rPr dirty="0" baseline="4629" sz="900" spc="-75" i="1">
                <a:latin typeface="Times New Roman"/>
                <a:cs typeface="Times New Roman"/>
              </a:rPr>
              <a:t> 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1741512" y="2351467"/>
            <a:ext cx="22606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919">
                <a:latin typeface="Lucida Sans Unicode"/>
                <a:cs typeface="Lucida Sans Unicode"/>
              </a:rPr>
              <a:t>Σ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586295" y="2690697"/>
            <a:ext cx="3108325" cy="43307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 marR="575945">
              <a:lnSpc>
                <a:spcPct val="100000"/>
              </a:lnSpc>
              <a:spcBef>
                <a:spcPts val="95"/>
              </a:spcBef>
            </a:pPr>
            <a:r>
              <a:rPr dirty="0" sz="800" spc="65" i="1">
                <a:latin typeface="Arial"/>
                <a:cs typeface="Arial"/>
              </a:rPr>
              <a:t>z</a:t>
            </a:r>
            <a:r>
              <a:rPr dirty="0" baseline="23148" sz="900" spc="97" i="1">
                <a:latin typeface="Times New Roman"/>
                <a:cs typeface="Times New Roman"/>
              </a:rPr>
              <a:t>′</a:t>
            </a:r>
            <a:r>
              <a:rPr dirty="0" sz="800" spc="65">
                <a:latin typeface="Cambria"/>
                <a:cs typeface="Cambria"/>
              </a:rPr>
              <a:t>∈</a:t>
            </a:r>
            <a:r>
              <a:rPr dirty="0" sz="800" spc="65" i="1">
                <a:latin typeface="Arial"/>
                <a:cs typeface="Arial"/>
              </a:rPr>
              <a:t>Z</a:t>
            </a:r>
            <a:endParaRPr sz="800">
              <a:latin typeface="Arial"/>
              <a:cs typeface="Arial"/>
            </a:endParaRPr>
          </a:p>
          <a:p>
            <a:pPr marL="50800">
              <a:lnSpc>
                <a:spcPct val="100000"/>
              </a:lnSpc>
              <a:spcBef>
                <a:spcPts val="935"/>
              </a:spcBef>
            </a:pPr>
            <a:r>
              <a:rPr dirty="0" sz="1100" spc="-70">
                <a:latin typeface="Tahoma"/>
                <a:cs typeface="Tahoma"/>
              </a:rPr>
              <a:t>where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110">
                <a:latin typeface="Lucida Sans Unicode"/>
                <a:cs typeface="Lucida Sans Unicode"/>
              </a:rPr>
              <a:t>|</a:t>
            </a:r>
            <a:r>
              <a:rPr dirty="0" sz="1100" spc="-80" i="1">
                <a:latin typeface="Arial"/>
                <a:cs typeface="Arial"/>
              </a:rPr>
              <a:t>z</a:t>
            </a:r>
            <a:r>
              <a:rPr dirty="0" sz="1100" spc="-210" i="1">
                <a:latin typeface="Arial"/>
                <a:cs typeface="Arial"/>
              </a:rPr>
              <a:t> </a:t>
            </a:r>
            <a:r>
              <a:rPr dirty="0" baseline="27777" sz="1200" spc="104">
                <a:latin typeface="Cambria"/>
                <a:cs typeface="Cambria"/>
              </a:rPr>
              <a:t>′</a:t>
            </a:r>
            <a:r>
              <a:rPr dirty="0" sz="1100" spc="-110">
                <a:latin typeface="Lucida Sans Unicode"/>
                <a:cs typeface="Lucida Sans Unicode"/>
              </a:rPr>
              <a:t>|</a:t>
            </a:r>
            <a:r>
              <a:rPr dirty="0" sz="1100" spc="15">
                <a:latin typeface="Lucida Sans Unicode"/>
                <a:cs typeface="Lucida Sans Unicode"/>
              </a:rPr>
              <a:t> </a:t>
            </a:r>
            <a:r>
              <a:rPr dirty="0" sz="1100" spc="-35">
                <a:latin typeface="Tahoma"/>
                <a:cs typeface="Tahoma"/>
              </a:rPr>
              <a:t>is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the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num</a:t>
            </a:r>
            <a:r>
              <a:rPr dirty="0" sz="1100" spc="-15">
                <a:latin typeface="Tahoma"/>
                <a:cs typeface="Tahoma"/>
              </a:rPr>
              <a:t>b</a:t>
            </a:r>
            <a:r>
              <a:rPr dirty="0" sz="1100" spc="-60">
                <a:latin typeface="Tahoma"/>
                <a:cs typeface="Tahoma"/>
              </a:rPr>
              <a:t>er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of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non-zero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elem</a:t>
            </a:r>
            <a:r>
              <a:rPr dirty="0" sz="1100" spc="-50">
                <a:latin typeface="Tahoma"/>
                <a:cs typeface="Tahoma"/>
              </a:rPr>
              <a:t>ents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in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80" i="1">
                <a:latin typeface="Arial"/>
                <a:cs typeface="Arial"/>
              </a:rPr>
              <a:t>z</a:t>
            </a:r>
            <a:r>
              <a:rPr dirty="0" sz="1100" spc="-210" i="1">
                <a:latin typeface="Arial"/>
                <a:cs typeface="Arial"/>
              </a:rPr>
              <a:t> </a:t>
            </a:r>
            <a:r>
              <a:rPr dirty="0" baseline="27777" sz="1200" spc="104">
                <a:latin typeface="Cambria"/>
                <a:cs typeface="Cambria"/>
              </a:rPr>
              <a:t>′</a:t>
            </a:r>
            <a:r>
              <a:rPr dirty="0" sz="1100" spc="-35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2272487" y="2541192"/>
            <a:ext cx="74930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-15" i="1">
                <a:latin typeface="Arial"/>
                <a:cs typeface="Arial"/>
              </a:rPr>
              <a:t>x</a:t>
            </a:r>
            <a:endParaRPr sz="800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2496578" y="2463201"/>
            <a:ext cx="629920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587375" algn="l"/>
              </a:tabLst>
            </a:pPr>
            <a:r>
              <a:rPr dirty="0" sz="800" spc="20">
                <a:latin typeface="Cambria"/>
                <a:cs typeface="Cambria"/>
              </a:rPr>
              <a:t>′</a:t>
            </a:r>
            <a:r>
              <a:rPr dirty="0" sz="800" spc="20">
                <a:latin typeface="Cambria"/>
                <a:cs typeface="Cambria"/>
              </a:rPr>
              <a:t>	</a:t>
            </a:r>
            <a:r>
              <a:rPr dirty="0" sz="800" spc="20">
                <a:latin typeface="Cambria"/>
                <a:cs typeface="Cambria"/>
              </a:rPr>
              <a:t>′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3228365" y="2442716"/>
            <a:ext cx="7937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-25">
                <a:latin typeface="Microsoft Sans Serif"/>
                <a:cs typeface="Microsoft Sans Serif"/>
              </a:rPr>
              <a:t>2</a:t>
            </a:r>
            <a:endParaRPr sz="800">
              <a:latin typeface="Microsoft Sans Serif"/>
              <a:cs typeface="Microsoft Sans Serif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3390531" y="2543681"/>
            <a:ext cx="74930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-15" i="1">
                <a:latin typeface="Arial"/>
                <a:cs typeface="Arial"/>
              </a:rPr>
              <a:t>x</a:t>
            </a:r>
            <a:endParaRPr sz="800">
              <a:latin typeface="Arial"/>
              <a:cs typeface="Aria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3648709" y="2463201"/>
            <a:ext cx="54610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20">
                <a:latin typeface="Cambria"/>
                <a:cs typeface="Cambria"/>
              </a:rPr>
              <a:t>′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1984184" y="2370860"/>
            <a:ext cx="178943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388620" algn="l"/>
                <a:tab pos="963930" algn="l"/>
                <a:tab pos="1541145" algn="l"/>
              </a:tabLst>
            </a:pPr>
            <a:r>
              <a:rPr dirty="0" sz="1100" spc="105">
                <a:latin typeface="Lucida Sans Unicode"/>
                <a:cs typeface="Lucida Sans Unicode"/>
              </a:rPr>
              <a:t> </a:t>
            </a:r>
            <a:r>
              <a:rPr dirty="0" sz="1100" spc="105">
                <a:latin typeface="Lucida Sans Unicode"/>
                <a:cs typeface="Lucida Sans Unicode"/>
              </a:rPr>
              <a:t> </a:t>
            </a:r>
            <a:r>
              <a:rPr dirty="0" sz="1100" spc="55">
                <a:latin typeface="Lucida Sans Unicode"/>
                <a:cs typeface="Lucida Sans Unicode"/>
              </a:rPr>
              <a:t> </a:t>
            </a:r>
            <a:r>
              <a:rPr dirty="0" sz="1100" spc="150">
                <a:latin typeface="Lucida Sans Unicode"/>
                <a:cs typeface="Lucida Sans Unicode"/>
              </a:rPr>
              <a:t> </a:t>
            </a:r>
            <a:r>
              <a:rPr dirty="0" sz="1100">
                <a:latin typeface="Lucida Sans Unicode"/>
                <a:cs typeface="Lucida Sans Unicode"/>
              </a:rPr>
              <a:t>	</a:t>
            </a:r>
            <a:r>
              <a:rPr dirty="0" sz="1100" spc="150">
                <a:latin typeface="Lucida Sans Unicode"/>
                <a:cs typeface="Lucida Sans Unicode"/>
              </a:rPr>
              <a:t> </a:t>
            </a:r>
            <a:r>
              <a:rPr dirty="0" sz="1100">
                <a:latin typeface="Lucida Sans Unicode"/>
                <a:cs typeface="Lucida Sans Unicode"/>
              </a:rPr>
              <a:t> </a:t>
            </a:r>
            <a:r>
              <a:rPr dirty="0" sz="1100" spc="150">
                <a:latin typeface="Lucida Sans Unicode"/>
                <a:cs typeface="Lucida Sans Unicode"/>
              </a:rPr>
              <a:t> </a:t>
            </a:r>
            <a:r>
              <a:rPr dirty="0" sz="1100" spc="150">
                <a:latin typeface="Lucida Sans Unicode"/>
                <a:cs typeface="Lucida Sans Unicode"/>
              </a:rPr>
              <a:t>  </a:t>
            </a:r>
            <a:r>
              <a:rPr dirty="0" sz="1100">
                <a:latin typeface="Lucida Sans Unicode"/>
                <a:cs typeface="Lucida Sans Unicode"/>
              </a:rPr>
              <a:t>	</a:t>
            </a:r>
            <a:r>
              <a:rPr dirty="0" sz="1100" spc="150">
                <a:latin typeface="Lucida Sans Unicode"/>
                <a:cs typeface="Lucida Sans Unicode"/>
              </a:rPr>
              <a:t> </a:t>
            </a:r>
            <a:r>
              <a:rPr dirty="0" sz="1100">
                <a:latin typeface="Lucida Sans Unicode"/>
                <a:cs typeface="Lucida Sans Unicode"/>
              </a:rPr>
              <a:t> </a:t>
            </a:r>
            <a:r>
              <a:rPr dirty="0" sz="1100" spc="150">
                <a:latin typeface="Lucida Sans Unicode"/>
                <a:cs typeface="Lucida Sans Unicode"/>
              </a:rPr>
              <a:t> </a:t>
            </a:r>
            <a:r>
              <a:rPr dirty="0" sz="1100" spc="125">
                <a:latin typeface="Lucida Sans Unicode"/>
                <a:cs typeface="Lucida Sans Unicode"/>
              </a:rPr>
              <a:t>  </a:t>
            </a:r>
            <a:r>
              <a:rPr dirty="0" sz="1100">
                <a:latin typeface="Lucida Sans Unicode"/>
                <a:cs typeface="Lucida Sans Unicode"/>
              </a:rPr>
              <a:t>	</a:t>
            </a:r>
            <a:r>
              <a:rPr dirty="0" sz="1100" spc="150">
                <a:latin typeface="Lucida Sans Unicode"/>
                <a:cs typeface="Lucida Sans Unicode"/>
              </a:rPr>
              <a:t> </a:t>
            </a:r>
            <a:r>
              <a:rPr dirty="0" sz="1100">
                <a:latin typeface="Lucida Sans Unicode"/>
                <a:cs typeface="Lucida Sans Unicode"/>
              </a:rPr>
              <a:t> </a:t>
            </a:r>
            <a:r>
              <a:rPr dirty="0" sz="1100" spc="150">
                <a:latin typeface="Lucida Sans Unicode"/>
                <a:cs typeface="Lucida Sans Unicode"/>
              </a:rPr>
              <a:t> </a:t>
            </a:r>
            <a:r>
              <a:rPr dirty="0" sz="1100" spc="150">
                <a:latin typeface="Lucida Sans Unicode"/>
                <a:cs typeface="Lucida Sans Unicode"/>
              </a:rPr>
              <a:t> 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2041905" y="2483090"/>
            <a:ext cx="1793239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394335" algn="l"/>
                <a:tab pos="660400" algn="l"/>
                <a:tab pos="1282065" algn="l"/>
                <a:tab pos="1741170" algn="l"/>
              </a:tabLst>
            </a:pPr>
            <a:r>
              <a:rPr dirty="0" sz="1100" spc="25" i="1">
                <a:latin typeface="Arial"/>
                <a:cs typeface="Arial"/>
              </a:rPr>
              <a:t>f</a:t>
            </a:r>
            <a:r>
              <a:rPr dirty="0" sz="1100" spc="25" i="1">
                <a:latin typeface="Arial"/>
                <a:cs typeface="Arial"/>
              </a:rPr>
              <a:t>   </a:t>
            </a:r>
            <a:r>
              <a:rPr dirty="0" sz="1100" spc="-50" i="1">
                <a:latin typeface="Arial"/>
                <a:cs typeface="Arial"/>
              </a:rPr>
              <a:t>h</a:t>
            </a:r>
            <a:r>
              <a:rPr dirty="0" sz="1100" spc="-50" i="1">
                <a:latin typeface="Arial"/>
                <a:cs typeface="Arial"/>
              </a:rPr>
              <a:t>	</a:t>
            </a:r>
            <a:r>
              <a:rPr dirty="0" sz="1100" spc="-80" i="1">
                <a:latin typeface="Arial"/>
                <a:cs typeface="Arial"/>
              </a:rPr>
              <a:t>z</a:t>
            </a:r>
            <a:r>
              <a:rPr dirty="0" sz="1100" spc="-80" i="1">
                <a:latin typeface="Arial"/>
                <a:cs typeface="Arial"/>
              </a:rPr>
              <a:t>	</a:t>
            </a:r>
            <a:r>
              <a:rPr dirty="0" sz="1100" spc="-30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70" i="1">
                <a:latin typeface="Arial"/>
                <a:cs typeface="Arial"/>
              </a:rPr>
              <a:t>g</a:t>
            </a:r>
            <a:r>
              <a:rPr dirty="0" sz="1100" i="1">
                <a:latin typeface="Arial"/>
                <a:cs typeface="Arial"/>
              </a:rPr>
              <a:t>  </a:t>
            </a:r>
            <a:r>
              <a:rPr dirty="0" sz="1100" spc="-120" i="1">
                <a:latin typeface="Arial"/>
                <a:cs typeface="Arial"/>
              </a:rPr>
              <a:t> </a:t>
            </a:r>
            <a:r>
              <a:rPr dirty="0" sz="1100" spc="-80" i="1">
                <a:latin typeface="Arial"/>
                <a:cs typeface="Arial"/>
              </a:rPr>
              <a:t>z</a:t>
            </a:r>
            <a:r>
              <a:rPr dirty="0" sz="1100" i="1">
                <a:latin typeface="Arial"/>
                <a:cs typeface="Arial"/>
              </a:rPr>
              <a:t>	</a:t>
            </a:r>
            <a:r>
              <a:rPr dirty="0" sz="1100" spc="-120" i="1">
                <a:latin typeface="Arial"/>
                <a:cs typeface="Arial"/>
              </a:rPr>
              <a:t>π</a:t>
            </a:r>
            <a:r>
              <a:rPr dirty="0" sz="1100" i="1">
                <a:latin typeface="Arial"/>
                <a:cs typeface="Arial"/>
              </a:rPr>
              <a:t> </a:t>
            </a:r>
            <a:r>
              <a:rPr dirty="0" sz="1100" spc="-150" i="1">
                <a:latin typeface="Arial"/>
                <a:cs typeface="Arial"/>
              </a:rPr>
              <a:t> </a:t>
            </a:r>
            <a:r>
              <a:rPr dirty="0" baseline="4629" sz="900" spc="127" i="1">
                <a:latin typeface="Times New Roman"/>
                <a:cs typeface="Times New Roman"/>
              </a:rPr>
              <a:t>′</a:t>
            </a:r>
            <a:r>
              <a:rPr dirty="0" baseline="4629" sz="900" i="1">
                <a:latin typeface="Times New Roman"/>
                <a:cs typeface="Times New Roman"/>
              </a:rPr>
              <a:t>    </a:t>
            </a:r>
            <a:r>
              <a:rPr dirty="0" baseline="4629" sz="900" spc="44" i="1">
                <a:latin typeface="Times New Roman"/>
                <a:cs typeface="Times New Roman"/>
              </a:rPr>
              <a:t> </a:t>
            </a:r>
            <a:r>
              <a:rPr dirty="0" sz="1100" spc="-80" i="1">
                <a:latin typeface="Arial"/>
                <a:cs typeface="Arial"/>
              </a:rPr>
              <a:t>z</a:t>
            </a:r>
            <a:r>
              <a:rPr dirty="0" sz="1100" i="1">
                <a:latin typeface="Arial"/>
                <a:cs typeface="Arial"/>
              </a:rPr>
              <a:t>	</a:t>
            </a:r>
            <a:r>
              <a:rPr dirty="0" sz="1100" spc="-5" i="1">
                <a:latin typeface="Arial"/>
                <a:cs typeface="Arial"/>
              </a:rPr>
              <a:t>,</a:t>
            </a:r>
            <a:endParaRPr sz="1100">
              <a:latin typeface="Arial"/>
              <a:cs typeface="Aria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4058272" y="2483090"/>
            <a:ext cx="20256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20">
                <a:latin typeface="Tahoma"/>
                <a:cs typeface="Tahoma"/>
              </a:rPr>
              <a:t>(8)</a:t>
            </a:r>
            <a:endParaRPr sz="1100">
              <a:latin typeface="Tahoma"/>
              <a:cs typeface="Tahoma"/>
            </a:endParaRPr>
          </a:p>
        </p:txBody>
      </p:sp>
      <p:grpSp>
        <p:nvGrpSpPr>
          <p:cNvPr id="48" name="object 48"/>
          <p:cNvGrpSpPr/>
          <p:nvPr/>
        </p:nvGrpSpPr>
        <p:grpSpPr>
          <a:xfrm>
            <a:off x="0" y="3211372"/>
            <a:ext cx="4608195" cy="245110"/>
            <a:chOff x="0" y="3211372"/>
            <a:chExt cx="4608195" cy="245110"/>
          </a:xfrm>
        </p:grpSpPr>
        <p:sp>
          <p:nvSpPr>
            <p:cNvPr id="49" name="object 49"/>
            <p:cNvSpPr/>
            <p:nvPr/>
          </p:nvSpPr>
          <p:spPr>
            <a:xfrm>
              <a:off x="0" y="3211372"/>
              <a:ext cx="4608195" cy="122555"/>
            </a:xfrm>
            <a:custGeom>
              <a:avLst/>
              <a:gdLst/>
              <a:ahLst/>
              <a:cxnLst/>
              <a:rect l="l" t="t" r="r" b="b"/>
              <a:pathLst>
                <a:path w="4608195" h="122554">
                  <a:moveTo>
                    <a:pt x="4608004" y="0"/>
                  </a:moveTo>
                  <a:lnTo>
                    <a:pt x="0" y="0"/>
                  </a:lnTo>
                  <a:lnTo>
                    <a:pt x="0" y="122313"/>
                  </a:lnTo>
                  <a:lnTo>
                    <a:pt x="4608004" y="122313"/>
                  </a:lnTo>
                  <a:lnTo>
                    <a:pt x="4608004" y="0"/>
                  </a:lnTo>
                  <a:close/>
                </a:path>
              </a:pathLst>
            </a:custGeom>
            <a:solidFill>
              <a:srgbClr val="26268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0" name="object 50"/>
            <p:cNvSpPr/>
            <p:nvPr/>
          </p:nvSpPr>
          <p:spPr>
            <a:xfrm>
              <a:off x="0" y="3333686"/>
              <a:ext cx="4608195" cy="122555"/>
            </a:xfrm>
            <a:custGeom>
              <a:avLst/>
              <a:gdLst/>
              <a:ahLst/>
              <a:cxnLst/>
              <a:rect l="l" t="t" r="r" b="b"/>
              <a:pathLst>
                <a:path w="4608195" h="122554">
                  <a:moveTo>
                    <a:pt x="4608004" y="0"/>
                  </a:moveTo>
                  <a:lnTo>
                    <a:pt x="0" y="0"/>
                  </a:lnTo>
                  <a:lnTo>
                    <a:pt x="0" y="122313"/>
                  </a:lnTo>
                  <a:lnTo>
                    <a:pt x="4608004" y="122313"/>
                  </a:lnTo>
                  <a:lnTo>
                    <a:pt x="4608004" y="0"/>
                  </a:lnTo>
                  <a:close/>
                </a:path>
              </a:pathLst>
            </a:custGeom>
            <a:solidFill>
              <a:srgbClr val="191959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1" name="object 51"/>
          <p:cNvSpPr txBox="1"/>
          <p:nvPr/>
        </p:nvSpPr>
        <p:spPr>
          <a:xfrm>
            <a:off x="95300" y="3225267"/>
            <a:ext cx="1838325" cy="2247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675"/>
              </a:lnSpc>
            </a:pPr>
            <a:r>
              <a:rPr dirty="0" sz="600" spc="5">
                <a:solidFill>
                  <a:srgbClr val="FFFFFF"/>
                </a:solidFill>
                <a:latin typeface="Microsoft Sans Serif"/>
                <a:cs typeface="Microsoft Sans Serif"/>
              </a:rPr>
              <a:t>Max</a:t>
            </a:r>
            <a:r>
              <a:rPr dirty="0" sz="600" spc="4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dirty="0" sz="600" spc="-15">
                <a:solidFill>
                  <a:srgbClr val="FFFFFF"/>
                </a:solidFill>
                <a:latin typeface="Microsoft Sans Serif"/>
                <a:cs typeface="Microsoft Sans Serif"/>
              </a:rPr>
              <a:t>Nadeau,</a:t>
            </a:r>
            <a:r>
              <a:rPr dirty="0" sz="600" spc="4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dirty="0" sz="600" spc="5">
                <a:solidFill>
                  <a:srgbClr val="FFFFFF"/>
                </a:solidFill>
                <a:latin typeface="Microsoft Sans Serif"/>
                <a:cs typeface="Microsoft Sans Serif"/>
              </a:rPr>
              <a:t>Max</a:t>
            </a:r>
            <a:r>
              <a:rPr dirty="0" sz="600" spc="45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dirty="0" sz="600" spc="10">
                <a:solidFill>
                  <a:srgbClr val="FFFFFF"/>
                </a:solidFill>
                <a:latin typeface="Microsoft Sans Serif"/>
                <a:cs typeface="Microsoft Sans Serif"/>
              </a:rPr>
              <a:t>Li,</a:t>
            </a:r>
            <a:r>
              <a:rPr dirty="0" sz="600" spc="4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dirty="0" sz="600" spc="-15">
                <a:solidFill>
                  <a:srgbClr val="FFFFFF"/>
                </a:solidFill>
                <a:latin typeface="Microsoft Sans Serif"/>
                <a:cs typeface="Microsoft Sans Serif"/>
              </a:rPr>
              <a:t>and</a:t>
            </a:r>
            <a:r>
              <a:rPr dirty="0" sz="600" spc="45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dirty="0" sz="600" spc="-10">
                <a:solidFill>
                  <a:srgbClr val="FFFFFF"/>
                </a:solidFill>
                <a:latin typeface="Microsoft Sans Serif"/>
                <a:cs typeface="Microsoft Sans Serif"/>
              </a:rPr>
              <a:t>Xander</a:t>
            </a:r>
            <a:r>
              <a:rPr dirty="0" sz="600" spc="4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dirty="0" sz="600" spc="-20">
                <a:solidFill>
                  <a:srgbClr val="FFFFFF"/>
                </a:solidFill>
                <a:latin typeface="Microsoft Sans Serif"/>
                <a:cs typeface="Microsoft Sans Serif"/>
              </a:rPr>
              <a:t>Davies</a:t>
            </a:r>
            <a:endParaRPr sz="6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240"/>
              </a:spcBef>
            </a:pPr>
            <a:r>
              <a:rPr dirty="0" sz="600" spc="20">
                <a:solidFill>
                  <a:srgbClr val="FFFFFF"/>
                </a:solidFill>
                <a:latin typeface="Microsoft Sans Serif"/>
                <a:cs typeface="Microsoft Sans Serif"/>
                <a:hlinkClick r:id="rId9" action="ppaction://hlinksldjump"/>
              </a:rPr>
              <a:t>A</a:t>
            </a:r>
            <a:r>
              <a:rPr dirty="0" sz="600" spc="55">
                <a:solidFill>
                  <a:srgbClr val="FFFFFF"/>
                </a:solidFill>
                <a:latin typeface="Microsoft Sans Serif"/>
                <a:cs typeface="Microsoft Sans Serif"/>
                <a:hlinkClick r:id="rId9" action="ppaction://hlinksldjump"/>
              </a:rPr>
              <a:t> </a:t>
            </a:r>
            <a:r>
              <a:rPr dirty="0" sz="600" spc="-5">
                <a:solidFill>
                  <a:srgbClr val="FFFFFF"/>
                </a:solidFill>
                <a:latin typeface="Microsoft Sans Serif"/>
                <a:cs typeface="Microsoft Sans Serif"/>
                <a:hlinkClick r:id="rId9" action="ppaction://hlinksldjump"/>
              </a:rPr>
              <a:t>Unified</a:t>
            </a:r>
            <a:r>
              <a:rPr dirty="0" sz="600" spc="55">
                <a:solidFill>
                  <a:srgbClr val="FFFFFF"/>
                </a:solidFill>
                <a:latin typeface="Microsoft Sans Serif"/>
                <a:cs typeface="Microsoft Sans Serif"/>
                <a:hlinkClick r:id="rId9" action="ppaction://hlinksldjump"/>
              </a:rPr>
              <a:t> </a:t>
            </a:r>
            <a:r>
              <a:rPr dirty="0" sz="600" spc="-10">
                <a:solidFill>
                  <a:srgbClr val="FFFFFF"/>
                </a:solidFill>
                <a:latin typeface="Microsoft Sans Serif"/>
                <a:cs typeface="Microsoft Sans Serif"/>
                <a:hlinkClick r:id="rId9" action="ppaction://hlinksldjump"/>
              </a:rPr>
              <a:t>Approach</a:t>
            </a:r>
            <a:r>
              <a:rPr dirty="0" sz="600" spc="55">
                <a:solidFill>
                  <a:srgbClr val="FFFFFF"/>
                </a:solidFill>
                <a:latin typeface="Microsoft Sans Serif"/>
                <a:cs typeface="Microsoft Sans Serif"/>
                <a:hlinkClick r:id="rId9" action="ppaction://hlinksldjump"/>
              </a:rPr>
              <a:t> </a:t>
            </a:r>
            <a:r>
              <a:rPr dirty="0" sz="600" spc="20">
                <a:solidFill>
                  <a:srgbClr val="FFFFFF"/>
                </a:solidFill>
                <a:latin typeface="Microsoft Sans Serif"/>
                <a:cs typeface="Microsoft Sans Serif"/>
                <a:hlinkClick r:id="rId9" action="ppaction://hlinksldjump"/>
              </a:rPr>
              <a:t>to</a:t>
            </a:r>
            <a:r>
              <a:rPr dirty="0" sz="600" spc="55">
                <a:solidFill>
                  <a:srgbClr val="FFFFFF"/>
                </a:solidFill>
                <a:latin typeface="Microsoft Sans Serif"/>
                <a:cs typeface="Microsoft Sans Serif"/>
                <a:hlinkClick r:id="rId9" action="ppaction://hlinksldjump"/>
              </a:rPr>
              <a:t> </a:t>
            </a:r>
            <a:r>
              <a:rPr dirty="0" sz="600">
                <a:solidFill>
                  <a:srgbClr val="FFFFFF"/>
                </a:solidFill>
                <a:latin typeface="Microsoft Sans Serif"/>
                <a:cs typeface="Microsoft Sans Serif"/>
                <a:hlinkClick r:id="rId9" action="ppaction://hlinksldjump"/>
              </a:rPr>
              <a:t>Interpreting</a:t>
            </a:r>
            <a:r>
              <a:rPr dirty="0" sz="600" spc="55">
                <a:solidFill>
                  <a:srgbClr val="FFFFFF"/>
                </a:solidFill>
                <a:latin typeface="Microsoft Sans Serif"/>
                <a:cs typeface="Microsoft Sans Serif"/>
                <a:hlinkClick r:id="rId9" action="ppaction://hlinksldjump"/>
              </a:rPr>
              <a:t> </a:t>
            </a:r>
            <a:r>
              <a:rPr dirty="0" sz="600">
                <a:solidFill>
                  <a:srgbClr val="FFFFFF"/>
                </a:solidFill>
                <a:latin typeface="Microsoft Sans Serif"/>
                <a:cs typeface="Microsoft Sans Serif"/>
                <a:hlinkClick r:id="rId9" action="ppaction://hlinksldjump"/>
              </a:rPr>
              <a:t>Model</a:t>
            </a:r>
            <a:r>
              <a:rPr dirty="0" sz="600" spc="55">
                <a:solidFill>
                  <a:srgbClr val="FFFFFF"/>
                </a:solidFill>
                <a:latin typeface="Microsoft Sans Serif"/>
                <a:cs typeface="Microsoft Sans Serif"/>
                <a:hlinkClick r:id="rId9" action="ppaction://hlinksldjump"/>
              </a:rPr>
              <a:t> </a:t>
            </a:r>
            <a:r>
              <a:rPr dirty="0" sz="600" spc="-10">
                <a:solidFill>
                  <a:srgbClr val="FFFFFF"/>
                </a:solidFill>
                <a:latin typeface="Microsoft Sans Serif"/>
                <a:cs typeface="Microsoft Sans Serif"/>
                <a:hlinkClick r:id="rId9" action="ppaction://hlinksldjump"/>
              </a:rPr>
              <a:t>Predictions</a:t>
            </a:r>
            <a:endParaRPr sz="6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8119" y="140143"/>
            <a:ext cx="141863" cy="87862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108000" y="25252"/>
            <a:ext cx="74422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600" spc="5">
                <a:solidFill>
                  <a:srgbClr val="8C8CAC"/>
                </a:solidFill>
                <a:latin typeface="Microsoft Sans Serif"/>
                <a:cs typeface="Microsoft Sans Serif"/>
                <a:hlinkClick r:id="rId3" action="ppaction://hlinksldjump"/>
              </a:rPr>
              <a:t>Additive</a:t>
            </a:r>
            <a:r>
              <a:rPr dirty="0" sz="600" spc="-15">
                <a:solidFill>
                  <a:srgbClr val="8C8CAC"/>
                </a:solidFill>
                <a:latin typeface="Microsoft Sans Serif"/>
                <a:cs typeface="Microsoft Sans Serif"/>
                <a:hlinkClick r:id="rId3" action="ppaction://hlinksldjump"/>
              </a:rPr>
              <a:t> </a:t>
            </a:r>
            <a:r>
              <a:rPr dirty="0" sz="600" spc="-10">
                <a:solidFill>
                  <a:srgbClr val="8C8CAC"/>
                </a:solidFill>
                <a:latin typeface="Microsoft Sans Serif"/>
                <a:cs typeface="Microsoft Sans Serif"/>
                <a:hlinkClick r:id="rId3" action="ppaction://hlinksldjump"/>
              </a:rPr>
              <a:t>Explanations</a:t>
            </a:r>
            <a:endParaRPr sz="600">
              <a:latin typeface="Microsoft Sans Serif"/>
              <a:cs typeface="Microsoft Sans Serif"/>
            </a:endParaRPr>
          </a:p>
        </p:txBody>
      </p:sp>
      <p:pic>
        <p:nvPicPr>
          <p:cNvPr id="4" name="object 4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316250" y="140143"/>
            <a:ext cx="141863" cy="87862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1306131" y="25252"/>
            <a:ext cx="51689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600" spc="-20">
                <a:solidFill>
                  <a:srgbClr val="8C8CAC"/>
                </a:solidFill>
                <a:latin typeface="Microsoft Sans Serif"/>
                <a:cs typeface="Microsoft Sans Serif"/>
                <a:hlinkClick r:id="rId5" action="ppaction://hlinksldjump"/>
              </a:rPr>
              <a:t>Shapley</a:t>
            </a:r>
            <a:r>
              <a:rPr dirty="0" sz="600">
                <a:solidFill>
                  <a:srgbClr val="8C8CAC"/>
                </a:solidFill>
                <a:latin typeface="Microsoft Sans Serif"/>
                <a:cs typeface="Microsoft Sans Serif"/>
                <a:hlinkClick r:id="rId5" action="ppaction://hlinksldjump"/>
              </a:rPr>
              <a:t> </a:t>
            </a:r>
            <a:r>
              <a:rPr dirty="0" sz="600" spc="-25">
                <a:solidFill>
                  <a:srgbClr val="8C8CAC"/>
                </a:solidFill>
                <a:latin typeface="Microsoft Sans Serif"/>
                <a:cs typeface="Microsoft Sans Serif"/>
                <a:hlinkClick r:id="rId5" action="ppaction://hlinksldjump"/>
              </a:rPr>
              <a:t>Values</a:t>
            </a:r>
            <a:endParaRPr sz="600">
              <a:latin typeface="Microsoft Sans Serif"/>
              <a:cs typeface="Microsoft Sans Serif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2286889" y="140134"/>
            <a:ext cx="293370" cy="41275"/>
            <a:chOff x="2286889" y="140134"/>
            <a:chExt cx="293370" cy="41275"/>
          </a:xfrm>
        </p:grpSpPr>
        <p:sp>
          <p:nvSpPr>
            <p:cNvPr id="7" name="object 7"/>
            <p:cNvSpPr/>
            <p:nvPr/>
          </p:nvSpPr>
          <p:spPr>
            <a:xfrm>
              <a:off x="2289429" y="14267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2339822" y="14267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2390228" y="14267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18000" y="0"/>
                  </a:move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2390228" y="14267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/>
            <p:cNvSpPr/>
            <p:nvPr/>
          </p:nvSpPr>
          <p:spPr>
            <a:xfrm>
              <a:off x="2440622" y="14267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/>
            <p:cNvSpPr/>
            <p:nvPr/>
          </p:nvSpPr>
          <p:spPr>
            <a:xfrm>
              <a:off x="2491028" y="14267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/>
            <p:cNvSpPr/>
            <p:nvPr/>
          </p:nvSpPr>
          <p:spPr>
            <a:xfrm>
              <a:off x="2541422" y="14267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4" name="object 14"/>
          <p:cNvSpPr txBox="1"/>
          <p:nvPr/>
        </p:nvSpPr>
        <p:spPr>
          <a:xfrm>
            <a:off x="2276767" y="25252"/>
            <a:ext cx="53403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600">
                <a:solidFill>
                  <a:srgbClr val="FFFFFF"/>
                </a:solidFill>
                <a:latin typeface="Microsoft Sans Serif"/>
                <a:cs typeface="Microsoft Sans Serif"/>
                <a:hlinkClick r:id="rId6" action="ppaction://hlinksldjump"/>
              </a:rPr>
              <a:t>Ap</a:t>
            </a:r>
            <a:r>
              <a:rPr dirty="0" sz="600" spc="-20">
                <a:solidFill>
                  <a:srgbClr val="FFFFFF"/>
                </a:solidFill>
                <a:latin typeface="Microsoft Sans Serif"/>
                <a:cs typeface="Microsoft Sans Serif"/>
                <a:hlinkClick r:id="rId6" action="ppaction://hlinksldjump"/>
              </a:rPr>
              <a:t>p</a:t>
            </a:r>
            <a:r>
              <a:rPr dirty="0" sz="600">
                <a:solidFill>
                  <a:srgbClr val="FFFFFF"/>
                </a:solidFill>
                <a:latin typeface="Microsoft Sans Serif"/>
                <a:cs typeface="Microsoft Sans Serif"/>
                <a:hlinkClick r:id="rId6" action="ppaction://hlinksldjump"/>
              </a:rPr>
              <a:t>r</a:t>
            </a:r>
            <a:r>
              <a:rPr dirty="0" sz="600" spc="-20">
                <a:solidFill>
                  <a:srgbClr val="FFFFFF"/>
                </a:solidFill>
                <a:latin typeface="Microsoft Sans Serif"/>
                <a:cs typeface="Microsoft Sans Serif"/>
                <a:hlinkClick r:id="rId6" action="ppaction://hlinksldjump"/>
              </a:rPr>
              <a:t>o</a:t>
            </a:r>
            <a:r>
              <a:rPr dirty="0" sz="600" spc="-5">
                <a:solidFill>
                  <a:srgbClr val="FFFFFF"/>
                </a:solidFill>
                <a:latin typeface="Microsoft Sans Serif"/>
                <a:cs typeface="Microsoft Sans Serif"/>
                <a:hlinkClick r:id="rId6" action="ppaction://hlinksldjump"/>
              </a:rPr>
              <a:t>ximations</a:t>
            </a:r>
            <a:endParaRPr sz="600">
              <a:latin typeface="Microsoft Sans Serif"/>
              <a:cs typeface="Microsoft Sans Serif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3274529" y="140134"/>
            <a:ext cx="92075" cy="41275"/>
            <a:chOff x="3274529" y="140134"/>
            <a:chExt cx="92075" cy="41275"/>
          </a:xfrm>
        </p:grpSpPr>
        <p:sp>
          <p:nvSpPr>
            <p:cNvPr id="16" name="object 16"/>
            <p:cNvSpPr/>
            <p:nvPr/>
          </p:nvSpPr>
          <p:spPr>
            <a:xfrm>
              <a:off x="3277069" y="14267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8C8CA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/>
            <p:cNvSpPr/>
            <p:nvPr/>
          </p:nvSpPr>
          <p:spPr>
            <a:xfrm>
              <a:off x="3327463" y="14267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8C8CAC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8" name="object 18"/>
          <p:cNvSpPr txBox="1"/>
          <p:nvPr/>
        </p:nvSpPr>
        <p:spPr>
          <a:xfrm>
            <a:off x="3264420" y="25252"/>
            <a:ext cx="426084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600" spc="-15">
                <a:solidFill>
                  <a:srgbClr val="8C8CAC"/>
                </a:solidFill>
                <a:latin typeface="Microsoft Sans Serif"/>
                <a:cs typeface="Microsoft Sans Serif"/>
                <a:hlinkClick r:id="rId7" action="ppaction://hlinksldjump"/>
              </a:rPr>
              <a:t>Ex</a:t>
            </a:r>
            <a:r>
              <a:rPr dirty="0" sz="600">
                <a:solidFill>
                  <a:srgbClr val="8C8CAC"/>
                </a:solidFill>
                <a:latin typeface="Microsoft Sans Serif"/>
                <a:cs typeface="Microsoft Sans Serif"/>
                <a:hlinkClick r:id="rId7" action="ppaction://hlinksldjump"/>
              </a:rPr>
              <a:t>p</a:t>
            </a:r>
            <a:r>
              <a:rPr dirty="0" sz="600" spc="-10">
                <a:solidFill>
                  <a:srgbClr val="8C8CAC"/>
                </a:solidFill>
                <a:latin typeface="Microsoft Sans Serif"/>
                <a:cs typeface="Microsoft Sans Serif"/>
                <a:hlinkClick r:id="rId7" action="ppaction://hlinksldjump"/>
              </a:rPr>
              <a:t>eriments</a:t>
            </a:r>
            <a:endParaRPr sz="600">
              <a:latin typeface="Microsoft Sans Serif"/>
              <a:cs typeface="Microsoft Sans Serif"/>
            </a:endParaRPr>
          </a:p>
        </p:txBody>
      </p:sp>
      <p:grpSp>
        <p:nvGrpSpPr>
          <p:cNvPr id="19" name="object 19"/>
          <p:cNvGrpSpPr/>
          <p:nvPr/>
        </p:nvGrpSpPr>
        <p:grpSpPr>
          <a:xfrm>
            <a:off x="4154894" y="140134"/>
            <a:ext cx="41275" cy="88265"/>
            <a:chOff x="4154894" y="140134"/>
            <a:chExt cx="41275" cy="88265"/>
          </a:xfrm>
        </p:grpSpPr>
        <p:sp>
          <p:nvSpPr>
            <p:cNvPr id="20" name="object 20"/>
            <p:cNvSpPr/>
            <p:nvPr/>
          </p:nvSpPr>
          <p:spPr>
            <a:xfrm>
              <a:off x="4157434" y="14267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8C8CA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/>
            <p:cNvSpPr/>
            <p:nvPr/>
          </p:nvSpPr>
          <p:spPr>
            <a:xfrm>
              <a:off x="4157434" y="189473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5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8C8CAC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2" name="object 22"/>
          <p:cNvSpPr txBox="1"/>
          <p:nvPr/>
        </p:nvSpPr>
        <p:spPr>
          <a:xfrm>
            <a:off x="4144771" y="25252"/>
            <a:ext cx="36830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600" spc="-15">
                <a:solidFill>
                  <a:srgbClr val="8C8CAC"/>
                </a:solidFill>
                <a:latin typeface="Microsoft Sans Serif"/>
                <a:cs typeface="Microsoft Sans Serif"/>
                <a:hlinkClick r:id="rId8" action="ppaction://hlinksldjump"/>
              </a:rPr>
              <a:t>Extensions</a:t>
            </a:r>
            <a:endParaRPr sz="600">
              <a:latin typeface="Microsoft Sans Serif"/>
              <a:cs typeface="Microsoft Sans Serif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0" y="250774"/>
            <a:ext cx="4608195" cy="122555"/>
          </a:xfrm>
          <a:custGeom>
            <a:avLst/>
            <a:gdLst/>
            <a:ahLst/>
            <a:cxnLst/>
            <a:rect l="l" t="t" r="r" b="b"/>
            <a:pathLst>
              <a:path w="4608195" h="122554">
                <a:moveTo>
                  <a:pt x="4608004" y="0"/>
                </a:moveTo>
                <a:lnTo>
                  <a:pt x="0" y="0"/>
                </a:lnTo>
                <a:lnTo>
                  <a:pt x="0" y="122313"/>
                </a:lnTo>
                <a:lnTo>
                  <a:pt x="4608004" y="122313"/>
                </a:lnTo>
                <a:lnTo>
                  <a:pt x="4608004" y="0"/>
                </a:lnTo>
                <a:close/>
              </a:path>
            </a:pathLst>
          </a:custGeom>
          <a:solidFill>
            <a:srgbClr val="26268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/>
          <p:nvPr/>
        </p:nvSpPr>
        <p:spPr>
          <a:xfrm>
            <a:off x="0" y="373087"/>
            <a:ext cx="4608195" cy="350520"/>
          </a:xfrm>
          <a:prstGeom prst="rect">
            <a:avLst/>
          </a:prstGeom>
          <a:solidFill>
            <a:srgbClr val="3333B2"/>
          </a:solidFill>
        </p:spPr>
        <p:txBody>
          <a:bodyPr wrap="square" lIns="0" tIns="76835" rIns="0" bIns="0" rtlCol="0" vert="horz">
            <a:spAutoFit/>
          </a:bodyPr>
          <a:lstStyle/>
          <a:p>
            <a:pPr marL="107950">
              <a:lnSpc>
                <a:spcPct val="100000"/>
              </a:lnSpc>
              <a:spcBef>
                <a:spcPts val="605"/>
              </a:spcBef>
            </a:pPr>
            <a:r>
              <a:rPr dirty="0" sz="1400" spc="-10">
                <a:solidFill>
                  <a:srgbClr val="FFFFFF"/>
                </a:solidFill>
                <a:latin typeface="Tahoma"/>
                <a:cs typeface="Tahoma"/>
              </a:rPr>
              <a:t>Model</a:t>
            </a:r>
            <a:r>
              <a:rPr dirty="0" sz="1400" spc="2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1400" spc="-30">
                <a:solidFill>
                  <a:srgbClr val="FFFFFF"/>
                </a:solidFill>
                <a:latin typeface="Tahoma"/>
                <a:cs typeface="Tahoma"/>
              </a:rPr>
              <a:t>Agnostic:</a:t>
            </a:r>
            <a:r>
              <a:rPr dirty="0" sz="1400" spc="175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1400" spc="-30">
                <a:solidFill>
                  <a:srgbClr val="FFFFFF"/>
                </a:solidFill>
                <a:latin typeface="Tahoma"/>
                <a:cs typeface="Tahoma"/>
              </a:rPr>
              <a:t>Kernel</a:t>
            </a:r>
            <a:r>
              <a:rPr dirty="0" sz="1400" spc="2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1400" spc="60">
                <a:solidFill>
                  <a:srgbClr val="FFFFFF"/>
                </a:solidFill>
                <a:latin typeface="Tahoma"/>
                <a:cs typeface="Tahoma"/>
              </a:rPr>
              <a:t>SHAP</a:t>
            </a:r>
            <a:r>
              <a:rPr dirty="0" sz="1400" spc="25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1400" spc="-20">
                <a:solidFill>
                  <a:srgbClr val="FFFFFF"/>
                </a:solidFill>
                <a:latin typeface="Tahoma"/>
                <a:cs typeface="Tahoma"/>
              </a:rPr>
              <a:t>(cont.)</a:t>
            </a:r>
            <a:endParaRPr sz="1400">
              <a:latin typeface="Tahoma"/>
              <a:cs typeface="Tahoma"/>
            </a:endParaRPr>
          </a:p>
        </p:txBody>
      </p:sp>
      <p:pic>
        <p:nvPicPr>
          <p:cNvPr id="25" name="object 25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917803" y="1041328"/>
            <a:ext cx="2650558" cy="1870064"/>
          </a:xfrm>
          <a:prstGeom prst="rect">
            <a:avLst/>
          </a:prstGeom>
        </p:spPr>
      </p:pic>
      <p:grpSp>
        <p:nvGrpSpPr>
          <p:cNvPr id="26" name="object 26"/>
          <p:cNvGrpSpPr/>
          <p:nvPr/>
        </p:nvGrpSpPr>
        <p:grpSpPr>
          <a:xfrm>
            <a:off x="0" y="3211385"/>
            <a:ext cx="4608195" cy="245110"/>
            <a:chOff x="0" y="3211385"/>
            <a:chExt cx="4608195" cy="245110"/>
          </a:xfrm>
        </p:grpSpPr>
        <p:sp>
          <p:nvSpPr>
            <p:cNvPr id="27" name="object 27"/>
            <p:cNvSpPr/>
            <p:nvPr/>
          </p:nvSpPr>
          <p:spPr>
            <a:xfrm>
              <a:off x="0" y="3211385"/>
              <a:ext cx="4608195" cy="122555"/>
            </a:xfrm>
            <a:custGeom>
              <a:avLst/>
              <a:gdLst/>
              <a:ahLst/>
              <a:cxnLst/>
              <a:rect l="l" t="t" r="r" b="b"/>
              <a:pathLst>
                <a:path w="4608195" h="122554">
                  <a:moveTo>
                    <a:pt x="4608004" y="0"/>
                  </a:moveTo>
                  <a:lnTo>
                    <a:pt x="0" y="0"/>
                  </a:lnTo>
                  <a:lnTo>
                    <a:pt x="0" y="122313"/>
                  </a:lnTo>
                  <a:lnTo>
                    <a:pt x="4608004" y="122313"/>
                  </a:lnTo>
                  <a:lnTo>
                    <a:pt x="4608004" y="0"/>
                  </a:lnTo>
                  <a:close/>
                </a:path>
              </a:pathLst>
            </a:custGeom>
            <a:solidFill>
              <a:srgbClr val="26268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8" name="object 28"/>
            <p:cNvSpPr/>
            <p:nvPr/>
          </p:nvSpPr>
          <p:spPr>
            <a:xfrm>
              <a:off x="0" y="3333686"/>
              <a:ext cx="4608195" cy="122555"/>
            </a:xfrm>
            <a:custGeom>
              <a:avLst/>
              <a:gdLst/>
              <a:ahLst/>
              <a:cxnLst/>
              <a:rect l="l" t="t" r="r" b="b"/>
              <a:pathLst>
                <a:path w="4608195" h="122554">
                  <a:moveTo>
                    <a:pt x="4608004" y="0"/>
                  </a:moveTo>
                  <a:lnTo>
                    <a:pt x="0" y="0"/>
                  </a:lnTo>
                  <a:lnTo>
                    <a:pt x="0" y="122313"/>
                  </a:lnTo>
                  <a:lnTo>
                    <a:pt x="4608004" y="122313"/>
                  </a:lnTo>
                  <a:lnTo>
                    <a:pt x="4608004" y="0"/>
                  </a:lnTo>
                  <a:close/>
                </a:path>
              </a:pathLst>
            </a:custGeom>
            <a:solidFill>
              <a:srgbClr val="191959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9" name="object 29"/>
          <p:cNvSpPr txBox="1"/>
          <p:nvPr/>
        </p:nvSpPr>
        <p:spPr>
          <a:xfrm>
            <a:off x="95300" y="3225267"/>
            <a:ext cx="1838325" cy="2247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675"/>
              </a:lnSpc>
            </a:pPr>
            <a:r>
              <a:rPr dirty="0" sz="600" spc="5">
                <a:solidFill>
                  <a:srgbClr val="FFFFFF"/>
                </a:solidFill>
                <a:latin typeface="Microsoft Sans Serif"/>
                <a:cs typeface="Microsoft Sans Serif"/>
              </a:rPr>
              <a:t>Max</a:t>
            </a:r>
            <a:r>
              <a:rPr dirty="0" sz="600" spc="4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dirty="0" sz="600" spc="-15">
                <a:solidFill>
                  <a:srgbClr val="FFFFFF"/>
                </a:solidFill>
                <a:latin typeface="Microsoft Sans Serif"/>
                <a:cs typeface="Microsoft Sans Serif"/>
              </a:rPr>
              <a:t>Nadeau,</a:t>
            </a:r>
            <a:r>
              <a:rPr dirty="0" sz="600" spc="4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dirty="0" sz="600" spc="5">
                <a:solidFill>
                  <a:srgbClr val="FFFFFF"/>
                </a:solidFill>
                <a:latin typeface="Microsoft Sans Serif"/>
                <a:cs typeface="Microsoft Sans Serif"/>
              </a:rPr>
              <a:t>Max</a:t>
            </a:r>
            <a:r>
              <a:rPr dirty="0" sz="600" spc="45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dirty="0" sz="600" spc="10">
                <a:solidFill>
                  <a:srgbClr val="FFFFFF"/>
                </a:solidFill>
                <a:latin typeface="Microsoft Sans Serif"/>
                <a:cs typeface="Microsoft Sans Serif"/>
              </a:rPr>
              <a:t>Li,</a:t>
            </a:r>
            <a:r>
              <a:rPr dirty="0" sz="600" spc="4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dirty="0" sz="600" spc="-15">
                <a:solidFill>
                  <a:srgbClr val="FFFFFF"/>
                </a:solidFill>
                <a:latin typeface="Microsoft Sans Serif"/>
                <a:cs typeface="Microsoft Sans Serif"/>
              </a:rPr>
              <a:t>and</a:t>
            </a:r>
            <a:r>
              <a:rPr dirty="0" sz="600" spc="45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dirty="0" sz="600" spc="-10">
                <a:solidFill>
                  <a:srgbClr val="FFFFFF"/>
                </a:solidFill>
                <a:latin typeface="Microsoft Sans Serif"/>
                <a:cs typeface="Microsoft Sans Serif"/>
              </a:rPr>
              <a:t>Xander</a:t>
            </a:r>
            <a:r>
              <a:rPr dirty="0" sz="600" spc="4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dirty="0" sz="600" spc="-20">
                <a:solidFill>
                  <a:srgbClr val="FFFFFF"/>
                </a:solidFill>
                <a:latin typeface="Microsoft Sans Serif"/>
                <a:cs typeface="Microsoft Sans Serif"/>
              </a:rPr>
              <a:t>Davies</a:t>
            </a:r>
            <a:endParaRPr sz="6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240"/>
              </a:spcBef>
            </a:pPr>
            <a:r>
              <a:rPr dirty="0" sz="600" spc="20">
                <a:solidFill>
                  <a:srgbClr val="FFFFFF"/>
                </a:solidFill>
                <a:latin typeface="Microsoft Sans Serif"/>
                <a:cs typeface="Microsoft Sans Serif"/>
                <a:hlinkClick r:id="rId10" action="ppaction://hlinksldjump"/>
              </a:rPr>
              <a:t>A</a:t>
            </a:r>
            <a:r>
              <a:rPr dirty="0" sz="600" spc="55">
                <a:solidFill>
                  <a:srgbClr val="FFFFFF"/>
                </a:solidFill>
                <a:latin typeface="Microsoft Sans Serif"/>
                <a:cs typeface="Microsoft Sans Serif"/>
                <a:hlinkClick r:id="rId10" action="ppaction://hlinksldjump"/>
              </a:rPr>
              <a:t> </a:t>
            </a:r>
            <a:r>
              <a:rPr dirty="0" sz="600" spc="-5">
                <a:solidFill>
                  <a:srgbClr val="FFFFFF"/>
                </a:solidFill>
                <a:latin typeface="Microsoft Sans Serif"/>
                <a:cs typeface="Microsoft Sans Serif"/>
                <a:hlinkClick r:id="rId10" action="ppaction://hlinksldjump"/>
              </a:rPr>
              <a:t>Unified</a:t>
            </a:r>
            <a:r>
              <a:rPr dirty="0" sz="600" spc="55">
                <a:solidFill>
                  <a:srgbClr val="FFFFFF"/>
                </a:solidFill>
                <a:latin typeface="Microsoft Sans Serif"/>
                <a:cs typeface="Microsoft Sans Serif"/>
                <a:hlinkClick r:id="rId10" action="ppaction://hlinksldjump"/>
              </a:rPr>
              <a:t> </a:t>
            </a:r>
            <a:r>
              <a:rPr dirty="0" sz="600" spc="-10">
                <a:solidFill>
                  <a:srgbClr val="FFFFFF"/>
                </a:solidFill>
                <a:latin typeface="Microsoft Sans Serif"/>
                <a:cs typeface="Microsoft Sans Serif"/>
                <a:hlinkClick r:id="rId10" action="ppaction://hlinksldjump"/>
              </a:rPr>
              <a:t>Approach</a:t>
            </a:r>
            <a:r>
              <a:rPr dirty="0" sz="600" spc="55">
                <a:solidFill>
                  <a:srgbClr val="FFFFFF"/>
                </a:solidFill>
                <a:latin typeface="Microsoft Sans Serif"/>
                <a:cs typeface="Microsoft Sans Serif"/>
                <a:hlinkClick r:id="rId10" action="ppaction://hlinksldjump"/>
              </a:rPr>
              <a:t> </a:t>
            </a:r>
            <a:r>
              <a:rPr dirty="0" sz="600" spc="20">
                <a:solidFill>
                  <a:srgbClr val="FFFFFF"/>
                </a:solidFill>
                <a:latin typeface="Microsoft Sans Serif"/>
                <a:cs typeface="Microsoft Sans Serif"/>
                <a:hlinkClick r:id="rId10" action="ppaction://hlinksldjump"/>
              </a:rPr>
              <a:t>to</a:t>
            </a:r>
            <a:r>
              <a:rPr dirty="0" sz="600" spc="55">
                <a:solidFill>
                  <a:srgbClr val="FFFFFF"/>
                </a:solidFill>
                <a:latin typeface="Microsoft Sans Serif"/>
                <a:cs typeface="Microsoft Sans Serif"/>
                <a:hlinkClick r:id="rId10" action="ppaction://hlinksldjump"/>
              </a:rPr>
              <a:t> </a:t>
            </a:r>
            <a:r>
              <a:rPr dirty="0" sz="600">
                <a:solidFill>
                  <a:srgbClr val="FFFFFF"/>
                </a:solidFill>
                <a:latin typeface="Microsoft Sans Serif"/>
                <a:cs typeface="Microsoft Sans Serif"/>
                <a:hlinkClick r:id="rId10" action="ppaction://hlinksldjump"/>
              </a:rPr>
              <a:t>Interpreting</a:t>
            </a:r>
            <a:r>
              <a:rPr dirty="0" sz="600" spc="55">
                <a:solidFill>
                  <a:srgbClr val="FFFFFF"/>
                </a:solidFill>
                <a:latin typeface="Microsoft Sans Serif"/>
                <a:cs typeface="Microsoft Sans Serif"/>
                <a:hlinkClick r:id="rId10" action="ppaction://hlinksldjump"/>
              </a:rPr>
              <a:t> </a:t>
            </a:r>
            <a:r>
              <a:rPr dirty="0" sz="600">
                <a:solidFill>
                  <a:srgbClr val="FFFFFF"/>
                </a:solidFill>
                <a:latin typeface="Microsoft Sans Serif"/>
                <a:cs typeface="Microsoft Sans Serif"/>
                <a:hlinkClick r:id="rId10" action="ppaction://hlinksldjump"/>
              </a:rPr>
              <a:t>Model</a:t>
            </a:r>
            <a:r>
              <a:rPr dirty="0" sz="600" spc="55">
                <a:solidFill>
                  <a:srgbClr val="FFFFFF"/>
                </a:solidFill>
                <a:latin typeface="Microsoft Sans Serif"/>
                <a:cs typeface="Microsoft Sans Serif"/>
                <a:hlinkClick r:id="rId10" action="ppaction://hlinksldjump"/>
              </a:rPr>
              <a:t> </a:t>
            </a:r>
            <a:r>
              <a:rPr dirty="0" sz="600" spc="-10">
                <a:solidFill>
                  <a:srgbClr val="FFFFFF"/>
                </a:solidFill>
                <a:latin typeface="Microsoft Sans Serif"/>
                <a:cs typeface="Microsoft Sans Serif"/>
                <a:hlinkClick r:id="rId10" action="ppaction://hlinksldjump"/>
              </a:rPr>
              <a:t>Predictions</a:t>
            </a:r>
            <a:endParaRPr sz="6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8119" y="140143"/>
            <a:ext cx="141863" cy="87862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108000" y="25252"/>
            <a:ext cx="74422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600" spc="5">
                <a:solidFill>
                  <a:srgbClr val="8C8CAC"/>
                </a:solidFill>
                <a:latin typeface="Microsoft Sans Serif"/>
                <a:cs typeface="Microsoft Sans Serif"/>
                <a:hlinkClick r:id="rId3" action="ppaction://hlinksldjump"/>
              </a:rPr>
              <a:t>Additive</a:t>
            </a:r>
            <a:r>
              <a:rPr dirty="0" sz="600" spc="-15">
                <a:solidFill>
                  <a:srgbClr val="8C8CAC"/>
                </a:solidFill>
                <a:latin typeface="Microsoft Sans Serif"/>
                <a:cs typeface="Microsoft Sans Serif"/>
                <a:hlinkClick r:id="rId3" action="ppaction://hlinksldjump"/>
              </a:rPr>
              <a:t> </a:t>
            </a:r>
            <a:r>
              <a:rPr dirty="0" sz="600" spc="-10">
                <a:solidFill>
                  <a:srgbClr val="8C8CAC"/>
                </a:solidFill>
                <a:latin typeface="Microsoft Sans Serif"/>
                <a:cs typeface="Microsoft Sans Serif"/>
                <a:hlinkClick r:id="rId3" action="ppaction://hlinksldjump"/>
              </a:rPr>
              <a:t>Explanations</a:t>
            </a:r>
            <a:endParaRPr sz="600">
              <a:latin typeface="Microsoft Sans Serif"/>
              <a:cs typeface="Microsoft Sans Serif"/>
            </a:endParaRPr>
          </a:p>
        </p:txBody>
      </p:sp>
      <p:pic>
        <p:nvPicPr>
          <p:cNvPr id="4" name="object 4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316250" y="140143"/>
            <a:ext cx="141863" cy="87862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1306131" y="25252"/>
            <a:ext cx="51689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600" spc="-20">
                <a:solidFill>
                  <a:srgbClr val="8C8CAC"/>
                </a:solidFill>
                <a:latin typeface="Microsoft Sans Serif"/>
                <a:cs typeface="Microsoft Sans Serif"/>
                <a:hlinkClick r:id="rId5" action="ppaction://hlinksldjump"/>
              </a:rPr>
              <a:t>Shapley</a:t>
            </a:r>
            <a:r>
              <a:rPr dirty="0" sz="600">
                <a:solidFill>
                  <a:srgbClr val="8C8CAC"/>
                </a:solidFill>
                <a:latin typeface="Microsoft Sans Serif"/>
                <a:cs typeface="Microsoft Sans Serif"/>
                <a:hlinkClick r:id="rId5" action="ppaction://hlinksldjump"/>
              </a:rPr>
              <a:t> </a:t>
            </a:r>
            <a:r>
              <a:rPr dirty="0" sz="600" spc="-25">
                <a:solidFill>
                  <a:srgbClr val="8C8CAC"/>
                </a:solidFill>
                <a:latin typeface="Microsoft Sans Serif"/>
                <a:cs typeface="Microsoft Sans Serif"/>
                <a:hlinkClick r:id="rId5" action="ppaction://hlinksldjump"/>
              </a:rPr>
              <a:t>Values</a:t>
            </a:r>
            <a:endParaRPr sz="600">
              <a:latin typeface="Microsoft Sans Serif"/>
              <a:cs typeface="Microsoft Sans Serif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2286889" y="140134"/>
            <a:ext cx="293370" cy="41275"/>
            <a:chOff x="2286889" y="140134"/>
            <a:chExt cx="293370" cy="41275"/>
          </a:xfrm>
        </p:grpSpPr>
        <p:sp>
          <p:nvSpPr>
            <p:cNvPr id="7" name="object 7"/>
            <p:cNvSpPr/>
            <p:nvPr/>
          </p:nvSpPr>
          <p:spPr>
            <a:xfrm>
              <a:off x="2289429" y="14267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2339822" y="14267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2390228" y="14267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2440622" y="14267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18000" y="0"/>
                  </a:move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/>
            <p:cNvSpPr/>
            <p:nvPr/>
          </p:nvSpPr>
          <p:spPr>
            <a:xfrm>
              <a:off x="2440622" y="14267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/>
            <p:cNvSpPr/>
            <p:nvPr/>
          </p:nvSpPr>
          <p:spPr>
            <a:xfrm>
              <a:off x="2491028" y="14267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/>
            <p:cNvSpPr/>
            <p:nvPr/>
          </p:nvSpPr>
          <p:spPr>
            <a:xfrm>
              <a:off x="2541422" y="14267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4" name="object 14"/>
          <p:cNvSpPr txBox="1"/>
          <p:nvPr/>
        </p:nvSpPr>
        <p:spPr>
          <a:xfrm>
            <a:off x="2276767" y="25252"/>
            <a:ext cx="53403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600">
                <a:solidFill>
                  <a:srgbClr val="FFFFFF"/>
                </a:solidFill>
                <a:latin typeface="Microsoft Sans Serif"/>
                <a:cs typeface="Microsoft Sans Serif"/>
                <a:hlinkClick r:id="rId6" action="ppaction://hlinksldjump"/>
              </a:rPr>
              <a:t>Ap</a:t>
            </a:r>
            <a:r>
              <a:rPr dirty="0" sz="600" spc="-20">
                <a:solidFill>
                  <a:srgbClr val="FFFFFF"/>
                </a:solidFill>
                <a:latin typeface="Microsoft Sans Serif"/>
                <a:cs typeface="Microsoft Sans Serif"/>
                <a:hlinkClick r:id="rId6" action="ppaction://hlinksldjump"/>
              </a:rPr>
              <a:t>p</a:t>
            </a:r>
            <a:r>
              <a:rPr dirty="0" sz="600">
                <a:solidFill>
                  <a:srgbClr val="FFFFFF"/>
                </a:solidFill>
                <a:latin typeface="Microsoft Sans Serif"/>
                <a:cs typeface="Microsoft Sans Serif"/>
                <a:hlinkClick r:id="rId6" action="ppaction://hlinksldjump"/>
              </a:rPr>
              <a:t>r</a:t>
            </a:r>
            <a:r>
              <a:rPr dirty="0" sz="600" spc="-20">
                <a:solidFill>
                  <a:srgbClr val="FFFFFF"/>
                </a:solidFill>
                <a:latin typeface="Microsoft Sans Serif"/>
                <a:cs typeface="Microsoft Sans Serif"/>
                <a:hlinkClick r:id="rId6" action="ppaction://hlinksldjump"/>
              </a:rPr>
              <a:t>o</a:t>
            </a:r>
            <a:r>
              <a:rPr dirty="0" sz="600" spc="-5">
                <a:solidFill>
                  <a:srgbClr val="FFFFFF"/>
                </a:solidFill>
                <a:latin typeface="Microsoft Sans Serif"/>
                <a:cs typeface="Microsoft Sans Serif"/>
                <a:hlinkClick r:id="rId6" action="ppaction://hlinksldjump"/>
              </a:rPr>
              <a:t>ximations</a:t>
            </a:r>
            <a:endParaRPr sz="600">
              <a:latin typeface="Microsoft Sans Serif"/>
              <a:cs typeface="Microsoft Sans Serif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3274529" y="140134"/>
            <a:ext cx="92075" cy="41275"/>
            <a:chOff x="3274529" y="140134"/>
            <a:chExt cx="92075" cy="41275"/>
          </a:xfrm>
        </p:grpSpPr>
        <p:sp>
          <p:nvSpPr>
            <p:cNvPr id="16" name="object 16"/>
            <p:cNvSpPr/>
            <p:nvPr/>
          </p:nvSpPr>
          <p:spPr>
            <a:xfrm>
              <a:off x="3277069" y="14267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8C8CA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/>
            <p:cNvSpPr/>
            <p:nvPr/>
          </p:nvSpPr>
          <p:spPr>
            <a:xfrm>
              <a:off x="3327463" y="14267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8C8CAC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8" name="object 18"/>
          <p:cNvSpPr txBox="1"/>
          <p:nvPr/>
        </p:nvSpPr>
        <p:spPr>
          <a:xfrm>
            <a:off x="3264420" y="25252"/>
            <a:ext cx="426084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600" spc="-15">
                <a:solidFill>
                  <a:srgbClr val="8C8CAC"/>
                </a:solidFill>
                <a:latin typeface="Microsoft Sans Serif"/>
                <a:cs typeface="Microsoft Sans Serif"/>
                <a:hlinkClick r:id="rId7" action="ppaction://hlinksldjump"/>
              </a:rPr>
              <a:t>Ex</a:t>
            </a:r>
            <a:r>
              <a:rPr dirty="0" sz="600">
                <a:solidFill>
                  <a:srgbClr val="8C8CAC"/>
                </a:solidFill>
                <a:latin typeface="Microsoft Sans Serif"/>
                <a:cs typeface="Microsoft Sans Serif"/>
                <a:hlinkClick r:id="rId7" action="ppaction://hlinksldjump"/>
              </a:rPr>
              <a:t>p</a:t>
            </a:r>
            <a:r>
              <a:rPr dirty="0" sz="600" spc="-10">
                <a:solidFill>
                  <a:srgbClr val="8C8CAC"/>
                </a:solidFill>
                <a:latin typeface="Microsoft Sans Serif"/>
                <a:cs typeface="Microsoft Sans Serif"/>
                <a:hlinkClick r:id="rId7" action="ppaction://hlinksldjump"/>
              </a:rPr>
              <a:t>eriments</a:t>
            </a:r>
            <a:endParaRPr sz="600">
              <a:latin typeface="Microsoft Sans Serif"/>
              <a:cs typeface="Microsoft Sans Serif"/>
            </a:endParaRPr>
          </a:p>
        </p:txBody>
      </p:sp>
      <p:grpSp>
        <p:nvGrpSpPr>
          <p:cNvPr id="19" name="object 19"/>
          <p:cNvGrpSpPr/>
          <p:nvPr/>
        </p:nvGrpSpPr>
        <p:grpSpPr>
          <a:xfrm>
            <a:off x="4154894" y="140134"/>
            <a:ext cx="41275" cy="88265"/>
            <a:chOff x="4154894" y="140134"/>
            <a:chExt cx="41275" cy="88265"/>
          </a:xfrm>
        </p:grpSpPr>
        <p:sp>
          <p:nvSpPr>
            <p:cNvPr id="20" name="object 20"/>
            <p:cNvSpPr/>
            <p:nvPr/>
          </p:nvSpPr>
          <p:spPr>
            <a:xfrm>
              <a:off x="4157434" y="14267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8C8CA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/>
            <p:cNvSpPr/>
            <p:nvPr/>
          </p:nvSpPr>
          <p:spPr>
            <a:xfrm>
              <a:off x="4157434" y="189473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5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8C8CAC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2" name="object 22"/>
          <p:cNvSpPr txBox="1"/>
          <p:nvPr/>
        </p:nvSpPr>
        <p:spPr>
          <a:xfrm>
            <a:off x="4144771" y="25252"/>
            <a:ext cx="36830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600" spc="-15">
                <a:solidFill>
                  <a:srgbClr val="8C8CAC"/>
                </a:solidFill>
                <a:latin typeface="Microsoft Sans Serif"/>
                <a:cs typeface="Microsoft Sans Serif"/>
                <a:hlinkClick r:id="rId8" action="ppaction://hlinksldjump"/>
              </a:rPr>
              <a:t>Extensions</a:t>
            </a:r>
            <a:endParaRPr sz="600">
              <a:latin typeface="Microsoft Sans Serif"/>
              <a:cs typeface="Microsoft Sans Serif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0" y="250774"/>
            <a:ext cx="4608195" cy="122555"/>
          </a:xfrm>
          <a:custGeom>
            <a:avLst/>
            <a:gdLst/>
            <a:ahLst/>
            <a:cxnLst/>
            <a:rect l="l" t="t" r="r" b="b"/>
            <a:pathLst>
              <a:path w="4608195" h="122554">
                <a:moveTo>
                  <a:pt x="4608004" y="0"/>
                </a:moveTo>
                <a:lnTo>
                  <a:pt x="0" y="0"/>
                </a:lnTo>
                <a:lnTo>
                  <a:pt x="0" y="122313"/>
                </a:lnTo>
                <a:lnTo>
                  <a:pt x="4608004" y="122313"/>
                </a:lnTo>
                <a:lnTo>
                  <a:pt x="4608004" y="0"/>
                </a:lnTo>
                <a:close/>
              </a:path>
            </a:pathLst>
          </a:custGeom>
          <a:solidFill>
            <a:srgbClr val="26268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/>
          <p:nvPr/>
        </p:nvSpPr>
        <p:spPr>
          <a:xfrm>
            <a:off x="0" y="373087"/>
            <a:ext cx="4608195" cy="350520"/>
          </a:xfrm>
          <a:prstGeom prst="rect">
            <a:avLst/>
          </a:prstGeom>
          <a:solidFill>
            <a:srgbClr val="3333B2"/>
          </a:solidFill>
        </p:spPr>
        <p:txBody>
          <a:bodyPr wrap="square" lIns="0" tIns="76835" rIns="0" bIns="0" rtlCol="0" vert="horz">
            <a:spAutoFit/>
          </a:bodyPr>
          <a:lstStyle/>
          <a:p>
            <a:pPr marL="107950">
              <a:lnSpc>
                <a:spcPct val="100000"/>
              </a:lnSpc>
              <a:spcBef>
                <a:spcPts val="605"/>
              </a:spcBef>
            </a:pPr>
            <a:r>
              <a:rPr dirty="0" sz="1400" spc="-10">
                <a:solidFill>
                  <a:srgbClr val="FFFFFF"/>
                </a:solidFill>
                <a:latin typeface="Tahoma"/>
                <a:cs typeface="Tahoma"/>
              </a:rPr>
              <a:t>Model</a:t>
            </a:r>
            <a:r>
              <a:rPr dirty="0" sz="1400" spc="2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1400" spc="-30">
                <a:solidFill>
                  <a:srgbClr val="FFFFFF"/>
                </a:solidFill>
                <a:latin typeface="Tahoma"/>
                <a:cs typeface="Tahoma"/>
              </a:rPr>
              <a:t>Agnostic:</a:t>
            </a:r>
            <a:r>
              <a:rPr dirty="0" sz="1400" spc="175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1400" spc="-30">
                <a:solidFill>
                  <a:srgbClr val="FFFFFF"/>
                </a:solidFill>
                <a:latin typeface="Tahoma"/>
                <a:cs typeface="Tahoma"/>
              </a:rPr>
              <a:t>Kernel</a:t>
            </a:r>
            <a:r>
              <a:rPr dirty="0" sz="1400" spc="2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1400" spc="60">
                <a:solidFill>
                  <a:srgbClr val="FFFFFF"/>
                </a:solidFill>
                <a:latin typeface="Tahoma"/>
                <a:cs typeface="Tahoma"/>
              </a:rPr>
              <a:t>SHAP</a:t>
            </a:r>
            <a:r>
              <a:rPr dirty="0" sz="1400" spc="25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1400" spc="-20">
                <a:solidFill>
                  <a:srgbClr val="FFFFFF"/>
                </a:solidFill>
                <a:latin typeface="Tahoma"/>
                <a:cs typeface="Tahoma"/>
              </a:rPr>
              <a:t>(cont.)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506247" y="996988"/>
            <a:ext cx="61594" cy="61594"/>
          </a:xfrm>
          <a:custGeom>
            <a:avLst/>
            <a:gdLst/>
            <a:ahLst/>
            <a:cxnLst/>
            <a:rect l="l" t="t" r="r" b="b"/>
            <a:pathLst>
              <a:path w="61595" h="61594">
                <a:moveTo>
                  <a:pt x="61569" y="0"/>
                </a:moveTo>
                <a:lnTo>
                  <a:pt x="0" y="0"/>
                </a:lnTo>
                <a:lnTo>
                  <a:pt x="0" y="61569"/>
                </a:lnTo>
                <a:lnTo>
                  <a:pt x="61569" y="61569"/>
                </a:lnTo>
                <a:lnTo>
                  <a:pt x="61569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/>
          <p:nvPr/>
        </p:nvSpPr>
        <p:spPr>
          <a:xfrm>
            <a:off x="586295" y="907312"/>
            <a:ext cx="3681095" cy="728345"/>
          </a:xfrm>
          <a:prstGeom prst="rect">
            <a:avLst/>
          </a:prstGeom>
        </p:spPr>
        <p:txBody>
          <a:bodyPr wrap="square" lIns="0" tIns="6985" rIns="0" bIns="0" rtlCol="0" vert="horz">
            <a:spAutoFit/>
          </a:bodyPr>
          <a:lstStyle/>
          <a:p>
            <a:pPr marL="50800" marR="43180">
              <a:lnSpc>
                <a:spcPct val="102600"/>
              </a:lnSpc>
              <a:spcBef>
                <a:spcPts val="55"/>
              </a:spcBef>
            </a:pPr>
            <a:r>
              <a:rPr dirty="0" sz="1100" spc="-50">
                <a:latin typeface="Tahoma"/>
                <a:cs typeface="Tahoma"/>
              </a:rPr>
              <a:t>We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can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consider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10">
                <a:latin typeface="Tahoma"/>
                <a:cs typeface="Tahoma"/>
              </a:rPr>
              <a:t>LIME’s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feature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removing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protocol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an </a:t>
            </a:r>
            <a:r>
              <a:rPr dirty="0" sz="1100" spc="-50">
                <a:latin typeface="Tahoma"/>
                <a:cs typeface="Tahoma"/>
              </a:rPr>
              <a:t> </a:t>
            </a:r>
            <a:r>
              <a:rPr dirty="0" sz="1100" spc="-40" i="1">
                <a:latin typeface="Arial"/>
                <a:cs typeface="Arial"/>
              </a:rPr>
              <a:t>approximation</a:t>
            </a:r>
            <a:r>
              <a:rPr dirty="0" sz="1100" spc="80" i="1">
                <a:latin typeface="Arial"/>
                <a:cs typeface="Arial"/>
              </a:rPr>
              <a:t> </a:t>
            </a:r>
            <a:r>
              <a:rPr dirty="0" sz="1100" spc="-35">
                <a:latin typeface="Tahoma"/>
                <a:cs typeface="Tahoma"/>
              </a:rPr>
              <a:t>of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SHAP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values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15">
                <a:latin typeface="Tahoma"/>
                <a:cs typeface="Tahoma"/>
              </a:rPr>
              <a:t>that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-105" i="1">
                <a:latin typeface="Arial"/>
                <a:cs typeface="Arial"/>
              </a:rPr>
              <a:t>assumes</a:t>
            </a:r>
            <a:r>
              <a:rPr dirty="0" sz="1100" spc="55" i="1">
                <a:latin typeface="Arial"/>
                <a:cs typeface="Arial"/>
              </a:rPr>
              <a:t> </a:t>
            </a:r>
            <a:r>
              <a:rPr dirty="0" sz="1100" spc="25" i="1">
                <a:latin typeface="Arial"/>
                <a:cs typeface="Arial"/>
              </a:rPr>
              <a:t>f</a:t>
            </a:r>
            <a:r>
              <a:rPr dirty="0" sz="1100" spc="295" i="1">
                <a:latin typeface="Arial"/>
                <a:cs typeface="Arial"/>
              </a:rPr>
              <a:t> </a:t>
            </a:r>
            <a:r>
              <a:rPr dirty="0" sz="1100" spc="-60" i="1">
                <a:latin typeface="Arial"/>
                <a:cs typeface="Arial"/>
              </a:rPr>
              <a:t>is</a:t>
            </a:r>
            <a:r>
              <a:rPr dirty="0" sz="1100" spc="60" i="1">
                <a:latin typeface="Arial"/>
                <a:cs typeface="Arial"/>
              </a:rPr>
              <a:t> </a:t>
            </a:r>
            <a:r>
              <a:rPr dirty="0" sz="1100" spc="-45" i="1">
                <a:latin typeface="Arial"/>
                <a:cs typeface="Arial"/>
              </a:rPr>
              <a:t>linear</a:t>
            </a:r>
            <a:r>
              <a:rPr dirty="0" sz="1100" spc="175" i="1">
                <a:latin typeface="Arial"/>
                <a:cs typeface="Arial"/>
              </a:rPr>
              <a:t> </a:t>
            </a:r>
            <a:r>
              <a:rPr dirty="0" sz="1100" spc="-40">
                <a:latin typeface="Tahoma"/>
                <a:cs typeface="Tahoma"/>
              </a:rPr>
              <a:t>(eek), </a:t>
            </a:r>
            <a:r>
              <a:rPr dirty="0" sz="1100" spc="-330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so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15">
                <a:latin typeface="Tahoma"/>
                <a:cs typeface="Tahoma"/>
              </a:rPr>
              <a:t>that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85" i="1">
                <a:latin typeface="Arial"/>
                <a:cs typeface="Arial"/>
              </a:rPr>
              <a:t>E</a:t>
            </a:r>
            <a:r>
              <a:rPr dirty="0" sz="1100" spc="-175" i="1">
                <a:latin typeface="Arial"/>
                <a:cs typeface="Arial"/>
              </a:rPr>
              <a:t> </a:t>
            </a:r>
            <a:r>
              <a:rPr dirty="0" sz="1100" spc="-110">
                <a:latin typeface="Tahoma"/>
                <a:cs typeface="Tahoma"/>
              </a:rPr>
              <a:t>[</a:t>
            </a:r>
            <a:r>
              <a:rPr dirty="0" sz="1100" spc="25" i="1">
                <a:latin typeface="Arial"/>
                <a:cs typeface="Arial"/>
              </a:rPr>
              <a:t>f</a:t>
            </a:r>
            <a:r>
              <a:rPr dirty="0" sz="1100" spc="-70" i="1">
                <a:latin typeface="Arial"/>
                <a:cs typeface="Arial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50" i="1">
                <a:latin typeface="Arial"/>
                <a:cs typeface="Arial"/>
              </a:rPr>
              <a:t>x</a:t>
            </a:r>
            <a:r>
              <a:rPr dirty="0" sz="1100" spc="-210" i="1">
                <a:latin typeface="Arial"/>
                <a:cs typeface="Arial"/>
              </a:rPr>
              <a:t> 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110">
                <a:latin typeface="Lucida Sans Unicode"/>
                <a:cs typeface="Lucida Sans Unicode"/>
              </a:rPr>
              <a:t>|</a:t>
            </a:r>
            <a:r>
              <a:rPr dirty="0" sz="1100" spc="15">
                <a:latin typeface="Lucida Sans Unicode"/>
                <a:cs typeface="Lucida Sans Unicode"/>
              </a:rPr>
              <a:t> </a:t>
            </a:r>
            <a:r>
              <a:rPr dirty="0" sz="1100" spc="-50" i="1">
                <a:latin typeface="Arial"/>
                <a:cs typeface="Arial"/>
              </a:rPr>
              <a:t>x</a:t>
            </a:r>
            <a:r>
              <a:rPr dirty="0" baseline="-13888" sz="1200" spc="-97" i="1">
                <a:latin typeface="Arial"/>
                <a:cs typeface="Arial"/>
              </a:rPr>
              <a:t>S</a:t>
            </a:r>
            <a:r>
              <a:rPr dirty="0" baseline="-13888" sz="1200" spc="-157" i="1">
                <a:latin typeface="Arial"/>
                <a:cs typeface="Arial"/>
              </a:rPr>
              <a:t> </a:t>
            </a:r>
            <a:r>
              <a:rPr dirty="0" sz="1100" spc="-110">
                <a:latin typeface="Tahoma"/>
                <a:cs typeface="Tahoma"/>
              </a:rPr>
              <a:t>]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25" i="1">
                <a:latin typeface="Arial"/>
                <a:cs typeface="Arial"/>
              </a:rPr>
              <a:t>f</a:t>
            </a:r>
            <a:r>
              <a:rPr dirty="0" sz="1100" spc="-70" i="1">
                <a:latin typeface="Arial"/>
                <a:cs typeface="Arial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50" i="1">
                <a:latin typeface="Arial"/>
                <a:cs typeface="Arial"/>
              </a:rPr>
              <a:t>x</a:t>
            </a:r>
            <a:r>
              <a:rPr dirty="0" sz="1100" spc="-210" i="1">
                <a:latin typeface="Arial"/>
                <a:cs typeface="Arial"/>
              </a:rPr>
              <a:t> </a:t>
            </a:r>
            <a:r>
              <a:rPr dirty="0" baseline="27777" sz="1200" spc="127">
                <a:latin typeface="Cambria"/>
                <a:cs typeface="Cambria"/>
              </a:rPr>
              <a:t>∗</a:t>
            </a:r>
            <a:r>
              <a:rPr dirty="0" sz="1100" spc="-15">
                <a:latin typeface="Tahoma"/>
                <a:cs typeface="Tahoma"/>
              </a:rPr>
              <a:t>),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70">
                <a:latin typeface="Tahoma"/>
                <a:cs typeface="Tahoma"/>
              </a:rPr>
              <a:t>where</a:t>
            </a:r>
            <a:endParaRPr sz="1100">
              <a:latin typeface="Tahoma"/>
              <a:cs typeface="Tahoma"/>
            </a:endParaRPr>
          </a:p>
          <a:p>
            <a:pPr algn="ctr" marR="620395">
              <a:lnSpc>
                <a:spcPct val="100000"/>
              </a:lnSpc>
              <a:spcBef>
                <a:spcPts val="190"/>
              </a:spcBef>
            </a:pPr>
            <a:r>
              <a:rPr dirty="0" sz="1100" spc="520">
                <a:latin typeface="Lucida Sans Unicode"/>
                <a:cs typeface="Lucida Sans Unicode"/>
              </a:rPr>
              <a:t>(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799297" y="1660498"/>
            <a:ext cx="7937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35">
                <a:latin typeface="Cambria"/>
                <a:cs typeface="Cambria"/>
              </a:rPr>
              <a:t>∗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786597" y="1752027"/>
            <a:ext cx="5143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20" i="1">
                <a:latin typeface="Arial"/>
                <a:cs typeface="Arial"/>
              </a:rPr>
              <a:t>i</a:t>
            </a:r>
            <a:endParaRPr sz="8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722716" y="1680373"/>
            <a:ext cx="30861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50" i="1">
                <a:latin typeface="Arial"/>
                <a:cs typeface="Arial"/>
              </a:rPr>
              <a:t>x</a:t>
            </a:r>
            <a:r>
              <a:rPr dirty="0" sz="1100" spc="480" i="1">
                <a:latin typeface="Arial"/>
                <a:cs typeface="Arial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2219617" y="1642769"/>
            <a:ext cx="5143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20" i="1">
                <a:latin typeface="Arial"/>
                <a:cs typeface="Arial"/>
              </a:rPr>
              <a:t>i</a:t>
            </a:r>
            <a:endParaRPr sz="8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155736" y="1583790"/>
            <a:ext cx="86423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436245" algn="l"/>
              </a:tabLst>
            </a:pPr>
            <a:r>
              <a:rPr dirty="0" sz="1100" spc="-50" i="1">
                <a:latin typeface="Arial"/>
                <a:cs typeface="Arial"/>
              </a:rPr>
              <a:t>x</a:t>
            </a:r>
            <a:r>
              <a:rPr dirty="0" sz="1100" spc="-50" i="1">
                <a:latin typeface="Arial"/>
                <a:cs typeface="Arial"/>
              </a:rPr>
              <a:t>	</a:t>
            </a:r>
            <a:r>
              <a:rPr dirty="0" sz="1100" spc="-5">
                <a:latin typeface="Tahoma"/>
                <a:cs typeface="Tahoma"/>
              </a:rPr>
              <a:t>if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15" i="1">
                <a:latin typeface="Arial"/>
                <a:cs typeface="Arial"/>
              </a:rPr>
              <a:t>i</a:t>
            </a:r>
            <a:r>
              <a:rPr dirty="0" sz="1100" spc="100" i="1">
                <a:latin typeface="Arial"/>
                <a:cs typeface="Arial"/>
              </a:rPr>
              <a:t> </a:t>
            </a:r>
            <a:r>
              <a:rPr dirty="0" sz="1100" spc="-150">
                <a:latin typeface="Lucida Sans Unicode"/>
                <a:cs typeface="Lucida Sans Unicode"/>
              </a:rPr>
              <a:t>∈</a:t>
            </a:r>
            <a:r>
              <a:rPr dirty="0" sz="1100" spc="-45">
                <a:latin typeface="Lucida Sans Unicode"/>
                <a:cs typeface="Lucida Sans Unicode"/>
              </a:rPr>
              <a:t> </a:t>
            </a:r>
            <a:r>
              <a:rPr dirty="0" sz="1100" spc="-130" i="1">
                <a:latin typeface="Arial"/>
                <a:cs typeface="Arial"/>
              </a:rPr>
              <a:t>S</a:t>
            </a:r>
            <a:endParaRPr sz="110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2130336" y="1790279"/>
            <a:ext cx="104203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  <a:tabLst>
                <a:tab pos="461645" algn="l"/>
              </a:tabLst>
            </a:pPr>
            <a:r>
              <a:rPr dirty="0" sz="1100" spc="-85" i="1">
                <a:latin typeface="Arial"/>
                <a:cs typeface="Arial"/>
              </a:rPr>
              <a:t>E</a:t>
            </a:r>
            <a:r>
              <a:rPr dirty="0" sz="1100" spc="-175" i="1">
                <a:latin typeface="Arial"/>
                <a:cs typeface="Arial"/>
              </a:rPr>
              <a:t> </a:t>
            </a:r>
            <a:r>
              <a:rPr dirty="0" sz="1100" spc="-45">
                <a:latin typeface="Tahoma"/>
                <a:cs typeface="Tahoma"/>
              </a:rPr>
              <a:t>[</a:t>
            </a:r>
            <a:r>
              <a:rPr dirty="0" sz="1100" spc="-45" i="1">
                <a:latin typeface="Arial"/>
                <a:cs typeface="Arial"/>
              </a:rPr>
              <a:t>x</a:t>
            </a:r>
            <a:r>
              <a:rPr dirty="0" baseline="-10416" sz="1200" spc="-67" i="1">
                <a:latin typeface="Arial"/>
                <a:cs typeface="Arial"/>
              </a:rPr>
              <a:t>i</a:t>
            </a:r>
            <a:r>
              <a:rPr dirty="0" baseline="-10416" sz="1200" spc="-142" i="1">
                <a:latin typeface="Arial"/>
                <a:cs typeface="Arial"/>
              </a:rPr>
              <a:t> </a:t>
            </a:r>
            <a:r>
              <a:rPr dirty="0" sz="1100" spc="-110">
                <a:latin typeface="Tahoma"/>
                <a:cs typeface="Tahoma"/>
              </a:rPr>
              <a:t>]	</a:t>
            </a:r>
            <a:r>
              <a:rPr dirty="0" sz="1100" spc="-50">
                <a:latin typeface="Tahoma"/>
                <a:cs typeface="Tahoma"/>
              </a:rPr>
              <a:t>otherwise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4058272" y="1680373"/>
            <a:ext cx="20256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20">
                <a:latin typeface="Tahoma"/>
                <a:cs typeface="Tahoma"/>
              </a:rPr>
              <a:t>(9)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506247" y="2198979"/>
            <a:ext cx="61594" cy="61594"/>
          </a:xfrm>
          <a:custGeom>
            <a:avLst/>
            <a:gdLst/>
            <a:ahLst/>
            <a:cxnLst/>
            <a:rect l="l" t="t" r="r" b="b"/>
            <a:pathLst>
              <a:path w="61595" h="61594">
                <a:moveTo>
                  <a:pt x="61569" y="0"/>
                </a:moveTo>
                <a:lnTo>
                  <a:pt x="0" y="0"/>
                </a:lnTo>
                <a:lnTo>
                  <a:pt x="0" y="61569"/>
                </a:lnTo>
                <a:lnTo>
                  <a:pt x="61569" y="61569"/>
                </a:lnTo>
                <a:lnTo>
                  <a:pt x="61569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 txBox="1"/>
          <p:nvPr/>
        </p:nvSpPr>
        <p:spPr>
          <a:xfrm>
            <a:off x="624395" y="2109303"/>
            <a:ext cx="3636645" cy="918210"/>
          </a:xfrm>
          <a:prstGeom prst="rect">
            <a:avLst/>
          </a:prstGeom>
        </p:spPr>
        <p:txBody>
          <a:bodyPr wrap="square" lIns="0" tIns="6985" rIns="0" bIns="0" rtlCol="0" vert="horz">
            <a:spAutoFit/>
          </a:bodyPr>
          <a:lstStyle/>
          <a:p>
            <a:pPr marL="12700" marR="29209">
              <a:lnSpc>
                <a:spcPct val="102600"/>
              </a:lnSpc>
              <a:spcBef>
                <a:spcPts val="55"/>
              </a:spcBef>
            </a:pPr>
            <a:r>
              <a:rPr dirty="0" sz="1100" spc="-35">
                <a:latin typeface="Tahoma"/>
                <a:cs typeface="Tahoma"/>
              </a:rPr>
              <a:t>Since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100">
                <a:latin typeface="Tahoma"/>
                <a:cs typeface="Tahoma"/>
              </a:rPr>
              <a:t>we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can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solve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for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70" i="1">
                <a:latin typeface="Arial"/>
                <a:cs typeface="Arial"/>
              </a:rPr>
              <a:t>g</a:t>
            </a:r>
            <a:r>
              <a:rPr dirty="0" sz="1100" spc="-55" i="1">
                <a:latin typeface="Arial"/>
                <a:cs typeface="Arial"/>
              </a:rPr>
              <a:t> </a:t>
            </a:r>
            <a:r>
              <a:rPr dirty="0" sz="1100" spc="-25">
                <a:latin typeface="Tahoma"/>
                <a:cs typeface="Tahoma"/>
              </a:rPr>
              <a:t>in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  <a:hlinkClick r:id="rId9" action="ppaction://hlinksldjump"/>
              </a:rPr>
              <a:t>(8)</a:t>
            </a:r>
            <a:r>
              <a:rPr dirty="0" sz="1100" spc="20">
                <a:latin typeface="Tahoma"/>
                <a:cs typeface="Tahoma"/>
                <a:hlinkClick r:id="rId9" action="ppaction://hlinksldjump"/>
              </a:rPr>
              <a:t> </a:t>
            </a:r>
            <a:r>
              <a:rPr dirty="0" sz="1100" spc="-65">
                <a:latin typeface="Tahoma"/>
                <a:cs typeface="Tahoma"/>
              </a:rPr>
              <a:t>as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weighted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linear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regression </a:t>
            </a:r>
            <a:r>
              <a:rPr dirty="0" sz="1100" spc="-33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problem, </a:t>
            </a:r>
            <a:r>
              <a:rPr dirty="0" sz="1100" spc="-100">
                <a:latin typeface="Tahoma"/>
                <a:cs typeface="Tahoma"/>
              </a:rPr>
              <a:t>we</a:t>
            </a:r>
            <a:r>
              <a:rPr dirty="0" sz="1100" spc="-95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have</a:t>
            </a:r>
            <a:r>
              <a:rPr dirty="0" sz="1100" spc="-6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a regression-based, </a:t>
            </a:r>
            <a:r>
              <a:rPr dirty="0" sz="1100" spc="-40">
                <a:latin typeface="Tahoma"/>
                <a:cs typeface="Tahoma"/>
              </a:rPr>
              <a:t>model-agnostic </a:t>
            </a:r>
            <a:r>
              <a:rPr dirty="0" sz="1100" spc="-35">
                <a:latin typeface="Tahoma"/>
                <a:cs typeface="Tahoma"/>
              </a:rPr>
              <a:t> estimation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of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SHAP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values!</a:t>
            </a:r>
            <a:endParaRPr sz="1100">
              <a:latin typeface="Tahoma"/>
              <a:cs typeface="Tahoma"/>
            </a:endParaRPr>
          </a:p>
          <a:p>
            <a:pPr marL="12700" marR="5080">
              <a:lnSpc>
                <a:spcPct val="102699"/>
              </a:lnSpc>
              <a:spcBef>
                <a:spcPts val="300"/>
              </a:spcBef>
            </a:pPr>
            <a:r>
              <a:rPr dirty="0" sz="1100" spc="-5">
                <a:latin typeface="Tahoma"/>
                <a:cs typeface="Tahoma"/>
              </a:rPr>
              <a:t>This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is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70">
                <a:latin typeface="Tahoma"/>
                <a:cs typeface="Tahoma"/>
              </a:rPr>
              <a:t>more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efficient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than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previously,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since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105">
                <a:latin typeface="Tahoma"/>
                <a:cs typeface="Tahoma"/>
              </a:rPr>
              <a:t>we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jointly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solve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for </a:t>
            </a:r>
            <a:r>
              <a:rPr dirty="0" sz="1100" spc="-325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SHAP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values.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506247" y="2753156"/>
            <a:ext cx="61594" cy="61594"/>
          </a:xfrm>
          <a:custGeom>
            <a:avLst/>
            <a:gdLst/>
            <a:ahLst/>
            <a:cxnLst/>
            <a:rect l="l" t="t" r="r" b="b"/>
            <a:pathLst>
              <a:path w="61595" h="61594">
                <a:moveTo>
                  <a:pt x="61569" y="0"/>
                </a:moveTo>
                <a:lnTo>
                  <a:pt x="0" y="0"/>
                </a:lnTo>
                <a:lnTo>
                  <a:pt x="0" y="61569"/>
                </a:lnTo>
                <a:lnTo>
                  <a:pt x="61569" y="61569"/>
                </a:lnTo>
                <a:lnTo>
                  <a:pt x="61569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37" name="object 37"/>
          <p:cNvGrpSpPr/>
          <p:nvPr/>
        </p:nvGrpSpPr>
        <p:grpSpPr>
          <a:xfrm>
            <a:off x="0" y="3211372"/>
            <a:ext cx="4608195" cy="245110"/>
            <a:chOff x="0" y="3211372"/>
            <a:chExt cx="4608195" cy="245110"/>
          </a:xfrm>
        </p:grpSpPr>
        <p:sp>
          <p:nvSpPr>
            <p:cNvPr id="38" name="object 38"/>
            <p:cNvSpPr/>
            <p:nvPr/>
          </p:nvSpPr>
          <p:spPr>
            <a:xfrm>
              <a:off x="0" y="3211372"/>
              <a:ext cx="4608195" cy="122555"/>
            </a:xfrm>
            <a:custGeom>
              <a:avLst/>
              <a:gdLst/>
              <a:ahLst/>
              <a:cxnLst/>
              <a:rect l="l" t="t" r="r" b="b"/>
              <a:pathLst>
                <a:path w="4608195" h="122554">
                  <a:moveTo>
                    <a:pt x="4608004" y="0"/>
                  </a:moveTo>
                  <a:lnTo>
                    <a:pt x="0" y="0"/>
                  </a:lnTo>
                  <a:lnTo>
                    <a:pt x="0" y="122313"/>
                  </a:lnTo>
                  <a:lnTo>
                    <a:pt x="4608004" y="122313"/>
                  </a:lnTo>
                  <a:lnTo>
                    <a:pt x="4608004" y="0"/>
                  </a:lnTo>
                  <a:close/>
                </a:path>
              </a:pathLst>
            </a:custGeom>
            <a:solidFill>
              <a:srgbClr val="26268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9" name="object 39"/>
            <p:cNvSpPr/>
            <p:nvPr/>
          </p:nvSpPr>
          <p:spPr>
            <a:xfrm>
              <a:off x="0" y="3333686"/>
              <a:ext cx="4608195" cy="122555"/>
            </a:xfrm>
            <a:custGeom>
              <a:avLst/>
              <a:gdLst/>
              <a:ahLst/>
              <a:cxnLst/>
              <a:rect l="l" t="t" r="r" b="b"/>
              <a:pathLst>
                <a:path w="4608195" h="122554">
                  <a:moveTo>
                    <a:pt x="4608004" y="0"/>
                  </a:moveTo>
                  <a:lnTo>
                    <a:pt x="0" y="0"/>
                  </a:lnTo>
                  <a:lnTo>
                    <a:pt x="0" y="122313"/>
                  </a:lnTo>
                  <a:lnTo>
                    <a:pt x="4608004" y="122313"/>
                  </a:lnTo>
                  <a:lnTo>
                    <a:pt x="4608004" y="0"/>
                  </a:lnTo>
                  <a:close/>
                </a:path>
              </a:pathLst>
            </a:custGeom>
            <a:solidFill>
              <a:srgbClr val="191959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40" name="object 40"/>
          <p:cNvSpPr txBox="1"/>
          <p:nvPr/>
        </p:nvSpPr>
        <p:spPr>
          <a:xfrm>
            <a:off x="95300" y="3225267"/>
            <a:ext cx="1838325" cy="2247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675"/>
              </a:lnSpc>
            </a:pPr>
            <a:r>
              <a:rPr dirty="0" sz="600" spc="5">
                <a:solidFill>
                  <a:srgbClr val="FFFFFF"/>
                </a:solidFill>
                <a:latin typeface="Microsoft Sans Serif"/>
                <a:cs typeface="Microsoft Sans Serif"/>
              </a:rPr>
              <a:t>Max</a:t>
            </a:r>
            <a:r>
              <a:rPr dirty="0" sz="600" spc="4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dirty="0" sz="600" spc="-15">
                <a:solidFill>
                  <a:srgbClr val="FFFFFF"/>
                </a:solidFill>
                <a:latin typeface="Microsoft Sans Serif"/>
                <a:cs typeface="Microsoft Sans Serif"/>
              </a:rPr>
              <a:t>Nadeau,</a:t>
            </a:r>
            <a:r>
              <a:rPr dirty="0" sz="600" spc="4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dirty="0" sz="600" spc="5">
                <a:solidFill>
                  <a:srgbClr val="FFFFFF"/>
                </a:solidFill>
                <a:latin typeface="Microsoft Sans Serif"/>
                <a:cs typeface="Microsoft Sans Serif"/>
              </a:rPr>
              <a:t>Max</a:t>
            </a:r>
            <a:r>
              <a:rPr dirty="0" sz="600" spc="45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dirty="0" sz="600" spc="10">
                <a:solidFill>
                  <a:srgbClr val="FFFFFF"/>
                </a:solidFill>
                <a:latin typeface="Microsoft Sans Serif"/>
                <a:cs typeface="Microsoft Sans Serif"/>
              </a:rPr>
              <a:t>Li,</a:t>
            </a:r>
            <a:r>
              <a:rPr dirty="0" sz="600" spc="4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dirty="0" sz="600" spc="-15">
                <a:solidFill>
                  <a:srgbClr val="FFFFFF"/>
                </a:solidFill>
                <a:latin typeface="Microsoft Sans Serif"/>
                <a:cs typeface="Microsoft Sans Serif"/>
              </a:rPr>
              <a:t>and</a:t>
            </a:r>
            <a:r>
              <a:rPr dirty="0" sz="600" spc="45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dirty="0" sz="600" spc="-10">
                <a:solidFill>
                  <a:srgbClr val="FFFFFF"/>
                </a:solidFill>
                <a:latin typeface="Microsoft Sans Serif"/>
                <a:cs typeface="Microsoft Sans Serif"/>
              </a:rPr>
              <a:t>Xander</a:t>
            </a:r>
            <a:r>
              <a:rPr dirty="0" sz="600" spc="4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dirty="0" sz="600" spc="-20">
                <a:solidFill>
                  <a:srgbClr val="FFFFFF"/>
                </a:solidFill>
                <a:latin typeface="Microsoft Sans Serif"/>
                <a:cs typeface="Microsoft Sans Serif"/>
              </a:rPr>
              <a:t>Davies</a:t>
            </a:r>
            <a:endParaRPr sz="6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240"/>
              </a:spcBef>
            </a:pPr>
            <a:r>
              <a:rPr dirty="0" sz="600" spc="20">
                <a:solidFill>
                  <a:srgbClr val="FFFFFF"/>
                </a:solidFill>
                <a:latin typeface="Microsoft Sans Serif"/>
                <a:cs typeface="Microsoft Sans Serif"/>
                <a:hlinkClick r:id="rId10" action="ppaction://hlinksldjump"/>
              </a:rPr>
              <a:t>A</a:t>
            </a:r>
            <a:r>
              <a:rPr dirty="0" sz="600" spc="55">
                <a:solidFill>
                  <a:srgbClr val="FFFFFF"/>
                </a:solidFill>
                <a:latin typeface="Microsoft Sans Serif"/>
                <a:cs typeface="Microsoft Sans Serif"/>
                <a:hlinkClick r:id="rId10" action="ppaction://hlinksldjump"/>
              </a:rPr>
              <a:t> </a:t>
            </a:r>
            <a:r>
              <a:rPr dirty="0" sz="600" spc="-5">
                <a:solidFill>
                  <a:srgbClr val="FFFFFF"/>
                </a:solidFill>
                <a:latin typeface="Microsoft Sans Serif"/>
                <a:cs typeface="Microsoft Sans Serif"/>
                <a:hlinkClick r:id="rId10" action="ppaction://hlinksldjump"/>
              </a:rPr>
              <a:t>Unified</a:t>
            </a:r>
            <a:r>
              <a:rPr dirty="0" sz="600" spc="55">
                <a:solidFill>
                  <a:srgbClr val="FFFFFF"/>
                </a:solidFill>
                <a:latin typeface="Microsoft Sans Serif"/>
                <a:cs typeface="Microsoft Sans Serif"/>
                <a:hlinkClick r:id="rId10" action="ppaction://hlinksldjump"/>
              </a:rPr>
              <a:t> </a:t>
            </a:r>
            <a:r>
              <a:rPr dirty="0" sz="600" spc="-10">
                <a:solidFill>
                  <a:srgbClr val="FFFFFF"/>
                </a:solidFill>
                <a:latin typeface="Microsoft Sans Serif"/>
                <a:cs typeface="Microsoft Sans Serif"/>
                <a:hlinkClick r:id="rId10" action="ppaction://hlinksldjump"/>
              </a:rPr>
              <a:t>Approach</a:t>
            </a:r>
            <a:r>
              <a:rPr dirty="0" sz="600" spc="55">
                <a:solidFill>
                  <a:srgbClr val="FFFFFF"/>
                </a:solidFill>
                <a:latin typeface="Microsoft Sans Serif"/>
                <a:cs typeface="Microsoft Sans Serif"/>
                <a:hlinkClick r:id="rId10" action="ppaction://hlinksldjump"/>
              </a:rPr>
              <a:t> </a:t>
            </a:r>
            <a:r>
              <a:rPr dirty="0" sz="600" spc="20">
                <a:solidFill>
                  <a:srgbClr val="FFFFFF"/>
                </a:solidFill>
                <a:latin typeface="Microsoft Sans Serif"/>
                <a:cs typeface="Microsoft Sans Serif"/>
                <a:hlinkClick r:id="rId10" action="ppaction://hlinksldjump"/>
              </a:rPr>
              <a:t>to</a:t>
            </a:r>
            <a:r>
              <a:rPr dirty="0" sz="600" spc="55">
                <a:solidFill>
                  <a:srgbClr val="FFFFFF"/>
                </a:solidFill>
                <a:latin typeface="Microsoft Sans Serif"/>
                <a:cs typeface="Microsoft Sans Serif"/>
                <a:hlinkClick r:id="rId10" action="ppaction://hlinksldjump"/>
              </a:rPr>
              <a:t> </a:t>
            </a:r>
            <a:r>
              <a:rPr dirty="0" sz="600">
                <a:solidFill>
                  <a:srgbClr val="FFFFFF"/>
                </a:solidFill>
                <a:latin typeface="Microsoft Sans Serif"/>
                <a:cs typeface="Microsoft Sans Serif"/>
                <a:hlinkClick r:id="rId10" action="ppaction://hlinksldjump"/>
              </a:rPr>
              <a:t>Interpreting</a:t>
            </a:r>
            <a:r>
              <a:rPr dirty="0" sz="600" spc="55">
                <a:solidFill>
                  <a:srgbClr val="FFFFFF"/>
                </a:solidFill>
                <a:latin typeface="Microsoft Sans Serif"/>
                <a:cs typeface="Microsoft Sans Serif"/>
                <a:hlinkClick r:id="rId10" action="ppaction://hlinksldjump"/>
              </a:rPr>
              <a:t> </a:t>
            </a:r>
            <a:r>
              <a:rPr dirty="0" sz="600">
                <a:solidFill>
                  <a:srgbClr val="FFFFFF"/>
                </a:solidFill>
                <a:latin typeface="Microsoft Sans Serif"/>
                <a:cs typeface="Microsoft Sans Serif"/>
                <a:hlinkClick r:id="rId10" action="ppaction://hlinksldjump"/>
              </a:rPr>
              <a:t>Model</a:t>
            </a:r>
            <a:r>
              <a:rPr dirty="0" sz="600" spc="55">
                <a:solidFill>
                  <a:srgbClr val="FFFFFF"/>
                </a:solidFill>
                <a:latin typeface="Microsoft Sans Serif"/>
                <a:cs typeface="Microsoft Sans Serif"/>
                <a:hlinkClick r:id="rId10" action="ppaction://hlinksldjump"/>
              </a:rPr>
              <a:t> </a:t>
            </a:r>
            <a:r>
              <a:rPr dirty="0" sz="600" spc="-10">
                <a:solidFill>
                  <a:srgbClr val="FFFFFF"/>
                </a:solidFill>
                <a:latin typeface="Microsoft Sans Serif"/>
                <a:cs typeface="Microsoft Sans Serif"/>
                <a:hlinkClick r:id="rId10" action="ppaction://hlinksldjump"/>
              </a:rPr>
              <a:t>Predictions</a:t>
            </a:r>
            <a:endParaRPr sz="6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8119" y="140143"/>
            <a:ext cx="141863" cy="87862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108000" y="25252"/>
            <a:ext cx="74422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600" spc="5">
                <a:solidFill>
                  <a:srgbClr val="8C8CAC"/>
                </a:solidFill>
                <a:latin typeface="Microsoft Sans Serif"/>
                <a:cs typeface="Microsoft Sans Serif"/>
                <a:hlinkClick r:id="rId3" action="ppaction://hlinksldjump"/>
              </a:rPr>
              <a:t>Additive</a:t>
            </a:r>
            <a:r>
              <a:rPr dirty="0" sz="600" spc="-15">
                <a:solidFill>
                  <a:srgbClr val="8C8CAC"/>
                </a:solidFill>
                <a:latin typeface="Microsoft Sans Serif"/>
                <a:cs typeface="Microsoft Sans Serif"/>
                <a:hlinkClick r:id="rId3" action="ppaction://hlinksldjump"/>
              </a:rPr>
              <a:t> </a:t>
            </a:r>
            <a:r>
              <a:rPr dirty="0" sz="600" spc="-10">
                <a:solidFill>
                  <a:srgbClr val="8C8CAC"/>
                </a:solidFill>
                <a:latin typeface="Microsoft Sans Serif"/>
                <a:cs typeface="Microsoft Sans Serif"/>
                <a:hlinkClick r:id="rId3" action="ppaction://hlinksldjump"/>
              </a:rPr>
              <a:t>Explanations</a:t>
            </a:r>
            <a:endParaRPr sz="600">
              <a:latin typeface="Microsoft Sans Serif"/>
              <a:cs typeface="Microsoft Sans Serif"/>
            </a:endParaRPr>
          </a:p>
        </p:txBody>
      </p:sp>
      <p:pic>
        <p:nvPicPr>
          <p:cNvPr id="4" name="object 4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316250" y="140143"/>
            <a:ext cx="141863" cy="87862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1306131" y="25252"/>
            <a:ext cx="51689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600" spc="-20">
                <a:solidFill>
                  <a:srgbClr val="8C8CAC"/>
                </a:solidFill>
                <a:latin typeface="Microsoft Sans Serif"/>
                <a:cs typeface="Microsoft Sans Serif"/>
                <a:hlinkClick r:id="rId5" action="ppaction://hlinksldjump"/>
              </a:rPr>
              <a:t>Shapley</a:t>
            </a:r>
            <a:r>
              <a:rPr dirty="0" sz="600">
                <a:solidFill>
                  <a:srgbClr val="8C8CAC"/>
                </a:solidFill>
                <a:latin typeface="Microsoft Sans Serif"/>
                <a:cs typeface="Microsoft Sans Serif"/>
                <a:hlinkClick r:id="rId5" action="ppaction://hlinksldjump"/>
              </a:rPr>
              <a:t> </a:t>
            </a:r>
            <a:r>
              <a:rPr dirty="0" sz="600" spc="-25">
                <a:solidFill>
                  <a:srgbClr val="8C8CAC"/>
                </a:solidFill>
                <a:latin typeface="Microsoft Sans Serif"/>
                <a:cs typeface="Microsoft Sans Serif"/>
                <a:hlinkClick r:id="rId5" action="ppaction://hlinksldjump"/>
              </a:rPr>
              <a:t>Values</a:t>
            </a:r>
            <a:endParaRPr sz="600">
              <a:latin typeface="Microsoft Sans Serif"/>
              <a:cs typeface="Microsoft Sans Serif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2286889" y="140134"/>
            <a:ext cx="293370" cy="41275"/>
            <a:chOff x="2286889" y="140134"/>
            <a:chExt cx="293370" cy="41275"/>
          </a:xfrm>
        </p:grpSpPr>
        <p:sp>
          <p:nvSpPr>
            <p:cNvPr id="7" name="object 7"/>
            <p:cNvSpPr/>
            <p:nvPr/>
          </p:nvSpPr>
          <p:spPr>
            <a:xfrm>
              <a:off x="2289429" y="14267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2339822" y="14267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2390228" y="14267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2440622" y="14267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/>
            <p:cNvSpPr/>
            <p:nvPr/>
          </p:nvSpPr>
          <p:spPr>
            <a:xfrm>
              <a:off x="2491028" y="14267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18000" y="0"/>
                  </a:move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/>
            <p:cNvSpPr/>
            <p:nvPr/>
          </p:nvSpPr>
          <p:spPr>
            <a:xfrm>
              <a:off x="2491028" y="14267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/>
            <p:cNvSpPr/>
            <p:nvPr/>
          </p:nvSpPr>
          <p:spPr>
            <a:xfrm>
              <a:off x="2541422" y="14267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4" name="object 14"/>
          <p:cNvSpPr txBox="1"/>
          <p:nvPr/>
        </p:nvSpPr>
        <p:spPr>
          <a:xfrm>
            <a:off x="2276767" y="25252"/>
            <a:ext cx="53403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600">
                <a:solidFill>
                  <a:srgbClr val="FFFFFF"/>
                </a:solidFill>
                <a:latin typeface="Microsoft Sans Serif"/>
                <a:cs typeface="Microsoft Sans Serif"/>
                <a:hlinkClick r:id="rId6" action="ppaction://hlinksldjump"/>
              </a:rPr>
              <a:t>Ap</a:t>
            </a:r>
            <a:r>
              <a:rPr dirty="0" sz="600" spc="-20">
                <a:solidFill>
                  <a:srgbClr val="FFFFFF"/>
                </a:solidFill>
                <a:latin typeface="Microsoft Sans Serif"/>
                <a:cs typeface="Microsoft Sans Serif"/>
                <a:hlinkClick r:id="rId6" action="ppaction://hlinksldjump"/>
              </a:rPr>
              <a:t>p</a:t>
            </a:r>
            <a:r>
              <a:rPr dirty="0" sz="600">
                <a:solidFill>
                  <a:srgbClr val="FFFFFF"/>
                </a:solidFill>
                <a:latin typeface="Microsoft Sans Serif"/>
                <a:cs typeface="Microsoft Sans Serif"/>
                <a:hlinkClick r:id="rId6" action="ppaction://hlinksldjump"/>
              </a:rPr>
              <a:t>r</a:t>
            </a:r>
            <a:r>
              <a:rPr dirty="0" sz="600" spc="-20">
                <a:solidFill>
                  <a:srgbClr val="FFFFFF"/>
                </a:solidFill>
                <a:latin typeface="Microsoft Sans Serif"/>
                <a:cs typeface="Microsoft Sans Serif"/>
                <a:hlinkClick r:id="rId6" action="ppaction://hlinksldjump"/>
              </a:rPr>
              <a:t>o</a:t>
            </a:r>
            <a:r>
              <a:rPr dirty="0" sz="600" spc="-5">
                <a:solidFill>
                  <a:srgbClr val="FFFFFF"/>
                </a:solidFill>
                <a:latin typeface="Microsoft Sans Serif"/>
                <a:cs typeface="Microsoft Sans Serif"/>
                <a:hlinkClick r:id="rId6" action="ppaction://hlinksldjump"/>
              </a:rPr>
              <a:t>ximations</a:t>
            </a:r>
            <a:endParaRPr sz="600">
              <a:latin typeface="Microsoft Sans Serif"/>
              <a:cs typeface="Microsoft Sans Serif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3274529" y="140134"/>
            <a:ext cx="92075" cy="41275"/>
            <a:chOff x="3274529" y="140134"/>
            <a:chExt cx="92075" cy="41275"/>
          </a:xfrm>
        </p:grpSpPr>
        <p:sp>
          <p:nvSpPr>
            <p:cNvPr id="16" name="object 16"/>
            <p:cNvSpPr/>
            <p:nvPr/>
          </p:nvSpPr>
          <p:spPr>
            <a:xfrm>
              <a:off x="3277069" y="14267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8C8CA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/>
            <p:cNvSpPr/>
            <p:nvPr/>
          </p:nvSpPr>
          <p:spPr>
            <a:xfrm>
              <a:off x="3327463" y="14267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8C8CAC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8" name="object 18"/>
          <p:cNvSpPr txBox="1"/>
          <p:nvPr/>
        </p:nvSpPr>
        <p:spPr>
          <a:xfrm>
            <a:off x="3264420" y="25252"/>
            <a:ext cx="426084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600" spc="-15">
                <a:solidFill>
                  <a:srgbClr val="8C8CAC"/>
                </a:solidFill>
                <a:latin typeface="Microsoft Sans Serif"/>
                <a:cs typeface="Microsoft Sans Serif"/>
                <a:hlinkClick r:id="rId7" action="ppaction://hlinksldjump"/>
              </a:rPr>
              <a:t>Ex</a:t>
            </a:r>
            <a:r>
              <a:rPr dirty="0" sz="600">
                <a:solidFill>
                  <a:srgbClr val="8C8CAC"/>
                </a:solidFill>
                <a:latin typeface="Microsoft Sans Serif"/>
                <a:cs typeface="Microsoft Sans Serif"/>
                <a:hlinkClick r:id="rId7" action="ppaction://hlinksldjump"/>
              </a:rPr>
              <a:t>p</a:t>
            </a:r>
            <a:r>
              <a:rPr dirty="0" sz="600" spc="-10">
                <a:solidFill>
                  <a:srgbClr val="8C8CAC"/>
                </a:solidFill>
                <a:latin typeface="Microsoft Sans Serif"/>
                <a:cs typeface="Microsoft Sans Serif"/>
                <a:hlinkClick r:id="rId7" action="ppaction://hlinksldjump"/>
              </a:rPr>
              <a:t>eriments</a:t>
            </a:r>
            <a:endParaRPr sz="600">
              <a:latin typeface="Microsoft Sans Serif"/>
              <a:cs typeface="Microsoft Sans Serif"/>
            </a:endParaRPr>
          </a:p>
        </p:txBody>
      </p:sp>
      <p:grpSp>
        <p:nvGrpSpPr>
          <p:cNvPr id="19" name="object 19"/>
          <p:cNvGrpSpPr/>
          <p:nvPr/>
        </p:nvGrpSpPr>
        <p:grpSpPr>
          <a:xfrm>
            <a:off x="4154894" y="140134"/>
            <a:ext cx="41275" cy="88265"/>
            <a:chOff x="4154894" y="140134"/>
            <a:chExt cx="41275" cy="88265"/>
          </a:xfrm>
        </p:grpSpPr>
        <p:sp>
          <p:nvSpPr>
            <p:cNvPr id="20" name="object 20"/>
            <p:cNvSpPr/>
            <p:nvPr/>
          </p:nvSpPr>
          <p:spPr>
            <a:xfrm>
              <a:off x="4157434" y="14267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8C8CA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/>
            <p:cNvSpPr/>
            <p:nvPr/>
          </p:nvSpPr>
          <p:spPr>
            <a:xfrm>
              <a:off x="4157434" y="189473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5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8C8CAC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2" name="object 22"/>
          <p:cNvSpPr txBox="1"/>
          <p:nvPr/>
        </p:nvSpPr>
        <p:spPr>
          <a:xfrm>
            <a:off x="4144771" y="25252"/>
            <a:ext cx="36830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600" spc="-15">
                <a:solidFill>
                  <a:srgbClr val="8C8CAC"/>
                </a:solidFill>
                <a:latin typeface="Microsoft Sans Serif"/>
                <a:cs typeface="Microsoft Sans Serif"/>
                <a:hlinkClick r:id="rId8" action="ppaction://hlinksldjump"/>
              </a:rPr>
              <a:t>Extensions</a:t>
            </a:r>
            <a:endParaRPr sz="600">
              <a:latin typeface="Microsoft Sans Serif"/>
              <a:cs typeface="Microsoft Sans Serif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0" y="250774"/>
            <a:ext cx="4608195" cy="122555"/>
          </a:xfrm>
          <a:custGeom>
            <a:avLst/>
            <a:gdLst/>
            <a:ahLst/>
            <a:cxnLst/>
            <a:rect l="l" t="t" r="r" b="b"/>
            <a:pathLst>
              <a:path w="4608195" h="122554">
                <a:moveTo>
                  <a:pt x="4608004" y="0"/>
                </a:moveTo>
                <a:lnTo>
                  <a:pt x="0" y="0"/>
                </a:lnTo>
                <a:lnTo>
                  <a:pt x="0" y="122313"/>
                </a:lnTo>
                <a:lnTo>
                  <a:pt x="4608004" y="122313"/>
                </a:lnTo>
                <a:lnTo>
                  <a:pt x="4608004" y="0"/>
                </a:lnTo>
                <a:close/>
              </a:path>
            </a:pathLst>
          </a:custGeom>
          <a:solidFill>
            <a:srgbClr val="26268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/>
          <p:nvPr/>
        </p:nvSpPr>
        <p:spPr>
          <a:xfrm>
            <a:off x="0" y="373087"/>
            <a:ext cx="4608195" cy="350520"/>
          </a:xfrm>
          <a:prstGeom prst="rect">
            <a:avLst/>
          </a:prstGeom>
          <a:solidFill>
            <a:srgbClr val="3333B2"/>
          </a:solidFill>
        </p:spPr>
        <p:txBody>
          <a:bodyPr wrap="square" lIns="0" tIns="76835" rIns="0" bIns="0" rtlCol="0" vert="horz">
            <a:spAutoFit/>
          </a:bodyPr>
          <a:lstStyle/>
          <a:p>
            <a:pPr marL="107950">
              <a:lnSpc>
                <a:spcPct val="100000"/>
              </a:lnSpc>
              <a:spcBef>
                <a:spcPts val="605"/>
              </a:spcBef>
            </a:pPr>
            <a:r>
              <a:rPr dirty="0" sz="1400" spc="-20">
                <a:solidFill>
                  <a:srgbClr val="FFFFFF"/>
                </a:solidFill>
                <a:latin typeface="Tahoma"/>
                <a:cs typeface="Tahoma"/>
              </a:rPr>
              <a:t>Model-Specific</a:t>
            </a:r>
            <a:r>
              <a:rPr dirty="0" sz="1400" spc="25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1400" spc="-45">
                <a:solidFill>
                  <a:srgbClr val="FFFFFF"/>
                </a:solidFill>
                <a:latin typeface="Tahoma"/>
                <a:cs typeface="Tahoma"/>
              </a:rPr>
              <a:t>Approximations:</a:t>
            </a:r>
            <a:r>
              <a:rPr dirty="0" sz="1400" spc="18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1400" spc="-40">
                <a:solidFill>
                  <a:srgbClr val="FFFFFF"/>
                </a:solidFill>
                <a:latin typeface="Tahoma"/>
                <a:cs typeface="Tahoma"/>
              </a:rPr>
              <a:t>Linear</a:t>
            </a:r>
            <a:r>
              <a:rPr dirty="0" sz="1400" spc="25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1400" spc="60">
                <a:solidFill>
                  <a:srgbClr val="FFFFFF"/>
                </a:solidFill>
                <a:latin typeface="Tahoma"/>
                <a:cs typeface="Tahoma"/>
              </a:rPr>
              <a:t>SHAP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506247" y="1212253"/>
            <a:ext cx="61594" cy="61594"/>
          </a:xfrm>
          <a:custGeom>
            <a:avLst/>
            <a:gdLst/>
            <a:ahLst/>
            <a:cxnLst/>
            <a:rect l="l" t="t" r="r" b="b"/>
            <a:pathLst>
              <a:path w="61595" h="61594">
                <a:moveTo>
                  <a:pt x="61569" y="0"/>
                </a:moveTo>
                <a:lnTo>
                  <a:pt x="0" y="0"/>
                </a:lnTo>
                <a:lnTo>
                  <a:pt x="0" y="61569"/>
                </a:lnTo>
                <a:lnTo>
                  <a:pt x="61569" y="61569"/>
                </a:lnTo>
                <a:lnTo>
                  <a:pt x="61569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/>
          <p:nvPr/>
        </p:nvSpPr>
        <p:spPr>
          <a:xfrm>
            <a:off x="624395" y="1122577"/>
            <a:ext cx="3445510" cy="918210"/>
          </a:xfrm>
          <a:prstGeom prst="rect">
            <a:avLst/>
          </a:prstGeom>
        </p:spPr>
        <p:txBody>
          <a:bodyPr wrap="square" lIns="0" tIns="6985" rIns="0" bIns="0" rtlCol="0" vert="horz">
            <a:spAutoFit/>
          </a:bodyPr>
          <a:lstStyle/>
          <a:p>
            <a:pPr algn="just" marL="12700" marR="706120">
              <a:lnSpc>
                <a:spcPct val="102600"/>
              </a:lnSpc>
              <a:spcBef>
                <a:spcPts val="55"/>
              </a:spcBef>
            </a:pPr>
            <a:r>
              <a:rPr dirty="0" sz="1100" spc="-50">
                <a:latin typeface="Tahoma"/>
                <a:cs typeface="Tahoma"/>
              </a:rPr>
              <a:t>We </a:t>
            </a:r>
            <a:r>
              <a:rPr dirty="0" sz="1100" spc="-45">
                <a:latin typeface="Tahoma"/>
                <a:cs typeface="Tahoma"/>
              </a:rPr>
              <a:t>can </a:t>
            </a:r>
            <a:r>
              <a:rPr dirty="0" sz="1100" spc="-50">
                <a:latin typeface="Tahoma"/>
                <a:cs typeface="Tahoma"/>
              </a:rPr>
              <a:t>do </a:t>
            </a:r>
            <a:r>
              <a:rPr dirty="0" sz="1100" spc="-30">
                <a:latin typeface="Tahoma"/>
                <a:cs typeface="Tahoma"/>
              </a:rPr>
              <a:t>better </a:t>
            </a:r>
            <a:r>
              <a:rPr dirty="0" sz="1100" spc="-60">
                <a:latin typeface="Tahoma"/>
                <a:cs typeface="Tahoma"/>
              </a:rPr>
              <a:t>by </a:t>
            </a:r>
            <a:r>
              <a:rPr dirty="0" sz="1100" spc="-30">
                <a:latin typeface="Tahoma"/>
                <a:cs typeface="Tahoma"/>
              </a:rPr>
              <a:t>looking </a:t>
            </a:r>
            <a:r>
              <a:rPr dirty="0" sz="1100" spc="-45">
                <a:latin typeface="Tahoma"/>
                <a:cs typeface="Tahoma"/>
              </a:rPr>
              <a:t>for </a:t>
            </a:r>
            <a:r>
              <a:rPr dirty="0" sz="1100" spc="-35">
                <a:latin typeface="Tahoma"/>
                <a:cs typeface="Tahoma"/>
              </a:rPr>
              <a:t>model-specific </a:t>
            </a:r>
            <a:r>
              <a:rPr dirty="0" sz="1100" spc="-3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approximations.</a:t>
            </a:r>
            <a:endParaRPr sz="1100">
              <a:latin typeface="Tahoma"/>
              <a:cs typeface="Tahoma"/>
            </a:endParaRPr>
          </a:p>
          <a:p>
            <a:pPr algn="just" marL="12700" marR="5080">
              <a:lnSpc>
                <a:spcPct val="102600"/>
              </a:lnSpc>
              <a:spcBef>
                <a:spcPts val="300"/>
              </a:spcBef>
            </a:pPr>
            <a:r>
              <a:rPr dirty="0" sz="1100" spc="-65">
                <a:latin typeface="Tahoma"/>
                <a:cs typeface="Tahoma"/>
              </a:rPr>
              <a:t>If </a:t>
            </a:r>
            <a:r>
              <a:rPr dirty="0" sz="1100" spc="-40">
                <a:latin typeface="Tahoma"/>
                <a:cs typeface="Tahoma"/>
              </a:rPr>
              <a:t>the </a:t>
            </a:r>
            <a:r>
              <a:rPr dirty="0" sz="1100" spc="-45">
                <a:latin typeface="Tahoma"/>
                <a:cs typeface="Tahoma"/>
              </a:rPr>
              <a:t>model </a:t>
            </a:r>
            <a:r>
              <a:rPr dirty="0" sz="1100" spc="-35">
                <a:latin typeface="Tahoma"/>
                <a:cs typeface="Tahoma"/>
              </a:rPr>
              <a:t>is </a:t>
            </a:r>
            <a:r>
              <a:rPr dirty="0" sz="1100" spc="-45">
                <a:latin typeface="Tahoma"/>
                <a:cs typeface="Tahoma"/>
              </a:rPr>
              <a:t>affine </a:t>
            </a:r>
            <a:r>
              <a:rPr dirty="0" sz="1100" spc="-50">
                <a:latin typeface="Tahoma"/>
                <a:cs typeface="Tahoma"/>
              </a:rPr>
              <a:t>and </a:t>
            </a:r>
            <a:r>
              <a:rPr dirty="0" sz="1100" spc="-105">
                <a:latin typeface="Tahoma"/>
                <a:cs typeface="Tahoma"/>
              </a:rPr>
              <a:t>we </a:t>
            </a:r>
            <a:r>
              <a:rPr dirty="0" sz="1100" spc="-70">
                <a:latin typeface="Tahoma"/>
                <a:cs typeface="Tahoma"/>
              </a:rPr>
              <a:t>assume </a:t>
            </a:r>
            <a:r>
              <a:rPr dirty="0" sz="1100" spc="-45">
                <a:latin typeface="Tahoma"/>
                <a:cs typeface="Tahoma"/>
              </a:rPr>
              <a:t>feature </a:t>
            </a:r>
            <a:r>
              <a:rPr dirty="0" sz="1100" spc="-55">
                <a:latin typeface="Tahoma"/>
                <a:cs typeface="Tahoma"/>
              </a:rPr>
              <a:t>independence, </a:t>
            </a:r>
            <a:r>
              <a:rPr dirty="0" sz="1100" spc="-50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feature </a:t>
            </a:r>
            <a:r>
              <a:rPr dirty="0" sz="1100" spc="15" i="1">
                <a:latin typeface="Arial"/>
                <a:cs typeface="Arial"/>
              </a:rPr>
              <a:t>i </a:t>
            </a:r>
            <a:r>
              <a:rPr dirty="0" sz="1100" spc="-5">
                <a:latin typeface="Tahoma"/>
                <a:cs typeface="Tahoma"/>
              </a:rPr>
              <a:t>’s </a:t>
            </a:r>
            <a:r>
              <a:rPr dirty="0" sz="1100" spc="-40">
                <a:latin typeface="Tahoma"/>
                <a:cs typeface="Tahoma"/>
              </a:rPr>
              <a:t>importance </a:t>
            </a:r>
            <a:r>
              <a:rPr dirty="0" sz="1100" spc="-45">
                <a:latin typeface="Tahoma"/>
                <a:cs typeface="Tahoma"/>
              </a:rPr>
              <a:t>for </a:t>
            </a:r>
            <a:r>
              <a:rPr dirty="0" sz="1100" spc="-50" i="1">
                <a:latin typeface="Arial"/>
                <a:cs typeface="Arial"/>
              </a:rPr>
              <a:t>x </a:t>
            </a:r>
            <a:r>
              <a:rPr dirty="0" sz="1100" spc="-35">
                <a:latin typeface="Tahoma"/>
                <a:cs typeface="Tahoma"/>
              </a:rPr>
              <a:t>is </a:t>
            </a:r>
            <a:r>
              <a:rPr dirty="0" sz="1100" spc="-15">
                <a:latin typeface="Tahoma"/>
                <a:cs typeface="Tahoma"/>
              </a:rPr>
              <a:t>its </a:t>
            </a:r>
            <a:r>
              <a:rPr dirty="0" sz="1100" spc="-50">
                <a:latin typeface="Tahoma"/>
                <a:cs typeface="Tahoma"/>
              </a:rPr>
              <a:t>difference </a:t>
            </a:r>
            <a:r>
              <a:rPr dirty="0" sz="1100" spc="-40">
                <a:latin typeface="Tahoma"/>
                <a:cs typeface="Tahoma"/>
              </a:rPr>
              <a:t>from </a:t>
            </a:r>
            <a:r>
              <a:rPr dirty="0" sz="1100" spc="-45">
                <a:latin typeface="Tahoma"/>
                <a:cs typeface="Tahoma"/>
              </a:rPr>
              <a:t>the </a:t>
            </a:r>
            <a:r>
              <a:rPr dirty="0" sz="1100" spc="-65">
                <a:latin typeface="Tahoma"/>
                <a:cs typeface="Tahoma"/>
              </a:rPr>
              <a:t>mean </a:t>
            </a:r>
            <a:r>
              <a:rPr dirty="0" sz="1100" spc="-6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multiplied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by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15">
                <a:latin typeface="Tahoma"/>
                <a:cs typeface="Tahoma"/>
              </a:rPr>
              <a:t>its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weight.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506247" y="1594358"/>
            <a:ext cx="61594" cy="61594"/>
          </a:xfrm>
          <a:custGeom>
            <a:avLst/>
            <a:gdLst/>
            <a:ahLst/>
            <a:cxnLst/>
            <a:rect l="l" t="t" r="r" b="b"/>
            <a:pathLst>
              <a:path w="61595" h="61594">
                <a:moveTo>
                  <a:pt x="61569" y="0"/>
                </a:moveTo>
                <a:lnTo>
                  <a:pt x="0" y="0"/>
                </a:lnTo>
                <a:lnTo>
                  <a:pt x="0" y="61569"/>
                </a:lnTo>
                <a:lnTo>
                  <a:pt x="61569" y="61569"/>
                </a:lnTo>
                <a:lnTo>
                  <a:pt x="61569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506247" y="2148535"/>
            <a:ext cx="61594" cy="61594"/>
          </a:xfrm>
          <a:custGeom>
            <a:avLst/>
            <a:gdLst/>
            <a:ahLst/>
            <a:cxnLst/>
            <a:rect l="l" t="t" r="r" b="b"/>
            <a:pathLst>
              <a:path w="61595" h="61594">
                <a:moveTo>
                  <a:pt x="61569" y="0"/>
                </a:moveTo>
                <a:lnTo>
                  <a:pt x="0" y="0"/>
                </a:lnTo>
                <a:lnTo>
                  <a:pt x="0" y="61569"/>
                </a:lnTo>
                <a:lnTo>
                  <a:pt x="61569" y="61569"/>
                </a:lnTo>
                <a:lnTo>
                  <a:pt x="61569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 txBox="1"/>
          <p:nvPr/>
        </p:nvSpPr>
        <p:spPr>
          <a:xfrm>
            <a:off x="624395" y="2058859"/>
            <a:ext cx="104965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5">
                <a:latin typeface="Tahoma"/>
                <a:cs typeface="Tahoma"/>
              </a:rPr>
              <a:t>That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is,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if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25" i="1">
                <a:latin typeface="Arial"/>
                <a:cs typeface="Arial"/>
              </a:rPr>
              <a:t>f</a:t>
            </a:r>
            <a:r>
              <a:rPr dirty="0" sz="1100" spc="-70" i="1">
                <a:latin typeface="Arial"/>
                <a:cs typeface="Arial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50" i="1">
                <a:latin typeface="Arial"/>
                <a:cs typeface="Arial"/>
              </a:rPr>
              <a:t>x</a:t>
            </a:r>
            <a:r>
              <a:rPr dirty="0" sz="1100" spc="-210" i="1">
                <a:latin typeface="Arial"/>
                <a:cs typeface="Arial"/>
              </a:rPr>
              <a:t> 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687017" y="1954947"/>
            <a:ext cx="17208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495">
                <a:latin typeface="Lucida Sans Unicode"/>
                <a:cs typeface="Lucida Sans Unicode"/>
              </a:rPr>
              <a:t>Σ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833257" y="2032341"/>
            <a:ext cx="201295" cy="25209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ts val="894"/>
              </a:lnSpc>
              <a:spcBef>
                <a:spcPts val="95"/>
              </a:spcBef>
            </a:pPr>
            <a:r>
              <a:rPr dirty="0" sz="800" spc="70" i="1">
                <a:latin typeface="Arial"/>
                <a:cs typeface="Arial"/>
              </a:rPr>
              <a:t>M</a:t>
            </a:r>
            <a:endParaRPr sz="800">
              <a:latin typeface="Arial"/>
              <a:cs typeface="Arial"/>
            </a:endParaRPr>
          </a:p>
          <a:p>
            <a:pPr marL="12700">
              <a:lnSpc>
                <a:spcPts val="894"/>
              </a:lnSpc>
            </a:pPr>
            <a:r>
              <a:rPr dirty="0" sz="800" spc="114" i="1">
                <a:latin typeface="Arial"/>
                <a:cs typeface="Arial"/>
              </a:rPr>
              <a:t>j</a:t>
            </a:r>
            <a:r>
              <a:rPr dirty="0" sz="800" spc="80">
                <a:latin typeface="Microsoft Sans Serif"/>
                <a:cs typeface="Microsoft Sans Serif"/>
              </a:rPr>
              <a:t>=1</a:t>
            </a:r>
            <a:endParaRPr sz="800">
              <a:latin typeface="Microsoft Sans Serif"/>
              <a:cs typeface="Microsoft Sans Serif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2012632" y="2058859"/>
            <a:ext cx="193167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dirty="0" sz="1100" spc="-50" i="1">
                <a:latin typeface="Arial"/>
                <a:cs typeface="Arial"/>
              </a:rPr>
              <a:t>w</a:t>
            </a:r>
            <a:r>
              <a:rPr dirty="0" baseline="-10416" sz="1200" spc="247" i="1">
                <a:latin typeface="Arial"/>
                <a:cs typeface="Arial"/>
              </a:rPr>
              <a:t>j</a:t>
            </a:r>
            <a:r>
              <a:rPr dirty="0" sz="1100" spc="-50" i="1">
                <a:latin typeface="Arial"/>
                <a:cs typeface="Arial"/>
              </a:rPr>
              <a:t>x</a:t>
            </a:r>
            <a:r>
              <a:rPr dirty="0" baseline="-10416" sz="1200" spc="67" i="1">
                <a:latin typeface="Arial"/>
                <a:cs typeface="Arial"/>
              </a:rPr>
              <a:t>j</a:t>
            </a:r>
            <a:r>
              <a:rPr dirty="0" baseline="-10416" sz="1200" i="1">
                <a:latin typeface="Arial"/>
                <a:cs typeface="Arial"/>
              </a:rPr>
              <a:t> </a:t>
            </a:r>
            <a:r>
              <a:rPr dirty="0" baseline="-10416" sz="1200" spc="-120" i="1">
                <a:latin typeface="Arial"/>
                <a:cs typeface="Arial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20" i="1">
                <a:latin typeface="Arial"/>
                <a:cs typeface="Arial"/>
              </a:rPr>
              <a:t>b</a:t>
            </a:r>
            <a:r>
              <a:rPr dirty="0" sz="1100" spc="-35">
                <a:latin typeface="Tahoma"/>
                <a:cs typeface="Tahoma"/>
              </a:rPr>
              <a:t>,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then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35" i="1">
                <a:latin typeface="Arial"/>
                <a:cs typeface="Arial"/>
              </a:rPr>
              <a:t>ϕ</a:t>
            </a:r>
            <a:r>
              <a:rPr dirty="0" baseline="-10416" sz="1200" spc="37">
                <a:latin typeface="Microsoft Sans Serif"/>
                <a:cs typeface="Microsoft Sans Serif"/>
              </a:rPr>
              <a:t>0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25" i="1">
                <a:latin typeface="Arial"/>
                <a:cs typeface="Arial"/>
              </a:rPr>
              <a:t>f</a:t>
            </a:r>
            <a:r>
              <a:rPr dirty="0" sz="1100" spc="-70" i="1">
                <a:latin typeface="Arial"/>
                <a:cs typeface="Arial"/>
              </a:rPr>
              <a:t> </a:t>
            </a:r>
            <a:r>
              <a:rPr dirty="0" sz="1100" spc="-5" i="1">
                <a:latin typeface="Arial"/>
                <a:cs typeface="Arial"/>
              </a:rPr>
              <a:t>,</a:t>
            </a:r>
            <a:r>
              <a:rPr dirty="0" sz="1100" spc="-125" i="1">
                <a:latin typeface="Arial"/>
                <a:cs typeface="Arial"/>
              </a:rPr>
              <a:t> </a:t>
            </a:r>
            <a:r>
              <a:rPr dirty="0" sz="1100" spc="-50" i="1">
                <a:latin typeface="Arial"/>
                <a:cs typeface="Arial"/>
              </a:rPr>
              <a:t>x</a:t>
            </a:r>
            <a:r>
              <a:rPr dirty="0" sz="1100" spc="-210" i="1">
                <a:latin typeface="Arial"/>
                <a:cs typeface="Arial"/>
              </a:rPr>
              <a:t> 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0" i="1">
                <a:latin typeface="Arial"/>
                <a:cs typeface="Arial"/>
              </a:rPr>
              <a:t>b</a:t>
            </a:r>
            <a:r>
              <a:rPr dirty="0" sz="1100" spc="90" i="1">
                <a:latin typeface="Arial"/>
                <a:cs typeface="Arial"/>
              </a:rPr>
              <a:t> </a:t>
            </a:r>
            <a:r>
              <a:rPr dirty="0" sz="1100" spc="-50">
                <a:latin typeface="Tahoma"/>
                <a:cs typeface="Tahoma"/>
              </a:rPr>
              <a:t>and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661706" y="2370110"/>
            <a:ext cx="156210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dirty="0" sz="1100" spc="35" i="1">
                <a:latin typeface="Arial"/>
                <a:cs typeface="Arial"/>
              </a:rPr>
              <a:t>ϕ</a:t>
            </a:r>
            <a:r>
              <a:rPr dirty="0" baseline="-10416" sz="1200" spc="30" i="1">
                <a:latin typeface="Arial"/>
                <a:cs typeface="Arial"/>
              </a:rPr>
              <a:t>i</a:t>
            </a:r>
            <a:r>
              <a:rPr dirty="0" baseline="-10416" sz="1200" spc="-142" i="1">
                <a:latin typeface="Arial"/>
                <a:cs typeface="Arial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25" i="1">
                <a:latin typeface="Arial"/>
                <a:cs typeface="Arial"/>
              </a:rPr>
              <a:t>f</a:t>
            </a:r>
            <a:r>
              <a:rPr dirty="0" sz="1100" spc="-70" i="1">
                <a:latin typeface="Arial"/>
                <a:cs typeface="Arial"/>
              </a:rPr>
              <a:t> </a:t>
            </a:r>
            <a:r>
              <a:rPr dirty="0" sz="1100" spc="-5" i="1">
                <a:latin typeface="Arial"/>
                <a:cs typeface="Arial"/>
              </a:rPr>
              <a:t>,</a:t>
            </a:r>
            <a:r>
              <a:rPr dirty="0" sz="1100" spc="-125" i="1">
                <a:latin typeface="Arial"/>
                <a:cs typeface="Arial"/>
              </a:rPr>
              <a:t> </a:t>
            </a:r>
            <a:r>
              <a:rPr dirty="0" sz="1100" spc="-50" i="1">
                <a:latin typeface="Arial"/>
                <a:cs typeface="Arial"/>
              </a:rPr>
              <a:t>x</a:t>
            </a:r>
            <a:r>
              <a:rPr dirty="0" sz="1100" spc="-210" i="1">
                <a:latin typeface="Arial"/>
                <a:cs typeface="Arial"/>
              </a:rPr>
              <a:t> 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0" i="1">
                <a:latin typeface="Arial"/>
                <a:cs typeface="Arial"/>
              </a:rPr>
              <a:t>w</a:t>
            </a:r>
            <a:r>
              <a:rPr dirty="0" baseline="-10416" sz="1200" spc="67" i="1">
                <a:latin typeface="Arial"/>
                <a:cs typeface="Arial"/>
              </a:rPr>
              <a:t>j</a:t>
            </a:r>
            <a:r>
              <a:rPr dirty="0" baseline="-10416" sz="1200" spc="120" i="1">
                <a:latin typeface="Arial"/>
                <a:cs typeface="Arial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50" i="1">
                <a:latin typeface="Arial"/>
                <a:cs typeface="Arial"/>
              </a:rPr>
              <a:t>x</a:t>
            </a:r>
            <a:r>
              <a:rPr dirty="0" baseline="-10416" sz="1200" spc="67" i="1">
                <a:latin typeface="Arial"/>
                <a:cs typeface="Arial"/>
              </a:rPr>
              <a:t>j</a:t>
            </a:r>
            <a:r>
              <a:rPr dirty="0" baseline="-10416" sz="1200" i="1">
                <a:latin typeface="Arial"/>
                <a:cs typeface="Arial"/>
              </a:rPr>
              <a:t> </a:t>
            </a:r>
            <a:r>
              <a:rPr dirty="0" baseline="-10416" sz="1200" spc="-120" i="1">
                <a:latin typeface="Arial"/>
                <a:cs typeface="Arial"/>
              </a:rPr>
              <a:t> </a:t>
            </a:r>
            <a:r>
              <a:rPr dirty="0" sz="1100" spc="-30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85" i="1">
                <a:latin typeface="Arial"/>
                <a:cs typeface="Arial"/>
              </a:rPr>
              <a:t>E</a:t>
            </a:r>
            <a:r>
              <a:rPr dirty="0" sz="1100" spc="5" i="1">
                <a:latin typeface="Arial"/>
                <a:cs typeface="Arial"/>
              </a:rPr>
              <a:t> </a:t>
            </a:r>
            <a:r>
              <a:rPr dirty="0" sz="1100" spc="-110">
                <a:latin typeface="Tahoma"/>
                <a:cs typeface="Tahoma"/>
              </a:rPr>
              <a:t>[</a:t>
            </a:r>
            <a:r>
              <a:rPr dirty="0" sz="1100" spc="-50" i="1">
                <a:latin typeface="Arial"/>
                <a:cs typeface="Arial"/>
              </a:rPr>
              <a:t>x</a:t>
            </a:r>
            <a:r>
              <a:rPr dirty="0" baseline="-10416" sz="1200" spc="67" i="1">
                <a:latin typeface="Arial"/>
                <a:cs typeface="Arial"/>
              </a:rPr>
              <a:t>j</a:t>
            </a:r>
            <a:r>
              <a:rPr dirty="0" baseline="-10416" sz="1200" spc="-150" i="1">
                <a:latin typeface="Arial"/>
                <a:cs typeface="Arial"/>
              </a:rPr>
              <a:t> </a:t>
            </a:r>
            <a:r>
              <a:rPr dirty="0" sz="1100" spc="-55">
                <a:latin typeface="Tahoma"/>
                <a:cs typeface="Tahoma"/>
              </a:rPr>
              <a:t>])</a:t>
            </a:r>
            <a:endParaRPr sz="1100">
              <a:latin typeface="Tahoma"/>
              <a:cs typeface="Tahoma"/>
            </a:endParaRPr>
          </a:p>
        </p:txBody>
      </p:sp>
      <p:grpSp>
        <p:nvGrpSpPr>
          <p:cNvPr id="34" name="object 34"/>
          <p:cNvGrpSpPr/>
          <p:nvPr/>
        </p:nvGrpSpPr>
        <p:grpSpPr>
          <a:xfrm>
            <a:off x="0" y="3211372"/>
            <a:ext cx="4608195" cy="245110"/>
            <a:chOff x="0" y="3211372"/>
            <a:chExt cx="4608195" cy="245110"/>
          </a:xfrm>
        </p:grpSpPr>
        <p:sp>
          <p:nvSpPr>
            <p:cNvPr id="35" name="object 35"/>
            <p:cNvSpPr/>
            <p:nvPr/>
          </p:nvSpPr>
          <p:spPr>
            <a:xfrm>
              <a:off x="0" y="3211372"/>
              <a:ext cx="4608195" cy="122555"/>
            </a:xfrm>
            <a:custGeom>
              <a:avLst/>
              <a:gdLst/>
              <a:ahLst/>
              <a:cxnLst/>
              <a:rect l="l" t="t" r="r" b="b"/>
              <a:pathLst>
                <a:path w="4608195" h="122554">
                  <a:moveTo>
                    <a:pt x="4608004" y="0"/>
                  </a:moveTo>
                  <a:lnTo>
                    <a:pt x="0" y="0"/>
                  </a:lnTo>
                  <a:lnTo>
                    <a:pt x="0" y="122313"/>
                  </a:lnTo>
                  <a:lnTo>
                    <a:pt x="4608004" y="122313"/>
                  </a:lnTo>
                  <a:lnTo>
                    <a:pt x="4608004" y="0"/>
                  </a:lnTo>
                  <a:close/>
                </a:path>
              </a:pathLst>
            </a:custGeom>
            <a:solidFill>
              <a:srgbClr val="26268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6" name="object 36"/>
            <p:cNvSpPr/>
            <p:nvPr/>
          </p:nvSpPr>
          <p:spPr>
            <a:xfrm>
              <a:off x="0" y="3333686"/>
              <a:ext cx="4608195" cy="122555"/>
            </a:xfrm>
            <a:custGeom>
              <a:avLst/>
              <a:gdLst/>
              <a:ahLst/>
              <a:cxnLst/>
              <a:rect l="l" t="t" r="r" b="b"/>
              <a:pathLst>
                <a:path w="4608195" h="122554">
                  <a:moveTo>
                    <a:pt x="4608004" y="0"/>
                  </a:moveTo>
                  <a:lnTo>
                    <a:pt x="0" y="0"/>
                  </a:lnTo>
                  <a:lnTo>
                    <a:pt x="0" y="122313"/>
                  </a:lnTo>
                  <a:lnTo>
                    <a:pt x="4608004" y="122313"/>
                  </a:lnTo>
                  <a:lnTo>
                    <a:pt x="4608004" y="0"/>
                  </a:lnTo>
                  <a:close/>
                </a:path>
              </a:pathLst>
            </a:custGeom>
            <a:solidFill>
              <a:srgbClr val="191959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7" name="object 37"/>
          <p:cNvSpPr txBox="1"/>
          <p:nvPr/>
        </p:nvSpPr>
        <p:spPr>
          <a:xfrm>
            <a:off x="95300" y="3225267"/>
            <a:ext cx="1838325" cy="2247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675"/>
              </a:lnSpc>
            </a:pPr>
            <a:r>
              <a:rPr dirty="0" sz="600" spc="5">
                <a:solidFill>
                  <a:srgbClr val="FFFFFF"/>
                </a:solidFill>
                <a:latin typeface="Microsoft Sans Serif"/>
                <a:cs typeface="Microsoft Sans Serif"/>
              </a:rPr>
              <a:t>Max</a:t>
            </a:r>
            <a:r>
              <a:rPr dirty="0" sz="600" spc="4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dirty="0" sz="600" spc="-15">
                <a:solidFill>
                  <a:srgbClr val="FFFFFF"/>
                </a:solidFill>
                <a:latin typeface="Microsoft Sans Serif"/>
                <a:cs typeface="Microsoft Sans Serif"/>
              </a:rPr>
              <a:t>Nadeau,</a:t>
            </a:r>
            <a:r>
              <a:rPr dirty="0" sz="600" spc="4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dirty="0" sz="600" spc="5">
                <a:solidFill>
                  <a:srgbClr val="FFFFFF"/>
                </a:solidFill>
                <a:latin typeface="Microsoft Sans Serif"/>
                <a:cs typeface="Microsoft Sans Serif"/>
              </a:rPr>
              <a:t>Max</a:t>
            </a:r>
            <a:r>
              <a:rPr dirty="0" sz="600" spc="45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dirty="0" sz="600" spc="10">
                <a:solidFill>
                  <a:srgbClr val="FFFFFF"/>
                </a:solidFill>
                <a:latin typeface="Microsoft Sans Serif"/>
                <a:cs typeface="Microsoft Sans Serif"/>
              </a:rPr>
              <a:t>Li,</a:t>
            </a:r>
            <a:r>
              <a:rPr dirty="0" sz="600" spc="4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dirty="0" sz="600" spc="-15">
                <a:solidFill>
                  <a:srgbClr val="FFFFFF"/>
                </a:solidFill>
                <a:latin typeface="Microsoft Sans Serif"/>
                <a:cs typeface="Microsoft Sans Serif"/>
              </a:rPr>
              <a:t>and</a:t>
            </a:r>
            <a:r>
              <a:rPr dirty="0" sz="600" spc="45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dirty="0" sz="600" spc="-10">
                <a:solidFill>
                  <a:srgbClr val="FFFFFF"/>
                </a:solidFill>
                <a:latin typeface="Microsoft Sans Serif"/>
                <a:cs typeface="Microsoft Sans Serif"/>
              </a:rPr>
              <a:t>Xander</a:t>
            </a:r>
            <a:r>
              <a:rPr dirty="0" sz="600" spc="4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dirty="0" sz="600" spc="-20">
                <a:solidFill>
                  <a:srgbClr val="FFFFFF"/>
                </a:solidFill>
                <a:latin typeface="Microsoft Sans Serif"/>
                <a:cs typeface="Microsoft Sans Serif"/>
              </a:rPr>
              <a:t>Davies</a:t>
            </a:r>
            <a:endParaRPr sz="6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240"/>
              </a:spcBef>
            </a:pPr>
            <a:r>
              <a:rPr dirty="0" sz="600" spc="20">
                <a:solidFill>
                  <a:srgbClr val="FFFFFF"/>
                </a:solidFill>
                <a:latin typeface="Microsoft Sans Serif"/>
                <a:cs typeface="Microsoft Sans Serif"/>
                <a:hlinkClick r:id="rId9" action="ppaction://hlinksldjump"/>
              </a:rPr>
              <a:t>A</a:t>
            </a:r>
            <a:r>
              <a:rPr dirty="0" sz="600" spc="55">
                <a:solidFill>
                  <a:srgbClr val="FFFFFF"/>
                </a:solidFill>
                <a:latin typeface="Microsoft Sans Serif"/>
                <a:cs typeface="Microsoft Sans Serif"/>
                <a:hlinkClick r:id="rId9" action="ppaction://hlinksldjump"/>
              </a:rPr>
              <a:t> </a:t>
            </a:r>
            <a:r>
              <a:rPr dirty="0" sz="600" spc="-5">
                <a:solidFill>
                  <a:srgbClr val="FFFFFF"/>
                </a:solidFill>
                <a:latin typeface="Microsoft Sans Serif"/>
                <a:cs typeface="Microsoft Sans Serif"/>
                <a:hlinkClick r:id="rId9" action="ppaction://hlinksldjump"/>
              </a:rPr>
              <a:t>Unified</a:t>
            </a:r>
            <a:r>
              <a:rPr dirty="0" sz="600" spc="55">
                <a:solidFill>
                  <a:srgbClr val="FFFFFF"/>
                </a:solidFill>
                <a:latin typeface="Microsoft Sans Serif"/>
                <a:cs typeface="Microsoft Sans Serif"/>
                <a:hlinkClick r:id="rId9" action="ppaction://hlinksldjump"/>
              </a:rPr>
              <a:t> </a:t>
            </a:r>
            <a:r>
              <a:rPr dirty="0" sz="600" spc="-10">
                <a:solidFill>
                  <a:srgbClr val="FFFFFF"/>
                </a:solidFill>
                <a:latin typeface="Microsoft Sans Serif"/>
                <a:cs typeface="Microsoft Sans Serif"/>
                <a:hlinkClick r:id="rId9" action="ppaction://hlinksldjump"/>
              </a:rPr>
              <a:t>Approach</a:t>
            </a:r>
            <a:r>
              <a:rPr dirty="0" sz="600" spc="55">
                <a:solidFill>
                  <a:srgbClr val="FFFFFF"/>
                </a:solidFill>
                <a:latin typeface="Microsoft Sans Serif"/>
                <a:cs typeface="Microsoft Sans Serif"/>
                <a:hlinkClick r:id="rId9" action="ppaction://hlinksldjump"/>
              </a:rPr>
              <a:t> </a:t>
            </a:r>
            <a:r>
              <a:rPr dirty="0" sz="600" spc="20">
                <a:solidFill>
                  <a:srgbClr val="FFFFFF"/>
                </a:solidFill>
                <a:latin typeface="Microsoft Sans Serif"/>
                <a:cs typeface="Microsoft Sans Serif"/>
                <a:hlinkClick r:id="rId9" action="ppaction://hlinksldjump"/>
              </a:rPr>
              <a:t>to</a:t>
            </a:r>
            <a:r>
              <a:rPr dirty="0" sz="600" spc="55">
                <a:solidFill>
                  <a:srgbClr val="FFFFFF"/>
                </a:solidFill>
                <a:latin typeface="Microsoft Sans Serif"/>
                <a:cs typeface="Microsoft Sans Serif"/>
                <a:hlinkClick r:id="rId9" action="ppaction://hlinksldjump"/>
              </a:rPr>
              <a:t> </a:t>
            </a:r>
            <a:r>
              <a:rPr dirty="0" sz="600">
                <a:solidFill>
                  <a:srgbClr val="FFFFFF"/>
                </a:solidFill>
                <a:latin typeface="Microsoft Sans Serif"/>
                <a:cs typeface="Microsoft Sans Serif"/>
                <a:hlinkClick r:id="rId9" action="ppaction://hlinksldjump"/>
              </a:rPr>
              <a:t>Interpreting</a:t>
            </a:r>
            <a:r>
              <a:rPr dirty="0" sz="600" spc="55">
                <a:solidFill>
                  <a:srgbClr val="FFFFFF"/>
                </a:solidFill>
                <a:latin typeface="Microsoft Sans Serif"/>
                <a:cs typeface="Microsoft Sans Serif"/>
                <a:hlinkClick r:id="rId9" action="ppaction://hlinksldjump"/>
              </a:rPr>
              <a:t> </a:t>
            </a:r>
            <a:r>
              <a:rPr dirty="0" sz="600">
                <a:solidFill>
                  <a:srgbClr val="FFFFFF"/>
                </a:solidFill>
                <a:latin typeface="Microsoft Sans Serif"/>
                <a:cs typeface="Microsoft Sans Serif"/>
                <a:hlinkClick r:id="rId9" action="ppaction://hlinksldjump"/>
              </a:rPr>
              <a:t>Model</a:t>
            </a:r>
            <a:r>
              <a:rPr dirty="0" sz="600" spc="55">
                <a:solidFill>
                  <a:srgbClr val="FFFFFF"/>
                </a:solidFill>
                <a:latin typeface="Microsoft Sans Serif"/>
                <a:cs typeface="Microsoft Sans Serif"/>
                <a:hlinkClick r:id="rId9" action="ppaction://hlinksldjump"/>
              </a:rPr>
              <a:t> </a:t>
            </a:r>
            <a:r>
              <a:rPr dirty="0" sz="600" spc="-10">
                <a:solidFill>
                  <a:srgbClr val="FFFFFF"/>
                </a:solidFill>
                <a:latin typeface="Microsoft Sans Serif"/>
                <a:cs typeface="Microsoft Sans Serif"/>
                <a:hlinkClick r:id="rId9" action="ppaction://hlinksldjump"/>
              </a:rPr>
              <a:t>Predictions</a:t>
            </a:r>
            <a:endParaRPr sz="6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8119" y="140143"/>
            <a:ext cx="141863" cy="87862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108000" y="25252"/>
            <a:ext cx="74422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600" spc="5">
                <a:solidFill>
                  <a:srgbClr val="8C8CAC"/>
                </a:solidFill>
                <a:latin typeface="Microsoft Sans Serif"/>
                <a:cs typeface="Microsoft Sans Serif"/>
                <a:hlinkClick r:id="rId3" action="ppaction://hlinksldjump"/>
              </a:rPr>
              <a:t>Additive</a:t>
            </a:r>
            <a:r>
              <a:rPr dirty="0" sz="600" spc="-15">
                <a:solidFill>
                  <a:srgbClr val="8C8CAC"/>
                </a:solidFill>
                <a:latin typeface="Microsoft Sans Serif"/>
                <a:cs typeface="Microsoft Sans Serif"/>
                <a:hlinkClick r:id="rId3" action="ppaction://hlinksldjump"/>
              </a:rPr>
              <a:t> </a:t>
            </a:r>
            <a:r>
              <a:rPr dirty="0" sz="600" spc="-10">
                <a:solidFill>
                  <a:srgbClr val="8C8CAC"/>
                </a:solidFill>
                <a:latin typeface="Microsoft Sans Serif"/>
                <a:cs typeface="Microsoft Sans Serif"/>
                <a:hlinkClick r:id="rId3" action="ppaction://hlinksldjump"/>
              </a:rPr>
              <a:t>Explanations</a:t>
            </a:r>
            <a:endParaRPr sz="600">
              <a:latin typeface="Microsoft Sans Serif"/>
              <a:cs typeface="Microsoft Sans Serif"/>
            </a:endParaRPr>
          </a:p>
        </p:txBody>
      </p:sp>
      <p:pic>
        <p:nvPicPr>
          <p:cNvPr id="4" name="object 4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316250" y="140143"/>
            <a:ext cx="141863" cy="87862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1306131" y="25252"/>
            <a:ext cx="51689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600" spc="-20">
                <a:solidFill>
                  <a:srgbClr val="8C8CAC"/>
                </a:solidFill>
                <a:latin typeface="Microsoft Sans Serif"/>
                <a:cs typeface="Microsoft Sans Serif"/>
                <a:hlinkClick r:id="rId5" action="ppaction://hlinksldjump"/>
              </a:rPr>
              <a:t>Shapley</a:t>
            </a:r>
            <a:r>
              <a:rPr dirty="0" sz="600">
                <a:solidFill>
                  <a:srgbClr val="8C8CAC"/>
                </a:solidFill>
                <a:latin typeface="Microsoft Sans Serif"/>
                <a:cs typeface="Microsoft Sans Serif"/>
                <a:hlinkClick r:id="rId5" action="ppaction://hlinksldjump"/>
              </a:rPr>
              <a:t> </a:t>
            </a:r>
            <a:r>
              <a:rPr dirty="0" sz="600" spc="-25">
                <a:solidFill>
                  <a:srgbClr val="8C8CAC"/>
                </a:solidFill>
                <a:latin typeface="Microsoft Sans Serif"/>
                <a:cs typeface="Microsoft Sans Serif"/>
                <a:hlinkClick r:id="rId5" action="ppaction://hlinksldjump"/>
              </a:rPr>
              <a:t>Values</a:t>
            </a:r>
            <a:endParaRPr sz="600">
              <a:latin typeface="Microsoft Sans Serif"/>
              <a:cs typeface="Microsoft Sans Serif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2286889" y="140134"/>
            <a:ext cx="293370" cy="41275"/>
            <a:chOff x="2286889" y="140134"/>
            <a:chExt cx="293370" cy="41275"/>
          </a:xfrm>
        </p:grpSpPr>
        <p:sp>
          <p:nvSpPr>
            <p:cNvPr id="7" name="object 7"/>
            <p:cNvSpPr/>
            <p:nvPr/>
          </p:nvSpPr>
          <p:spPr>
            <a:xfrm>
              <a:off x="2289429" y="14267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2339822" y="14267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2390228" y="14267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2440622" y="14267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/>
            <p:cNvSpPr/>
            <p:nvPr/>
          </p:nvSpPr>
          <p:spPr>
            <a:xfrm>
              <a:off x="2491028" y="14267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/>
            <p:cNvSpPr/>
            <p:nvPr/>
          </p:nvSpPr>
          <p:spPr>
            <a:xfrm>
              <a:off x="2541422" y="14267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18000" y="0"/>
                  </a:move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/>
            <p:cNvSpPr/>
            <p:nvPr/>
          </p:nvSpPr>
          <p:spPr>
            <a:xfrm>
              <a:off x="2541422" y="14267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4" name="object 14"/>
          <p:cNvSpPr txBox="1"/>
          <p:nvPr/>
        </p:nvSpPr>
        <p:spPr>
          <a:xfrm>
            <a:off x="2276767" y="25252"/>
            <a:ext cx="53403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600">
                <a:solidFill>
                  <a:srgbClr val="FFFFFF"/>
                </a:solidFill>
                <a:latin typeface="Microsoft Sans Serif"/>
                <a:cs typeface="Microsoft Sans Serif"/>
                <a:hlinkClick r:id="rId6" action="ppaction://hlinksldjump"/>
              </a:rPr>
              <a:t>Ap</a:t>
            </a:r>
            <a:r>
              <a:rPr dirty="0" sz="600" spc="-20">
                <a:solidFill>
                  <a:srgbClr val="FFFFFF"/>
                </a:solidFill>
                <a:latin typeface="Microsoft Sans Serif"/>
                <a:cs typeface="Microsoft Sans Serif"/>
                <a:hlinkClick r:id="rId6" action="ppaction://hlinksldjump"/>
              </a:rPr>
              <a:t>p</a:t>
            </a:r>
            <a:r>
              <a:rPr dirty="0" sz="600">
                <a:solidFill>
                  <a:srgbClr val="FFFFFF"/>
                </a:solidFill>
                <a:latin typeface="Microsoft Sans Serif"/>
                <a:cs typeface="Microsoft Sans Serif"/>
                <a:hlinkClick r:id="rId6" action="ppaction://hlinksldjump"/>
              </a:rPr>
              <a:t>r</a:t>
            </a:r>
            <a:r>
              <a:rPr dirty="0" sz="600" spc="-20">
                <a:solidFill>
                  <a:srgbClr val="FFFFFF"/>
                </a:solidFill>
                <a:latin typeface="Microsoft Sans Serif"/>
                <a:cs typeface="Microsoft Sans Serif"/>
                <a:hlinkClick r:id="rId6" action="ppaction://hlinksldjump"/>
              </a:rPr>
              <a:t>o</a:t>
            </a:r>
            <a:r>
              <a:rPr dirty="0" sz="600" spc="-5">
                <a:solidFill>
                  <a:srgbClr val="FFFFFF"/>
                </a:solidFill>
                <a:latin typeface="Microsoft Sans Serif"/>
                <a:cs typeface="Microsoft Sans Serif"/>
                <a:hlinkClick r:id="rId6" action="ppaction://hlinksldjump"/>
              </a:rPr>
              <a:t>ximations</a:t>
            </a:r>
            <a:endParaRPr sz="600">
              <a:latin typeface="Microsoft Sans Serif"/>
              <a:cs typeface="Microsoft Sans Serif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3274529" y="140134"/>
            <a:ext cx="92075" cy="41275"/>
            <a:chOff x="3274529" y="140134"/>
            <a:chExt cx="92075" cy="41275"/>
          </a:xfrm>
        </p:grpSpPr>
        <p:sp>
          <p:nvSpPr>
            <p:cNvPr id="16" name="object 16"/>
            <p:cNvSpPr/>
            <p:nvPr/>
          </p:nvSpPr>
          <p:spPr>
            <a:xfrm>
              <a:off x="3277069" y="14267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8C8CA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/>
            <p:cNvSpPr/>
            <p:nvPr/>
          </p:nvSpPr>
          <p:spPr>
            <a:xfrm>
              <a:off x="3327463" y="14267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8C8CAC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8" name="object 18"/>
          <p:cNvSpPr txBox="1"/>
          <p:nvPr/>
        </p:nvSpPr>
        <p:spPr>
          <a:xfrm>
            <a:off x="3264420" y="25252"/>
            <a:ext cx="426084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600" spc="-15">
                <a:solidFill>
                  <a:srgbClr val="8C8CAC"/>
                </a:solidFill>
                <a:latin typeface="Microsoft Sans Serif"/>
                <a:cs typeface="Microsoft Sans Serif"/>
                <a:hlinkClick r:id="rId7" action="ppaction://hlinksldjump"/>
              </a:rPr>
              <a:t>Ex</a:t>
            </a:r>
            <a:r>
              <a:rPr dirty="0" sz="600">
                <a:solidFill>
                  <a:srgbClr val="8C8CAC"/>
                </a:solidFill>
                <a:latin typeface="Microsoft Sans Serif"/>
                <a:cs typeface="Microsoft Sans Serif"/>
                <a:hlinkClick r:id="rId7" action="ppaction://hlinksldjump"/>
              </a:rPr>
              <a:t>p</a:t>
            </a:r>
            <a:r>
              <a:rPr dirty="0" sz="600" spc="-10">
                <a:solidFill>
                  <a:srgbClr val="8C8CAC"/>
                </a:solidFill>
                <a:latin typeface="Microsoft Sans Serif"/>
                <a:cs typeface="Microsoft Sans Serif"/>
                <a:hlinkClick r:id="rId7" action="ppaction://hlinksldjump"/>
              </a:rPr>
              <a:t>eriments</a:t>
            </a:r>
            <a:endParaRPr sz="600">
              <a:latin typeface="Microsoft Sans Serif"/>
              <a:cs typeface="Microsoft Sans Serif"/>
            </a:endParaRPr>
          </a:p>
        </p:txBody>
      </p:sp>
      <p:grpSp>
        <p:nvGrpSpPr>
          <p:cNvPr id="19" name="object 19"/>
          <p:cNvGrpSpPr/>
          <p:nvPr/>
        </p:nvGrpSpPr>
        <p:grpSpPr>
          <a:xfrm>
            <a:off x="4154894" y="140134"/>
            <a:ext cx="41275" cy="88265"/>
            <a:chOff x="4154894" y="140134"/>
            <a:chExt cx="41275" cy="88265"/>
          </a:xfrm>
        </p:grpSpPr>
        <p:sp>
          <p:nvSpPr>
            <p:cNvPr id="20" name="object 20"/>
            <p:cNvSpPr/>
            <p:nvPr/>
          </p:nvSpPr>
          <p:spPr>
            <a:xfrm>
              <a:off x="4157434" y="14267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8C8CA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/>
            <p:cNvSpPr/>
            <p:nvPr/>
          </p:nvSpPr>
          <p:spPr>
            <a:xfrm>
              <a:off x="4157434" y="189473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5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8C8CAC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2" name="object 22"/>
          <p:cNvSpPr txBox="1"/>
          <p:nvPr/>
        </p:nvSpPr>
        <p:spPr>
          <a:xfrm>
            <a:off x="4144771" y="25252"/>
            <a:ext cx="36830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600" spc="-15">
                <a:solidFill>
                  <a:srgbClr val="8C8CAC"/>
                </a:solidFill>
                <a:latin typeface="Microsoft Sans Serif"/>
                <a:cs typeface="Microsoft Sans Serif"/>
                <a:hlinkClick r:id="rId8" action="ppaction://hlinksldjump"/>
              </a:rPr>
              <a:t>Extensions</a:t>
            </a:r>
            <a:endParaRPr sz="600">
              <a:latin typeface="Microsoft Sans Serif"/>
              <a:cs typeface="Microsoft Sans Serif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0" y="250774"/>
            <a:ext cx="4608195" cy="122555"/>
          </a:xfrm>
          <a:custGeom>
            <a:avLst/>
            <a:gdLst/>
            <a:ahLst/>
            <a:cxnLst/>
            <a:rect l="l" t="t" r="r" b="b"/>
            <a:pathLst>
              <a:path w="4608195" h="122554">
                <a:moveTo>
                  <a:pt x="4608004" y="0"/>
                </a:moveTo>
                <a:lnTo>
                  <a:pt x="0" y="0"/>
                </a:lnTo>
                <a:lnTo>
                  <a:pt x="0" y="122313"/>
                </a:lnTo>
                <a:lnTo>
                  <a:pt x="4608004" y="122313"/>
                </a:lnTo>
                <a:lnTo>
                  <a:pt x="4608004" y="0"/>
                </a:lnTo>
                <a:close/>
              </a:path>
            </a:pathLst>
          </a:custGeom>
          <a:solidFill>
            <a:srgbClr val="26268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/>
          <p:nvPr/>
        </p:nvSpPr>
        <p:spPr>
          <a:xfrm>
            <a:off x="0" y="373087"/>
            <a:ext cx="4608195" cy="350520"/>
          </a:xfrm>
          <a:prstGeom prst="rect">
            <a:avLst/>
          </a:prstGeom>
          <a:solidFill>
            <a:srgbClr val="3333B2"/>
          </a:solidFill>
        </p:spPr>
        <p:txBody>
          <a:bodyPr wrap="square" lIns="0" tIns="76835" rIns="0" bIns="0" rtlCol="0" vert="horz">
            <a:spAutoFit/>
          </a:bodyPr>
          <a:lstStyle/>
          <a:p>
            <a:pPr marL="107950">
              <a:lnSpc>
                <a:spcPct val="100000"/>
              </a:lnSpc>
              <a:spcBef>
                <a:spcPts val="605"/>
              </a:spcBef>
            </a:pPr>
            <a:r>
              <a:rPr dirty="0" sz="1400" spc="-20">
                <a:solidFill>
                  <a:srgbClr val="FFFFFF"/>
                </a:solidFill>
                <a:latin typeface="Tahoma"/>
                <a:cs typeface="Tahoma"/>
              </a:rPr>
              <a:t>Model-Specific</a:t>
            </a:r>
            <a:r>
              <a:rPr dirty="0" sz="1400" spc="25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1400" spc="-45">
                <a:solidFill>
                  <a:srgbClr val="FFFFFF"/>
                </a:solidFill>
                <a:latin typeface="Tahoma"/>
                <a:cs typeface="Tahoma"/>
              </a:rPr>
              <a:t>Approximations:</a:t>
            </a:r>
            <a:r>
              <a:rPr dirty="0" sz="1400" spc="185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1400" spc="-60">
                <a:solidFill>
                  <a:srgbClr val="FFFFFF"/>
                </a:solidFill>
                <a:latin typeface="Tahoma"/>
                <a:cs typeface="Tahoma"/>
              </a:rPr>
              <a:t>Deep</a:t>
            </a:r>
            <a:r>
              <a:rPr dirty="0" sz="1400" spc="3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1400" spc="60">
                <a:solidFill>
                  <a:srgbClr val="FFFFFF"/>
                </a:solidFill>
                <a:latin typeface="Tahoma"/>
                <a:cs typeface="Tahoma"/>
              </a:rPr>
              <a:t>SHAP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506247" y="1065161"/>
            <a:ext cx="61594" cy="61594"/>
          </a:xfrm>
          <a:custGeom>
            <a:avLst/>
            <a:gdLst/>
            <a:ahLst/>
            <a:cxnLst/>
            <a:rect l="l" t="t" r="r" b="b"/>
            <a:pathLst>
              <a:path w="61595" h="61594">
                <a:moveTo>
                  <a:pt x="61569" y="0"/>
                </a:moveTo>
                <a:lnTo>
                  <a:pt x="0" y="0"/>
                </a:lnTo>
                <a:lnTo>
                  <a:pt x="0" y="61569"/>
                </a:lnTo>
                <a:lnTo>
                  <a:pt x="61569" y="61569"/>
                </a:lnTo>
                <a:lnTo>
                  <a:pt x="61569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743686" y="1524304"/>
            <a:ext cx="101600" cy="101600"/>
          </a:xfrm>
          <a:custGeom>
            <a:avLst/>
            <a:gdLst/>
            <a:ahLst/>
            <a:cxnLst/>
            <a:rect l="l" t="t" r="r" b="b"/>
            <a:pathLst>
              <a:path w="101600" h="101600">
                <a:moveTo>
                  <a:pt x="101219" y="0"/>
                </a:moveTo>
                <a:lnTo>
                  <a:pt x="0" y="0"/>
                </a:lnTo>
                <a:lnTo>
                  <a:pt x="0" y="101218"/>
                </a:lnTo>
                <a:lnTo>
                  <a:pt x="101219" y="101218"/>
                </a:lnTo>
                <a:lnTo>
                  <a:pt x="101219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743686" y="1827961"/>
            <a:ext cx="101600" cy="101600"/>
          </a:xfrm>
          <a:custGeom>
            <a:avLst/>
            <a:gdLst/>
            <a:ahLst/>
            <a:cxnLst/>
            <a:rect l="l" t="t" r="r" b="b"/>
            <a:pathLst>
              <a:path w="101600" h="101600">
                <a:moveTo>
                  <a:pt x="101219" y="0"/>
                </a:moveTo>
                <a:lnTo>
                  <a:pt x="0" y="0"/>
                </a:lnTo>
                <a:lnTo>
                  <a:pt x="0" y="101219"/>
                </a:lnTo>
                <a:lnTo>
                  <a:pt x="101219" y="101219"/>
                </a:lnTo>
                <a:lnTo>
                  <a:pt x="101219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 txBox="1"/>
          <p:nvPr/>
        </p:nvSpPr>
        <p:spPr>
          <a:xfrm>
            <a:off x="624395" y="975485"/>
            <a:ext cx="3636645" cy="1892300"/>
          </a:xfrm>
          <a:prstGeom prst="rect">
            <a:avLst/>
          </a:prstGeom>
        </p:spPr>
        <p:txBody>
          <a:bodyPr wrap="square" lIns="0" tIns="29209" rIns="0" bIns="0" rtlCol="0" vert="horz">
            <a:spAutoFit/>
          </a:bodyPr>
          <a:lstStyle/>
          <a:p>
            <a:pPr marL="12700" marR="5080">
              <a:lnSpc>
                <a:spcPts val="1200"/>
              </a:lnSpc>
              <a:spcBef>
                <a:spcPts val="229"/>
              </a:spcBef>
            </a:pPr>
            <a:r>
              <a:rPr dirty="0" sz="1100" spc="-20">
                <a:latin typeface="Tahoma"/>
                <a:cs typeface="Tahoma"/>
              </a:rPr>
              <a:t>DeepLift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approximates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SHAP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values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assuming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-15">
                <a:latin typeface="Tahoma"/>
                <a:cs typeface="Tahoma"/>
              </a:rPr>
              <a:t>that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the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input </a:t>
            </a:r>
            <a:r>
              <a:rPr dirty="0" sz="1100" spc="-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features</a:t>
            </a:r>
            <a:r>
              <a:rPr dirty="0" sz="1100">
                <a:latin typeface="Tahoma"/>
                <a:cs typeface="Tahoma"/>
              </a:rPr>
              <a:t> </a:t>
            </a:r>
            <a:r>
              <a:rPr dirty="0" sz="1100" spc="-70">
                <a:latin typeface="Tahoma"/>
                <a:cs typeface="Tahoma"/>
              </a:rPr>
              <a:t>are</a:t>
            </a:r>
            <a:r>
              <a:rPr dirty="0" sz="1100" spc="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independent</a:t>
            </a:r>
            <a:r>
              <a:rPr dirty="0" sz="1100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of</a:t>
            </a:r>
            <a:r>
              <a:rPr dirty="0" sz="1100" spc="5">
                <a:latin typeface="Tahoma"/>
                <a:cs typeface="Tahoma"/>
              </a:rPr>
              <a:t> </a:t>
            </a:r>
            <a:r>
              <a:rPr dirty="0" sz="1100" spc="-70">
                <a:latin typeface="Tahoma"/>
                <a:cs typeface="Tahoma"/>
              </a:rPr>
              <a:t>one</a:t>
            </a:r>
            <a:r>
              <a:rPr dirty="0" sz="1100" spc="-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another</a:t>
            </a:r>
            <a:r>
              <a:rPr dirty="0" sz="1100" spc="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and</a:t>
            </a:r>
            <a:r>
              <a:rPr dirty="0" sz="110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the</a:t>
            </a:r>
            <a:r>
              <a:rPr dirty="0" sz="1100" spc="5">
                <a:latin typeface="Tahoma"/>
                <a:cs typeface="Tahoma"/>
              </a:rPr>
              <a:t> </a:t>
            </a:r>
            <a:r>
              <a:rPr dirty="0" sz="1100" spc="-70">
                <a:latin typeface="Tahoma"/>
                <a:cs typeface="Tahoma"/>
              </a:rPr>
              <a:t>deep</a:t>
            </a:r>
            <a:r>
              <a:rPr dirty="0" sz="1100" spc="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model</a:t>
            </a:r>
            <a:r>
              <a:rPr dirty="0" sz="1100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is </a:t>
            </a:r>
            <a:r>
              <a:rPr dirty="0" sz="1100" spc="-33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linear,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since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it:</a:t>
            </a:r>
            <a:endParaRPr sz="1100">
              <a:latin typeface="Tahoma"/>
              <a:cs typeface="Tahoma"/>
            </a:endParaRPr>
          </a:p>
          <a:p>
            <a:pPr marL="289560" marR="719455" indent="-147320">
              <a:lnSpc>
                <a:spcPct val="100000"/>
              </a:lnSpc>
              <a:spcBef>
                <a:spcPts val="145"/>
              </a:spcBef>
              <a:buClr>
                <a:srgbClr val="FFFFFF"/>
              </a:buClr>
              <a:buSzPct val="80000"/>
              <a:buFont typeface="Microsoft Sans Serif"/>
              <a:buAutoNum type="arabicPlain"/>
              <a:tabLst>
                <a:tab pos="290195" algn="l"/>
              </a:tabLst>
            </a:pPr>
            <a:r>
              <a:rPr dirty="0" sz="1000" spc="-40">
                <a:latin typeface="Tahoma"/>
                <a:cs typeface="Tahoma"/>
              </a:rPr>
              <a:t>linearizes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the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non-linear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components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of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network </a:t>
            </a:r>
            <a:r>
              <a:rPr dirty="0" sz="1000" spc="-30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(”heuristically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chosen”)</a:t>
            </a:r>
            <a:endParaRPr sz="1000">
              <a:latin typeface="Tahoma"/>
              <a:cs typeface="Tahoma"/>
            </a:endParaRPr>
          </a:p>
          <a:p>
            <a:pPr marL="289560" indent="-147320">
              <a:lnSpc>
                <a:spcPts val="1190"/>
              </a:lnSpc>
              <a:buClr>
                <a:srgbClr val="FFFFFF"/>
              </a:buClr>
              <a:buSzPct val="80000"/>
              <a:buFont typeface="Microsoft Sans Serif"/>
              <a:buAutoNum type="arabicPlain"/>
              <a:tabLst>
                <a:tab pos="290195" algn="l"/>
              </a:tabLst>
            </a:pPr>
            <a:r>
              <a:rPr dirty="0" sz="1000" spc="-45">
                <a:latin typeface="Tahoma"/>
                <a:cs typeface="Tahoma"/>
              </a:rPr>
              <a:t>replaces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values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with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reference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value,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which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90">
                <a:latin typeface="Tahoma"/>
                <a:cs typeface="Tahoma"/>
              </a:rPr>
              <a:t>we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can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consider</a:t>
            </a:r>
            <a:endParaRPr sz="1000">
              <a:latin typeface="Tahoma"/>
              <a:cs typeface="Tahoma"/>
            </a:endParaRPr>
          </a:p>
          <a:p>
            <a:pPr marL="289560">
              <a:lnSpc>
                <a:spcPts val="1200"/>
              </a:lnSpc>
            </a:pPr>
            <a:r>
              <a:rPr dirty="0" sz="1000" spc="-75" i="1">
                <a:latin typeface="Arial"/>
                <a:cs typeface="Arial"/>
              </a:rPr>
              <a:t>E</a:t>
            </a:r>
            <a:r>
              <a:rPr dirty="0" sz="1000" spc="-160" i="1">
                <a:latin typeface="Arial"/>
                <a:cs typeface="Arial"/>
              </a:rPr>
              <a:t> </a:t>
            </a:r>
            <a:r>
              <a:rPr dirty="0" sz="1000" spc="-100">
                <a:latin typeface="Tahoma"/>
                <a:cs typeface="Tahoma"/>
              </a:rPr>
              <a:t>[</a:t>
            </a:r>
            <a:r>
              <a:rPr dirty="0" sz="1000" spc="-45" i="1">
                <a:latin typeface="Arial"/>
                <a:cs typeface="Arial"/>
              </a:rPr>
              <a:t>x</a:t>
            </a:r>
            <a:r>
              <a:rPr dirty="0" sz="1000" spc="-190" i="1">
                <a:latin typeface="Arial"/>
                <a:cs typeface="Arial"/>
              </a:rPr>
              <a:t> </a:t>
            </a:r>
            <a:r>
              <a:rPr dirty="0" sz="1000" spc="-100">
                <a:latin typeface="Tahoma"/>
                <a:cs typeface="Tahoma"/>
              </a:rPr>
              <a:t>]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(li</a:t>
            </a:r>
            <a:r>
              <a:rPr dirty="0" sz="1000" spc="-30">
                <a:latin typeface="Tahoma"/>
                <a:cs typeface="Tahoma"/>
              </a:rPr>
              <a:t>k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15">
                <a:latin typeface="Tahoma"/>
                <a:cs typeface="Tahoma"/>
              </a:rPr>
              <a:t>LIME)</a:t>
            </a:r>
            <a:endParaRPr sz="1000">
              <a:latin typeface="Tahoma"/>
              <a:cs typeface="Tahoma"/>
            </a:endParaRPr>
          </a:p>
          <a:p>
            <a:pPr marL="12700" marR="99060">
              <a:lnSpc>
                <a:spcPct val="102699"/>
              </a:lnSpc>
              <a:spcBef>
                <a:spcPts val="320"/>
              </a:spcBef>
            </a:pPr>
            <a:r>
              <a:rPr dirty="0" sz="1100" spc="-40">
                <a:latin typeface="Tahoma"/>
                <a:cs typeface="Tahoma"/>
              </a:rPr>
              <a:t>Currently,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this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satisfies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local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accuracy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(and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missingness),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but </a:t>
            </a:r>
            <a:r>
              <a:rPr dirty="0" sz="1100" spc="-32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not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consistency.</a:t>
            </a:r>
            <a:endParaRPr sz="11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30"/>
              </a:spcBef>
            </a:pPr>
            <a:r>
              <a:rPr dirty="0" sz="1100" spc="-50">
                <a:latin typeface="Tahoma"/>
                <a:cs typeface="Tahoma"/>
              </a:rPr>
              <a:t>We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can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choose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-75">
                <a:latin typeface="Tahoma"/>
                <a:cs typeface="Tahoma"/>
              </a:rPr>
              <a:t>new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linearizations</a:t>
            </a:r>
            <a:r>
              <a:rPr dirty="0" sz="1100" spc="3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which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satisfy</a:t>
            </a:r>
            <a:r>
              <a:rPr dirty="0" sz="1100" spc="30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consistency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55">
                <a:latin typeface="Lucida Sans Unicode"/>
                <a:cs typeface="Lucida Sans Unicode"/>
              </a:rPr>
              <a:t>→</a:t>
            </a:r>
            <a:endParaRPr sz="1100">
              <a:latin typeface="Lucida Sans Unicode"/>
              <a:cs typeface="Lucida Sans Unicode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dirty="0" sz="1100" spc="-50">
                <a:latin typeface="Tahoma"/>
                <a:cs typeface="Tahoma"/>
              </a:rPr>
              <a:t>Deep</a:t>
            </a:r>
            <a:r>
              <a:rPr dirty="0" sz="1100" spc="-30">
                <a:latin typeface="Tahoma"/>
                <a:cs typeface="Tahoma"/>
              </a:rPr>
              <a:t> </a:t>
            </a:r>
            <a:r>
              <a:rPr dirty="0" sz="1100" spc="30">
                <a:latin typeface="Tahoma"/>
                <a:cs typeface="Tahoma"/>
              </a:rPr>
              <a:t>SHAP!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506247" y="2211476"/>
            <a:ext cx="61594" cy="61594"/>
          </a:xfrm>
          <a:custGeom>
            <a:avLst/>
            <a:gdLst/>
            <a:ahLst/>
            <a:cxnLst/>
            <a:rect l="l" t="t" r="r" b="b"/>
            <a:pathLst>
              <a:path w="61595" h="61594">
                <a:moveTo>
                  <a:pt x="61569" y="0"/>
                </a:moveTo>
                <a:lnTo>
                  <a:pt x="0" y="0"/>
                </a:lnTo>
                <a:lnTo>
                  <a:pt x="0" y="61569"/>
                </a:lnTo>
                <a:lnTo>
                  <a:pt x="61569" y="61569"/>
                </a:lnTo>
                <a:lnTo>
                  <a:pt x="61569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506247" y="2593594"/>
            <a:ext cx="61594" cy="61594"/>
          </a:xfrm>
          <a:custGeom>
            <a:avLst/>
            <a:gdLst/>
            <a:ahLst/>
            <a:cxnLst/>
            <a:rect l="l" t="t" r="r" b="b"/>
            <a:pathLst>
              <a:path w="61595" h="61594">
                <a:moveTo>
                  <a:pt x="61569" y="0"/>
                </a:moveTo>
                <a:lnTo>
                  <a:pt x="0" y="0"/>
                </a:lnTo>
                <a:lnTo>
                  <a:pt x="0" y="61569"/>
                </a:lnTo>
                <a:lnTo>
                  <a:pt x="61569" y="61569"/>
                </a:lnTo>
                <a:lnTo>
                  <a:pt x="61569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31" name="object 31"/>
          <p:cNvGrpSpPr/>
          <p:nvPr/>
        </p:nvGrpSpPr>
        <p:grpSpPr>
          <a:xfrm>
            <a:off x="0" y="3211372"/>
            <a:ext cx="4608195" cy="245110"/>
            <a:chOff x="0" y="3211372"/>
            <a:chExt cx="4608195" cy="245110"/>
          </a:xfrm>
        </p:grpSpPr>
        <p:sp>
          <p:nvSpPr>
            <p:cNvPr id="32" name="object 32"/>
            <p:cNvSpPr/>
            <p:nvPr/>
          </p:nvSpPr>
          <p:spPr>
            <a:xfrm>
              <a:off x="0" y="3211372"/>
              <a:ext cx="4608195" cy="122555"/>
            </a:xfrm>
            <a:custGeom>
              <a:avLst/>
              <a:gdLst/>
              <a:ahLst/>
              <a:cxnLst/>
              <a:rect l="l" t="t" r="r" b="b"/>
              <a:pathLst>
                <a:path w="4608195" h="122554">
                  <a:moveTo>
                    <a:pt x="4608004" y="0"/>
                  </a:moveTo>
                  <a:lnTo>
                    <a:pt x="0" y="0"/>
                  </a:lnTo>
                  <a:lnTo>
                    <a:pt x="0" y="122313"/>
                  </a:lnTo>
                  <a:lnTo>
                    <a:pt x="4608004" y="122313"/>
                  </a:lnTo>
                  <a:lnTo>
                    <a:pt x="4608004" y="0"/>
                  </a:lnTo>
                  <a:close/>
                </a:path>
              </a:pathLst>
            </a:custGeom>
            <a:solidFill>
              <a:srgbClr val="26268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3" name="object 33"/>
            <p:cNvSpPr/>
            <p:nvPr/>
          </p:nvSpPr>
          <p:spPr>
            <a:xfrm>
              <a:off x="0" y="3333686"/>
              <a:ext cx="4608195" cy="122555"/>
            </a:xfrm>
            <a:custGeom>
              <a:avLst/>
              <a:gdLst/>
              <a:ahLst/>
              <a:cxnLst/>
              <a:rect l="l" t="t" r="r" b="b"/>
              <a:pathLst>
                <a:path w="4608195" h="122554">
                  <a:moveTo>
                    <a:pt x="4608004" y="0"/>
                  </a:moveTo>
                  <a:lnTo>
                    <a:pt x="0" y="0"/>
                  </a:lnTo>
                  <a:lnTo>
                    <a:pt x="0" y="122313"/>
                  </a:lnTo>
                  <a:lnTo>
                    <a:pt x="4608004" y="122313"/>
                  </a:lnTo>
                  <a:lnTo>
                    <a:pt x="4608004" y="0"/>
                  </a:lnTo>
                  <a:close/>
                </a:path>
              </a:pathLst>
            </a:custGeom>
            <a:solidFill>
              <a:srgbClr val="191959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4" name="object 34"/>
          <p:cNvSpPr txBox="1"/>
          <p:nvPr/>
        </p:nvSpPr>
        <p:spPr>
          <a:xfrm>
            <a:off x="95300" y="3225267"/>
            <a:ext cx="1838325" cy="2247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675"/>
              </a:lnSpc>
            </a:pPr>
            <a:r>
              <a:rPr dirty="0" sz="600" spc="5">
                <a:solidFill>
                  <a:srgbClr val="FFFFFF"/>
                </a:solidFill>
                <a:latin typeface="Microsoft Sans Serif"/>
                <a:cs typeface="Microsoft Sans Serif"/>
              </a:rPr>
              <a:t>Max</a:t>
            </a:r>
            <a:r>
              <a:rPr dirty="0" sz="600" spc="4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dirty="0" sz="600" spc="-15">
                <a:solidFill>
                  <a:srgbClr val="FFFFFF"/>
                </a:solidFill>
                <a:latin typeface="Microsoft Sans Serif"/>
                <a:cs typeface="Microsoft Sans Serif"/>
              </a:rPr>
              <a:t>Nadeau,</a:t>
            </a:r>
            <a:r>
              <a:rPr dirty="0" sz="600" spc="4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dirty="0" sz="600" spc="5">
                <a:solidFill>
                  <a:srgbClr val="FFFFFF"/>
                </a:solidFill>
                <a:latin typeface="Microsoft Sans Serif"/>
                <a:cs typeface="Microsoft Sans Serif"/>
              </a:rPr>
              <a:t>Max</a:t>
            </a:r>
            <a:r>
              <a:rPr dirty="0" sz="600" spc="45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dirty="0" sz="600" spc="10">
                <a:solidFill>
                  <a:srgbClr val="FFFFFF"/>
                </a:solidFill>
                <a:latin typeface="Microsoft Sans Serif"/>
                <a:cs typeface="Microsoft Sans Serif"/>
              </a:rPr>
              <a:t>Li,</a:t>
            </a:r>
            <a:r>
              <a:rPr dirty="0" sz="600" spc="4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dirty="0" sz="600" spc="-15">
                <a:solidFill>
                  <a:srgbClr val="FFFFFF"/>
                </a:solidFill>
                <a:latin typeface="Microsoft Sans Serif"/>
                <a:cs typeface="Microsoft Sans Serif"/>
              </a:rPr>
              <a:t>and</a:t>
            </a:r>
            <a:r>
              <a:rPr dirty="0" sz="600" spc="45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dirty="0" sz="600" spc="-10">
                <a:solidFill>
                  <a:srgbClr val="FFFFFF"/>
                </a:solidFill>
                <a:latin typeface="Microsoft Sans Serif"/>
                <a:cs typeface="Microsoft Sans Serif"/>
              </a:rPr>
              <a:t>Xander</a:t>
            </a:r>
            <a:r>
              <a:rPr dirty="0" sz="600" spc="4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dirty="0" sz="600" spc="-20">
                <a:solidFill>
                  <a:srgbClr val="FFFFFF"/>
                </a:solidFill>
                <a:latin typeface="Microsoft Sans Serif"/>
                <a:cs typeface="Microsoft Sans Serif"/>
              </a:rPr>
              <a:t>Davies</a:t>
            </a:r>
            <a:endParaRPr sz="6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240"/>
              </a:spcBef>
            </a:pPr>
            <a:r>
              <a:rPr dirty="0" sz="600" spc="20">
                <a:solidFill>
                  <a:srgbClr val="FFFFFF"/>
                </a:solidFill>
                <a:latin typeface="Microsoft Sans Serif"/>
                <a:cs typeface="Microsoft Sans Serif"/>
                <a:hlinkClick r:id="rId9" action="ppaction://hlinksldjump"/>
              </a:rPr>
              <a:t>A</a:t>
            </a:r>
            <a:r>
              <a:rPr dirty="0" sz="600" spc="55">
                <a:solidFill>
                  <a:srgbClr val="FFFFFF"/>
                </a:solidFill>
                <a:latin typeface="Microsoft Sans Serif"/>
                <a:cs typeface="Microsoft Sans Serif"/>
                <a:hlinkClick r:id="rId9" action="ppaction://hlinksldjump"/>
              </a:rPr>
              <a:t> </a:t>
            </a:r>
            <a:r>
              <a:rPr dirty="0" sz="600" spc="-5">
                <a:solidFill>
                  <a:srgbClr val="FFFFFF"/>
                </a:solidFill>
                <a:latin typeface="Microsoft Sans Serif"/>
                <a:cs typeface="Microsoft Sans Serif"/>
                <a:hlinkClick r:id="rId9" action="ppaction://hlinksldjump"/>
              </a:rPr>
              <a:t>Unified</a:t>
            </a:r>
            <a:r>
              <a:rPr dirty="0" sz="600" spc="55">
                <a:solidFill>
                  <a:srgbClr val="FFFFFF"/>
                </a:solidFill>
                <a:latin typeface="Microsoft Sans Serif"/>
                <a:cs typeface="Microsoft Sans Serif"/>
                <a:hlinkClick r:id="rId9" action="ppaction://hlinksldjump"/>
              </a:rPr>
              <a:t> </a:t>
            </a:r>
            <a:r>
              <a:rPr dirty="0" sz="600" spc="-10">
                <a:solidFill>
                  <a:srgbClr val="FFFFFF"/>
                </a:solidFill>
                <a:latin typeface="Microsoft Sans Serif"/>
                <a:cs typeface="Microsoft Sans Serif"/>
                <a:hlinkClick r:id="rId9" action="ppaction://hlinksldjump"/>
              </a:rPr>
              <a:t>Approach</a:t>
            </a:r>
            <a:r>
              <a:rPr dirty="0" sz="600" spc="55">
                <a:solidFill>
                  <a:srgbClr val="FFFFFF"/>
                </a:solidFill>
                <a:latin typeface="Microsoft Sans Serif"/>
                <a:cs typeface="Microsoft Sans Serif"/>
                <a:hlinkClick r:id="rId9" action="ppaction://hlinksldjump"/>
              </a:rPr>
              <a:t> </a:t>
            </a:r>
            <a:r>
              <a:rPr dirty="0" sz="600" spc="20">
                <a:solidFill>
                  <a:srgbClr val="FFFFFF"/>
                </a:solidFill>
                <a:latin typeface="Microsoft Sans Serif"/>
                <a:cs typeface="Microsoft Sans Serif"/>
                <a:hlinkClick r:id="rId9" action="ppaction://hlinksldjump"/>
              </a:rPr>
              <a:t>to</a:t>
            </a:r>
            <a:r>
              <a:rPr dirty="0" sz="600" spc="55">
                <a:solidFill>
                  <a:srgbClr val="FFFFFF"/>
                </a:solidFill>
                <a:latin typeface="Microsoft Sans Serif"/>
                <a:cs typeface="Microsoft Sans Serif"/>
                <a:hlinkClick r:id="rId9" action="ppaction://hlinksldjump"/>
              </a:rPr>
              <a:t> </a:t>
            </a:r>
            <a:r>
              <a:rPr dirty="0" sz="600">
                <a:solidFill>
                  <a:srgbClr val="FFFFFF"/>
                </a:solidFill>
                <a:latin typeface="Microsoft Sans Serif"/>
                <a:cs typeface="Microsoft Sans Serif"/>
                <a:hlinkClick r:id="rId9" action="ppaction://hlinksldjump"/>
              </a:rPr>
              <a:t>Interpreting</a:t>
            </a:r>
            <a:r>
              <a:rPr dirty="0" sz="600" spc="55">
                <a:solidFill>
                  <a:srgbClr val="FFFFFF"/>
                </a:solidFill>
                <a:latin typeface="Microsoft Sans Serif"/>
                <a:cs typeface="Microsoft Sans Serif"/>
                <a:hlinkClick r:id="rId9" action="ppaction://hlinksldjump"/>
              </a:rPr>
              <a:t> </a:t>
            </a:r>
            <a:r>
              <a:rPr dirty="0" sz="600">
                <a:solidFill>
                  <a:srgbClr val="FFFFFF"/>
                </a:solidFill>
                <a:latin typeface="Microsoft Sans Serif"/>
                <a:cs typeface="Microsoft Sans Serif"/>
                <a:hlinkClick r:id="rId9" action="ppaction://hlinksldjump"/>
              </a:rPr>
              <a:t>Model</a:t>
            </a:r>
            <a:r>
              <a:rPr dirty="0" sz="600" spc="55">
                <a:solidFill>
                  <a:srgbClr val="FFFFFF"/>
                </a:solidFill>
                <a:latin typeface="Microsoft Sans Serif"/>
                <a:cs typeface="Microsoft Sans Serif"/>
                <a:hlinkClick r:id="rId9" action="ppaction://hlinksldjump"/>
              </a:rPr>
              <a:t> </a:t>
            </a:r>
            <a:r>
              <a:rPr dirty="0" sz="600" spc="-10">
                <a:solidFill>
                  <a:srgbClr val="FFFFFF"/>
                </a:solidFill>
                <a:latin typeface="Microsoft Sans Serif"/>
                <a:cs typeface="Microsoft Sans Serif"/>
                <a:hlinkClick r:id="rId9" action="ppaction://hlinksldjump"/>
              </a:rPr>
              <a:t>Predictions</a:t>
            </a:r>
            <a:endParaRPr sz="6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8119" y="140143"/>
            <a:ext cx="141863" cy="87862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108000" y="25252"/>
            <a:ext cx="74422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600" spc="5">
                <a:solidFill>
                  <a:srgbClr val="8C8CAC"/>
                </a:solidFill>
                <a:latin typeface="Microsoft Sans Serif"/>
                <a:cs typeface="Microsoft Sans Serif"/>
                <a:hlinkClick r:id="rId3" action="ppaction://hlinksldjump"/>
              </a:rPr>
              <a:t>Additive</a:t>
            </a:r>
            <a:r>
              <a:rPr dirty="0" sz="600" spc="-15">
                <a:solidFill>
                  <a:srgbClr val="8C8CAC"/>
                </a:solidFill>
                <a:latin typeface="Microsoft Sans Serif"/>
                <a:cs typeface="Microsoft Sans Serif"/>
                <a:hlinkClick r:id="rId3" action="ppaction://hlinksldjump"/>
              </a:rPr>
              <a:t> </a:t>
            </a:r>
            <a:r>
              <a:rPr dirty="0" sz="600" spc="-10">
                <a:solidFill>
                  <a:srgbClr val="8C8CAC"/>
                </a:solidFill>
                <a:latin typeface="Microsoft Sans Serif"/>
                <a:cs typeface="Microsoft Sans Serif"/>
                <a:hlinkClick r:id="rId3" action="ppaction://hlinksldjump"/>
              </a:rPr>
              <a:t>Explanations</a:t>
            </a:r>
            <a:endParaRPr sz="600">
              <a:latin typeface="Microsoft Sans Serif"/>
              <a:cs typeface="Microsoft Sans Serif"/>
            </a:endParaRPr>
          </a:p>
        </p:txBody>
      </p:sp>
      <p:pic>
        <p:nvPicPr>
          <p:cNvPr id="4" name="object 4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316250" y="140143"/>
            <a:ext cx="141863" cy="87862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1306131" y="25252"/>
            <a:ext cx="51689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600" spc="-20">
                <a:solidFill>
                  <a:srgbClr val="8C8CAC"/>
                </a:solidFill>
                <a:latin typeface="Microsoft Sans Serif"/>
                <a:cs typeface="Microsoft Sans Serif"/>
                <a:hlinkClick r:id="rId5" action="ppaction://hlinksldjump"/>
              </a:rPr>
              <a:t>Shapley</a:t>
            </a:r>
            <a:r>
              <a:rPr dirty="0" sz="600">
                <a:solidFill>
                  <a:srgbClr val="8C8CAC"/>
                </a:solidFill>
                <a:latin typeface="Microsoft Sans Serif"/>
                <a:cs typeface="Microsoft Sans Serif"/>
                <a:hlinkClick r:id="rId5" action="ppaction://hlinksldjump"/>
              </a:rPr>
              <a:t> </a:t>
            </a:r>
            <a:r>
              <a:rPr dirty="0" sz="600" spc="-25">
                <a:solidFill>
                  <a:srgbClr val="8C8CAC"/>
                </a:solidFill>
                <a:latin typeface="Microsoft Sans Serif"/>
                <a:cs typeface="Microsoft Sans Serif"/>
                <a:hlinkClick r:id="rId5" action="ppaction://hlinksldjump"/>
              </a:rPr>
              <a:t>Values</a:t>
            </a:r>
            <a:endParaRPr sz="600">
              <a:latin typeface="Microsoft Sans Serif"/>
              <a:cs typeface="Microsoft Sans Serif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2286889" y="140134"/>
            <a:ext cx="293370" cy="41275"/>
            <a:chOff x="2286889" y="140134"/>
            <a:chExt cx="293370" cy="41275"/>
          </a:xfrm>
        </p:grpSpPr>
        <p:sp>
          <p:nvSpPr>
            <p:cNvPr id="7" name="object 7"/>
            <p:cNvSpPr/>
            <p:nvPr/>
          </p:nvSpPr>
          <p:spPr>
            <a:xfrm>
              <a:off x="2289429" y="14267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8C8CA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2339822" y="14267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8C8CA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2390228" y="14267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8C8CA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2440622" y="14267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8C8CA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/>
            <p:cNvSpPr/>
            <p:nvPr/>
          </p:nvSpPr>
          <p:spPr>
            <a:xfrm>
              <a:off x="2491028" y="14267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8C8CA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/>
            <p:cNvSpPr/>
            <p:nvPr/>
          </p:nvSpPr>
          <p:spPr>
            <a:xfrm>
              <a:off x="2541422" y="14267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8C8CAC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3" name="object 13"/>
          <p:cNvSpPr txBox="1"/>
          <p:nvPr/>
        </p:nvSpPr>
        <p:spPr>
          <a:xfrm>
            <a:off x="2276767" y="25252"/>
            <a:ext cx="53403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600">
                <a:solidFill>
                  <a:srgbClr val="8C8CAC"/>
                </a:solidFill>
                <a:latin typeface="Microsoft Sans Serif"/>
                <a:cs typeface="Microsoft Sans Serif"/>
                <a:hlinkClick r:id="rId6" action="ppaction://hlinksldjump"/>
              </a:rPr>
              <a:t>Ap</a:t>
            </a:r>
            <a:r>
              <a:rPr dirty="0" sz="600" spc="-20">
                <a:solidFill>
                  <a:srgbClr val="8C8CAC"/>
                </a:solidFill>
                <a:latin typeface="Microsoft Sans Serif"/>
                <a:cs typeface="Microsoft Sans Serif"/>
                <a:hlinkClick r:id="rId6" action="ppaction://hlinksldjump"/>
              </a:rPr>
              <a:t>p</a:t>
            </a:r>
            <a:r>
              <a:rPr dirty="0" sz="600">
                <a:solidFill>
                  <a:srgbClr val="8C8CAC"/>
                </a:solidFill>
                <a:latin typeface="Microsoft Sans Serif"/>
                <a:cs typeface="Microsoft Sans Serif"/>
                <a:hlinkClick r:id="rId6" action="ppaction://hlinksldjump"/>
              </a:rPr>
              <a:t>r</a:t>
            </a:r>
            <a:r>
              <a:rPr dirty="0" sz="600" spc="-20">
                <a:solidFill>
                  <a:srgbClr val="8C8CAC"/>
                </a:solidFill>
                <a:latin typeface="Microsoft Sans Serif"/>
                <a:cs typeface="Microsoft Sans Serif"/>
                <a:hlinkClick r:id="rId6" action="ppaction://hlinksldjump"/>
              </a:rPr>
              <a:t>o</a:t>
            </a:r>
            <a:r>
              <a:rPr dirty="0" sz="600" spc="-5">
                <a:solidFill>
                  <a:srgbClr val="8C8CAC"/>
                </a:solidFill>
                <a:latin typeface="Microsoft Sans Serif"/>
                <a:cs typeface="Microsoft Sans Serif"/>
                <a:hlinkClick r:id="rId6" action="ppaction://hlinksldjump"/>
              </a:rPr>
              <a:t>ximations</a:t>
            </a:r>
            <a:endParaRPr sz="600">
              <a:latin typeface="Microsoft Sans Serif"/>
              <a:cs typeface="Microsoft Sans Serif"/>
            </a:endParaRPr>
          </a:p>
        </p:txBody>
      </p:sp>
      <p:grpSp>
        <p:nvGrpSpPr>
          <p:cNvPr id="14" name="object 14"/>
          <p:cNvGrpSpPr/>
          <p:nvPr/>
        </p:nvGrpSpPr>
        <p:grpSpPr>
          <a:xfrm>
            <a:off x="3274529" y="140134"/>
            <a:ext cx="92075" cy="41275"/>
            <a:chOff x="3274529" y="140134"/>
            <a:chExt cx="92075" cy="41275"/>
          </a:xfrm>
        </p:grpSpPr>
        <p:sp>
          <p:nvSpPr>
            <p:cNvPr id="15" name="object 15"/>
            <p:cNvSpPr/>
            <p:nvPr/>
          </p:nvSpPr>
          <p:spPr>
            <a:xfrm>
              <a:off x="3277069" y="14267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18000" y="0"/>
                  </a:move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/>
            <p:cNvSpPr/>
            <p:nvPr/>
          </p:nvSpPr>
          <p:spPr>
            <a:xfrm>
              <a:off x="3277069" y="14267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/>
            <p:cNvSpPr/>
            <p:nvPr/>
          </p:nvSpPr>
          <p:spPr>
            <a:xfrm>
              <a:off x="3327463" y="14267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8" name="object 18"/>
          <p:cNvSpPr txBox="1"/>
          <p:nvPr/>
        </p:nvSpPr>
        <p:spPr>
          <a:xfrm>
            <a:off x="3264420" y="25252"/>
            <a:ext cx="426084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600" spc="-15">
                <a:solidFill>
                  <a:srgbClr val="FFFFFF"/>
                </a:solidFill>
                <a:latin typeface="Microsoft Sans Serif"/>
                <a:cs typeface="Microsoft Sans Serif"/>
                <a:hlinkClick r:id="rId7" action="ppaction://hlinksldjump"/>
              </a:rPr>
              <a:t>Ex</a:t>
            </a:r>
            <a:r>
              <a:rPr dirty="0" sz="600">
                <a:solidFill>
                  <a:srgbClr val="FFFFFF"/>
                </a:solidFill>
                <a:latin typeface="Microsoft Sans Serif"/>
                <a:cs typeface="Microsoft Sans Serif"/>
                <a:hlinkClick r:id="rId7" action="ppaction://hlinksldjump"/>
              </a:rPr>
              <a:t>p</a:t>
            </a:r>
            <a:r>
              <a:rPr dirty="0" sz="600" spc="-10">
                <a:solidFill>
                  <a:srgbClr val="FFFFFF"/>
                </a:solidFill>
                <a:latin typeface="Microsoft Sans Serif"/>
                <a:cs typeface="Microsoft Sans Serif"/>
                <a:hlinkClick r:id="rId7" action="ppaction://hlinksldjump"/>
              </a:rPr>
              <a:t>eriments</a:t>
            </a:r>
            <a:endParaRPr sz="600">
              <a:latin typeface="Microsoft Sans Serif"/>
              <a:cs typeface="Microsoft Sans Serif"/>
            </a:endParaRPr>
          </a:p>
        </p:txBody>
      </p:sp>
      <p:grpSp>
        <p:nvGrpSpPr>
          <p:cNvPr id="19" name="object 19"/>
          <p:cNvGrpSpPr/>
          <p:nvPr/>
        </p:nvGrpSpPr>
        <p:grpSpPr>
          <a:xfrm>
            <a:off x="4154894" y="140134"/>
            <a:ext cx="41275" cy="88265"/>
            <a:chOff x="4154894" y="140134"/>
            <a:chExt cx="41275" cy="88265"/>
          </a:xfrm>
        </p:grpSpPr>
        <p:sp>
          <p:nvSpPr>
            <p:cNvPr id="20" name="object 20"/>
            <p:cNvSpPr/>
            <p:nvPr/>
          </p:nvSpPr>
          <p:spPr>
            <a:xfrm>
              <a:off x="4157434" y="14267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8C8CA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/>
            <p:cNvSpPr/>
            <p:nvPr/>
          </p:nvSpPr>
          <p:spPr>
            <a:xfrm>
              <a:off x="4157434" y="189473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5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8C8CAC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2" name="object 22"/>
          <p:cNvSpPr txBox="1"/>
          <p:nvPr/>
        </p:nvSpPr>
        <p:spPr>
          <a:xfrm>
            <a:off x="4144771" y="25252"/>
            <a:ext cx="36830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600" spc="-15">
                <a:solidFill>
                  <a:srgbClr val="8C8CAC"/>
                </a:solidFill>
                <a:latin typeface="Microsoft Sans Serif"/>
                <a:cs typeface="Microsoft Sans Serif"/>
                <a:hlinkClick r:id="rId8" action="ppaction://hlinksldjump"/>
              </a:rPr>
              <a:t>Extensions</a:t>
            </a:r>
            <a:endParaRPr sz="600">
              <a:latin typeface="Microsoft Sans Serif"/>
              <a:cs typeface="Microsoft Sans Serif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0" y="250774"/>
            <a:ext cx="4608195" cy="122555"/>
          </a:xfrm>
          <a:custGeom>
            <a:avLst/>
            <a:gdLst/>
            <a:ahLst/>
            <a:cxnLst/>
            <a:rect l="l" t="t" r="r" b="b"/>
            <a:pathLst>
              <a:path w="4608195" h="122554">
                <a:moveTo>
                  <a:pt x="4608004" y="0"/>
                </a:moveTo>
                <a:lnTo>
                  <a:pt x="0" y="0"/>
                </a:lnTo>
                <a:lnTo>
                  <a:pt x="0" y="122313"/>
                </a:lnTo>
                <a:lnTo>
                  <a:pt x="4608004" y="122313"/>
                </a:lnTo>
                <a:lnTo>
                  <a:pt x="4608004" y="0"/>
                </a:lnTo>
                <a:close/>
              </a:path>
            </a:pathLst>
          </a:custGeom>
          <a:solidFill>
            <a:srgbClr val="26268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/>
          <p:nvPr/>
        </p:nvSpPr>
        <p:spPr>
          <a:xfrm>
            <a:off x="0" y="373087"/>
            <a:ext cx="4608195" cy="350520"/>
          </a:xfrm>
          <a:prstGeom prst="rect">
            <a:avLst/>
          </a:prstGeom>
          <a:solidFill>
            <a:srgbClr val="3333B2"/>
          </a:solidFill>
        </p:spPr>
        <p:txBody>
          <a:bodyPr wrap="square" lIns="0" tIns="76835" rIns="0" bIns="0" rtlCol="0" vert="horz">
            <a:spAutoFit/>
          </a:bodyPr>
          <a:lstStyle/>
          <a:p>
            <a:pPr marL="107950">
              <a:lnSpc>
                <a:spcPct val="100000"/>
              </a:lnSpc>
              <a:spcBef>
                <a:spcPts val="605"/>
              </a:spcBef>
            </a:pPr>
            <a:r>
              <a:rPr dirty="0" sz="1400" spc="-50">
                <a:solidFill>
                  <a:srgbClr val="FFFFFF"/>
                </a:solidFill>
                <a:latin typeface="Tahoma"/>
                <a:cs typeface="Tahoma"/>
              </a:rPr>
              <a:t>User</a:t>
            </a:r>
            <a:r>
              <a:rPr dirty="0" sz="1400" spc="-1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1400" spc="-45">
                <a:solidFill>
                  <a:srgbClr val="FFFFFF"/>
                </a:solidFill>
                <a:latin typeface="Tahoma"/>
                <a:cs typeface="Tahoma"/>
              </a:rPr>
              <a:t>Experiments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506247" y="1260513"/>
            <a:ext cx="61594" cy="61594"/>
          </a:xfrm>
          <a:custGeom>
            <a:avLst/>
            <a:gdLst/>
            <a:ahLst/>
            <a:cxnLst/>
            <a:rect l="l" t="t" r="r" b="b"/>
            <a:pathLst>
              <a:path w="61595" h="61594">
                <a:moveTo>
                  <a:pt x="61569" y="0"/>
                </a:moveTo>
                <a:lnTo>
                  <a:pt x="0" y="0"/>
                </a:lnTo>
                <a:lnTo>
                  <a:pt x="0" y="61569"/>
                </a:lnTo>
                <a:lnTo>
                  <a:pt x="61569" y="61569"/>
                </a:lnTo>
                <a:lnTo>
                  <a:pt x="61569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/>
          <p:nvPr/>
        </p:nvSpPr>
        <p:spPr>
          <a:xfrm>
            <a:off x="624395" y="1170837"/>
            <a:ext cx="3620770" cy="1434465"/>
          </a:xfrm>
          <a:prstGeom prst="rect">
            <a:avLst/>
          </a:prstGeom>
        </p:spPr>
        <p:txBody>
          <a:bodyPr wrap="square" lIns="0" tIns="6985" rIns="0" bIns="0" rtlCol="0" vert="horz">
            <a:spAutoFit/>
          </a:bodyPr>
          <a:lstStyle/>
          <a:p>
            <a:pPr marL="12700" marR="5080">
              <a:lnSpc>
                <a:spcPct val="102600"/>
              </a:lnSpc>
              <a:spcBef>
                <a:spcPts val="55"/>
              </a:spcBef>
            </a:pPr>
            <a:r>
              <a:rPr dirty="0" sz="1100" spc="-20">
                <a:latin typeface="Tahoma"/>
                <a:cs typeface="Tahoma"/>
              </a:rPr>
              <a:t>The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authors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run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a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experiment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in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which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they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15">
                <a:latin typeface="Tahoma"/>
                <a:cs typeface="Tahoma"/>
              </a:rPr>
              <a:t>tell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story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about </a:t>
            </a:r>
            <a:r>
              <a:rPr dirty="0" sz="1100" spc="-32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people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playing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cooperative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game,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and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find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15">
                <a:latin typeface="Tahoma"/>
                <a:cs typeface="Tahoma"/>
              </a:rPr>
              <a:t>that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human </a:t>
            </a:r>
            <a:r>
              <a:rPr dirty="0" sz="1100" spc="-5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assignments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of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credit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align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better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with</a:t>
            </a:r>
            <a:r>
              <a:rPr dirty="0" sz="1100" spc="25">
                <a:latin typeface="Tahoma"/>
                <a:cs typeface="Tahoma"/>
              </a:rPr>
              <a:t> SHAP’s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assignment 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than</a:t>
            </a:r>
            <a:r>
              <a:rPr dirty="0" sz="1100" spc="1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with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10">
                <a:latin typeface="Tahoma"/>
                <a:cs typeface="Tahoma"/>
              </a:rPr>
              <a:t>LIME’s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or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15">
                <a:latin typeface="Tahoma"/>
                <a:cs typeface="Tahoma"/>
              </a:rPr>
              <a:t>DeepLIFT’s.</a:t>
            </a:r>
            <a:endParaRPr sz="1100">
              <a:latin typeface="Tahoma"/>
              <a:cs typeface="Tahoma"/>
            </a:endParaRPr>
          </a:p>
          <a:p>
            <a:pPr marL="12700" marR="208279">
              <a:lnSpc>
                <a:spcPct val="102600"/>
              </a:lnSpc>
              <a:spcBef>
                <a:spcPts val="300"/>
              </a:spcBef>
            </a:pPr>
            <a:r>
              <a:rPr dirty="0" sz="1100" spc="-5">
                <a:latin typeface="Tahoma"/>
                <a:cs typeface="Tahoma"/>
              </a:rPr>
              <a:t>This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is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a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very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different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setting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from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attribution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in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neural 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networks,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seemingly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selected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-15">
                <a:latin typeface="Tahoma"/>
                <a:cs typeface="Tahoma"/>
              </a:rPr>
              <a:t>to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make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SHAP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look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good,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so </a:t>
            </a:r>
            <a:r>
              <a:rPr dirty="0" sz="1100" spc="-32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this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experiment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is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unimpressive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evidence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-15">
                <a:latin typeface="Tahoma"/>
                <a:cs typeface="Tahoma"/>
              </a:rPr>
              <a:t>that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SHAP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aligns </a:t>
            </a:r>
            <a:r>
              <a:rPr dirty="0" sz="1100" spc="-33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with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human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15">
                <a:latin typeface="Tahoma"/>
                <a:cs typeface="Tahoma"/>
              </a:rPr>
              <a:t>intuition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for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35">
                <a:latin typeface="Tahoma"/>
                <a:cs typeface="Tahoma"/>
              </a:rPr>
              <a:t>NN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credit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assignment.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506247" y="1986775"/>
            <a:ext cx="61594" cy="61594"/>
          </a:xfrm>
          <a:custGeom>
            <a:avLst/>
            <a:gdLst/>
            <a:ahLst/>
            <a:cxnLst/>
            <a:rect l="l" t="t" r="r" b="b"/>
            <a:pathLst>
              <a:path w="61595" h="61594">
                <a:moveTo>
                  <a:pt x="61569" y="0"/>
                </a:moveTo>
                <a:lnTo>
                  <a:pt x="0" y="0"/>
                </a:lnTo>
                <a:lnTo>
                  <a:pt x="0" y="61569"/>
                </a:lnTo>
                <a:lnTo>
                  <a:pt x="61569" y="61569"/>
                </a:lnTo>
                <a:lnTo>
                  <a:pt x="61569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28" name="object 28"/>
          <p:cNvGrpSpPr/>
          <p:nvPr/>
        </p:nvGrpSpPr>
        <p:grpSpPr>
          <a:xfrm>
            <a:off x="0" y="3211372"/>
            <a:ext cx="4608195" cy="245110"/>
            <a:chOff x="0" y="3211372"/>
            <a:chExt cx="4608195" cy="245110"/>
          </a:xfrm>
        </p:grpSpPr>
        <p:sp>
          <p:nvSpPr>
            <p:cNvPr id="29" name="object 29"/>
            <p:cNvSpPr/>
            <p:nvPr/>
          </p:nvSpPr>
          <p:spPr>
            <a:xfrm>
              <a:off x="0" y="3211372"/>
              <a:ext cx="4608195" cy="122555"/>
            </a:xfrm>
            <a:custGeom>
              <a:avLst/>
              <a:gdLst/>
              <a:ahLst/>
              <a:cxnLst/>
              <a:rect l="l" t="t" r="r" b="b"/>
              <a:pathLst>
                <a:path w="4608195" h="122554">
                  <a:moveTo>
                    <a:pt x="4608004" y="0"/>
                  </a:moveTo>
                  <a:lnTo>
                    <a:pt x="0" y="0"/>
                  </a:lnTo>
                  <a:lnTo>
                    <a:pt x="0" y="122313"/>
                  </a:lnTo>
                  <a:lnTo>
                    <a:pt x="4608004" y="122313"/>
                  </a:lnTo>
                  <a:lnTo>
                    <a:pt x="4608004" y="0"/>
                  </a:lnTo>
                  <a:close/>
                </a:path>
              </a:pathLst>
            </a:custGeom>
            <a:solidFill>
              <a:srgbClr val="26268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0" name="object 30"/>
            <p:cNvSpPr/>
            <p:nvPr/>
          </p:nvSpPr>
          <p:spPr>
            <a:xfrm>
              <a:off x="0" y="3333686"/>
              <a:ext cx="4608195" cy="122555"/>
            </a:xfrm>
            <a:custGeom>
              <a:avLst/>
              <a:gdLst/>
              <a:ahLst/>
              <a:cxnLst/>
              <a:rect l="l" t="t" r="r" b="b"/>
              <a:pathLst>
                <a:path w="4608195" h="122554">
                  <a:moveTo>
                    <a:pt x="4608004" y="0"/>
                  </a:moveTo>
                  <a:lnTo>
                    <a:pt x="0" y="0"/>
                  </a:lnTo>
                  <a:lnTo>
                    <a:pt x="0" y="122313"/>
                  </a:lnTo>
                  <a:lnTo>
                    <a:pt x="4608004" y="122313"/>
                  </a:lnTo>
                  <a:lnTo>
                    <a:pt x="4608004" y="0"/>
                  </a:lnTo>
                  <a:close/>
                </a:path>
              </a:pathLst>
            </a:custGeom>
            <a:solidFill>
              <a:srgbClr val="191959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1" name="object 31"/>
          <p:cNvSpPr txBox="1"/>
          <p:nvPr/>
        </p:nvSpPr>
        <p:spPr>
          <a:xfrm>
            <a:off x="95300" y="3225267"/>
            <a:ext cx="1838325" cy="2247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675"/>
              </a:lnSpc>
            </a:pPr>
            <a:r>
              <a:rPr dirty="0" sz="600" spc="5">
                <a:solidFill>
                  <a:srgbClr val="FFFFFF"/>
                </a:solidFill>
                <a:latin typeface="Microsoft Sans Serif"/>
                <a:cs typeface="Microsoft Sans Serif"/>
              </a:rPr>
              <a:t>Max</a:t>
            </a:r>
            <a:r>
              <a:rPr dirty="0" sz="600" spc="4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dirty="0" sz="600" spc="-15">
                <a:solidFill>
                  <a:srgbClr val="FFFFFF"/>
                </a:solidFill>
                <a:latin typeface="Microsoft Sans Serif"/>
                <a:cs typeface="Microsoft Sans Serif"/>
              </a:rPr>
              <a:t>Nadeau,</a:t>
            </a:r>
            <a:r>
              <a:rPr dirty="0" sz="600" spc="4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dirty="0" sz="600" spc="5">
                <a:solidFill>
                  <a:srgbClr val="FFFFFF"/>
                </a:solidFill>
                <a:latin typeface="Microsoft Sans Serif"/>
                <a:cs typeface="Microsoft Sans Serif"/>
              </a:rPr>
              <a:t>Max</a:t>
            </a:r>
            <a:r>
              <a:rPr dirty="0" sz="600" spc="45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dirty="0" sz="600" spc="10">
                <a:solidFill>
                  <a:srgbClr val="FFFFFF"/>
                </a:solidFill>
                <a:latin typeface="Microsoft Sans Serif"/>
                <a:cs typeface="Microsoft Sans Serif"/>
              </a:rPr>
              <a:t>Li,</a:t>
            </a:r>
            <a:r>
              <a:rPr dirty="0" sz="600" spc="4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dirty="0" sz="600" spc="-15">
                <a:solidFill>
                  <a:srgbClr val="FFFFFF"/>
                </a:solidFill>
                <a:latin typeface="Microsoft Sans Serif"/>
                <a:cs typeface="Microsoft Sans Serif"/>
              </a:rPr>
              <a:t>and</a:t>
            </a:r>
            <a:r>
              <a:rPr dirty="0" sz="600" spc="45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dirty="0" sz="600" spc="-10">
                <a:solidFill>
                  <a:srgbClr val="FFFFFF"/>
                </a:solidFill>
                <a:latin typeface="Microsoft Sans Serif"/>
                <a:cs typeface="Microsoft Sans Serif"/>
              </a:rPr>
              <a:t>Xander</a:t>
            </a:r>
            <a:r>
              <a:rPr dirty="0" sz="600" spc="4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dirty="0" sz="600" spc="-20">
                <a:solidFill>
                  <a:srgbClr val="FFFFFF"/>
                </a:solidFill>
                <a:latin typeface="Microsoft Sans Serif"/>
                <a:cs typeface="Microsoft Sans Serif"/>
              </a:rPr>
              <a:t>Davies</a:t>
            </a:r>
            <a:endParaRPr sz="6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240"/>
              </a:spcBef>
            </a:pPr>
            <a:r>
              <a:rPr dirty="0" sz="600" spc="20">
                <a:solidFill>
                  <a:srgbClr val="FFFFFF"/>
                </a:solidFill>
                <a:latin typeface="Microsoft Sans Serif"/>
                <a:cs typeface="Microsoft Sans Serif"/>
                <a:hlinkClick r:id="rId9" action="ppaction://hlinksldjump"/>
              </a:rPr>
              <a:t>A</a:t>
            </a:r>
            <a:r>
              <a:rPr dirty="0" sz="600" spc="55">
                <a:solidFill>
                  <a:srgbClr val="FFFFFF"/>
                </a:solidFill>
                <a:latin typeface="Microsoft Sans Serif"/>
                <a:cs typeface="Microsoft Sans Serif"/>
                <a:hlinkClick r:id="rId9" action="ppaction://hlinksldjump"/>
              </a:rPr>
              <a:t> </a:t>
            </a:r>
            <a:r>
              <a:rPr dirty="0" sz="600" spc="-5">
                <a:solidFill>
                  <a:srgbClr val="FFFFFF"/>
                </a:solidFill>
                <a:latin typeface="Microsoft Sans Serif"/>
                <a:cs typeface="Microsoft Sans Serif"/>
                <a:hlinkClick r:id="rId9" action="ppaction://hlinksldjump"/>
              </a:rPr>
              <a:t>Unified</a:t>
            </a:r>
            <a:r>
              <a:rPr dirty="0" sz="600" spc="55">
                <a:solidFill>
                  <a:srgbClr val="FFFFFF"/>
                </a:solidFill>
                <a:latin typeface="Microsoft Sans Serif"/>
                <a:cs typeface="Microsoft Sans Serif"/>
                <a:hlinkClick r:id="rId9" action="ppaction://hlinksldjump"/>
              </a:rPr>
              <a:t> </a:t>
            </a:r>
            <a:r>
              <a:rPr dirty="0" sz="600" spc="-10">
                <a:solidFill>
                  <a:srgbClr val="FFFFFF"/>
                </a:solidFill>
                <a:latin typeface="Microsoft Sans Serif"/>
                <a:cs typeface="Microsoft Sans Serif"/>
                <a:hlinkClick r:id="rId9" action="ppaction://hlinksldjump"/>
              </a:rPr>
              <a:t>Approach</a:t>
            </a:r>
            <a:r>
              <a:rPr dirty="0" sz="600" spc="55">
                <a:solidFill>
                  <a:srgbClr val="FFFFFF"/>
                </a:solidFill>
                <a:latin typeface="Microsoft Sans Serif"/>
                <a:cs typeface="Microsoft Sans Serif"/>
                <a:hlinkClick r:id="rId9" action="ppaction://hlinksldjump"/>
              </a:rPr>
              <a:t> </a:t>
            </a:r>
            <a:r>
              <a:rPr dirty="0" sz="600" spc="20">
                <a:solidFill>
                  <a:srgbClr val="FFFFFF"/>
                </a:solidFill>
                <a:latin typeface="Microsoft Sans Serif"/>
                <a:cs typeface="Microsoft Sans Serif"/>
                <a:hlinkClick r:id="rId9" action="ppaction://hlinksldjump"/>
              </a:rPr>
              <a:t>to</a:t>
            </a:r>
            <a:r>
              <a:rPr dirty="0" sz="600" spc="55">
                <a:solidFill>
                  <a:srgbClr val="FFFFFF"/>
                </a:solidFill>
                <a:latin typeface="Microsoft Sans Serif"/>
                <a:cs typeface="Microsoft Sans Serif"/>
                <a:hlinkClick r:id="rId9" action="ppaction://hlinksldjump"/>
              </a:rPr>
              <a:t> </a:t>
            </a:r>
            <a:r>
              <a:rPr dirty="0" sz="600">
                <a:solidFill>
                  <a:srgbClr val="FFFFFF"/>
                </a:solidFill>
                <a:latin typeface="Microsoft Sans Serif"/>
                <a:cs typeface="Microsoft Sans Serif"/>
                <a:hlinkClick r:id="rId9" action="ppaction://hlinksldjump"/>
              </a:rPr>
              <a:t>Interpreting</a:t>
            </a:r>
            <a:r>
              <a:rPr dirty="0" sz="600" spc="55">
                <a:solidFill>
                  <a:srgbClr val="FFFFFF"/>
                </a:solidFill>
                <a:latin typeface="Microsoft Sans Serif"/>
                <a:cs typeface="Microsoft Sans Serif"/>
                <a:hlinkClick r:id="rId9" action="ppaction://hlinksldjump"/>
              </a:rPr>
              <a:t> </a:t>
            </a:r>
            <a:r>
              <a:rPr dirty="0" sz="600">
                <a:solidFill>
                  <a:srgbClr val="FFFFFF"/>
                </a:solidFill>
                <a:latin typeface="Microsoft Sans Serif"/>
                <a:cs typeface="Microsoft Sans Serif"/>
                <a:hlinkClick r:id="rId9" action="ppaction://hlinksldjump"/>
              </a:rPr>
              <a:t>Model</a:t>
            </a:r>
            <a:r>
              <a:rPr dirty="0" sz="600" spc="55">
                <a:solidFill>
                  <a:srgbClr val="FFFFFF"/>
                </a:solidFill>
                <a:latin typeface="Microsoft Sans Serif"/>
                <a:cs typeface="Microsoft Sans Serif"/>
                <a:hlinkClick r:id="rId9" action="ppaction://hlinksldjump"/>
              </a:rPr>
              <a:t> </a:t>
            </a:r>
            <a:r>
              <a:rPr dirty="0" sz="600" spc="-10">
                <a:solidFill>
                  <a:srgbClr val="FFFFFF"/>
                </a:solidFill>
                <a:latin typeface="Microsoft Sans Serif"/>
                <a:cs typeface="Microsoft Sans Serif"/>
                <a:hlinkClick r:id="rId9" action="ppaction://hlinksldjump"/>
              </a:rPr>
              <a:t>Predictions</a:t>
            </a:r>
            <a:endParaRPr sz="6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8119" y="140143"/>
            <a:ext cx="141863" cy="87862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108000" y="25252"/>
            <a:ext cx="74422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600" spc="5">
                <a:solidFill>
                  <a:srgbClr val="8C8CAC"/>
                </a:solidFill>
                <a:latin typeface="Microsoft Sans Serif"/>
                <a:cs typeface="Microsoft Sans Serif"/>
                <a:hlinkClick r:id="rId3" action="ppaction://hlinksldjump"/>
              </a:rPr>
              <a:t>Additive</a:t>
            </a:r>
            <a:r>
              <a:rPr dirty="0" sz="600" spc="-15">
                <a:solidFill>
                  <a:srgbClr val="8C8CAC"/>
                </a:solidFill>
                <a:latin typeface="Microsoft Sans Serif"/>
                <a:cs typeface="Microsoft Sans Serif"/>
                <a:hlinkClick r:id="rId3" action="ppaction://hlinksldjump"/>
              </a:rPr>
              <a:t> </a:t>
            </a:r>
            <a:r>
              <a:rPr dirty="0" sz="600" spc="-10">
                <a:solidFill>
                  <a:srgbClr val="8C8CAC"/>
                </a:solidFill>
                <a:latin typeface="Microsoft Sans Serif"/>
                <a:cs typeface="Microsoft Sans Serif"/>
                <a:hlinkClick r:id="rId3" action="ppaction://hlinksldjump"/>
              </a:rPr>
              <a:t>Explanations</a:t>
            </a:r>
            <a:endParaRPr sz="600">
              <a:latin typeface="Microsoft Sans Serif"/>
              <a:cs typeface="Microsoft Sans Serif"/>
            </a:endParaRPr>
          </a:p>
        </p:txBody>
      </p:sp>
      <p:pic>
        <p:nvPicPr>
          <p:cNvPr id="4" name="object 4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316250" y="140143"/>
            <a:ext cx="141863" cy="87862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1306131" y="25252"/>
            <a:ext cx="51689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600" spc="-20">
                <a:solidFill>
                  <a:srgbClr val="8C8CAC"/>
                </a:solidFill>
                <a:latin typeface="Microsoft Sans Serif"/>
                <a:cs typeface="Microsoft Sans Serif"/>
                <a:hlinkClick r:id="rId5" action="ppaction://hlinksldjump"/>
              </a:rPr>
              <a:t>Shapley</a:t>
            </a:r>
            <a:r>
              <a:rPr dirty="0" sz="600">
                <a:solidFill>
                  <a:srgbClr val="8C8CAC"/>
                </a:solidFill>
                <a:latin typeface="Microsoft Sans Serif"/>
                <a:cs typeface="Microsoft Sans Serif"/>
                <a:hlinkClick r:id="rId5" action="ppaction://hlinksldjump"/>
              </a:rPr>
              <a:t> </a:t>
            </a:r>
            <a:r>
              <a:rPr dirty="0" sz="600" spc="-25">
                <a:solidFill>
                  <a:srgbClr val="8C8CAC"/>
                </a:solidFill>
                <a:latin typeface="Microsoft Sans Serif"/>
                <a:cs typeface="Microsoft Sans Serif"/>
                <a:hlinkClick r:id="rId5" action="ppaction://hlinksldjump"/>
              </a:rPr>
              <a:t>Values</a:t>
            </a:r>
            <a:endParaRPr sz="600">
              <a:latin typeface="Microsoft Sans Serif"/>
              <a:cs typeface="Microsoft Sans Serif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2286889" y="140134"/>
            <a:ext cx="293370" cy="41275"/>
            <a:chOff x="2286889" y="140134"/>
            <a:chExt cx="293370" cy="41275"/>
          </a:xfrm>
        </p:grpSpPr>
        <p:sp>
          <p:nvSpPr>
            <p:cNvPr id="7" name="object 7"/>
            <p:cNvSpPr/>
            <p:nvPr/>
          </p:nvSpPr>
          <p:spPr>
            <a:xfrm>
              <a:off x="2289429" y="14267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8C8CA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2339822" y="14267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8C8CA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2390228" y="14267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8C8CA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2440622" y="14267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8C8CA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/>
            <p:cNvSpPr/>
            <p:nvPr/>
          </p:nvSpPr>
          <p:spPr>
            <a:xfrm>
              <a:off x="2491028" y="14267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8C8CA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/>
            <p:cNvSpPr/>
            <p:nvPr/>
          </p:nvSpPr>
          <p:spPr>
            <a:xfrm>
              <a:off x="2541422" y="14267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8C8CAC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3" name="object 13"/>
          <p:cNvSpPr txBox="1"/>
          <p:nvPr/>
        </p:nvSpPr>
        <p:spPr>
          <a:xfrm>
            <a:off x="2276767" y="25252"/>
            <a:ext cx="53403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600">
                <a:solidFill>
                  <a:srgbClr val="8C8CAC"/>
                </a:solidFill>
                <a:latin typeface="Microsoft Sans Serif"/>
                <a:cs typeface="Microsoft Sans Serif"/>
                <a:hlinkClick r:id="rId6" action="ppaction://hlinksldjump"/>
              </a:rPr>
              <a:t>Ap</a:t>
            </a:r>
            <a:r>
              <a:rPr dirty="0" sz="600" spc="-20">
                <a:solidFill>
                  <a:srgbClr val="8C8CAC"/>
                </a:solidFill>
                <a:latin typeface="Microsoft Sans Serif"/>
                <a:cs typeface="Microsoft Sans Serif"/>
                <a:hlinkClick r:id="rId6" action="ppaction://hlinksldjump"/>
              </a:rPr>
              <a:t>p</a:t>
            </a:r>
            <a:r>
              <a:rPr dirty="0" sz="600">
                <a:solidFill>
                  <a:srgbClr val="8C8CAC"/>
                </a:solidFill>
                <a:latin typeface="Microsoft Sans Serif"/>
                <a:cs typeface="Microsoft Sans Serif"/>
                <a:hlinkClick r:id="rId6" action="ppaction://hlinksldjump"/>
              </a:rPr>
              <a:t>r</a:t>
            </a:r>
            <a:r>
              <a:rPr dirty="0" sz="600" spc="-20">
                <a:solidFill>
                  <a:srgbClr val="8C8CAC"/>
                </a:solidFill>
                <a:latin typeface="Microsoft Sans Serif"/>
                <a:cs typeface="Microsoft Sans Serif"/>
                <a:hlinkClick r:id="rId6" action="ppaction://hlinksldjump"/>
              </a:rPr>
              <a:t>o</a:t>
            </a:r>
            <a:r>
              <a:rPr dirty="0" sz="600" spc="-5">
                <a:solidFill>
                  <a:srgbClr val="8C8CAC"/>
                </a:solidFill>
                <a:latin typeface="Microsoft Sans Serif"/>
                <a:cs typeface="Microsoft Sans Serif"/>
                <a:hlinkClick r:id="rId6" action="ppaction://hlinksldjump"/>
              </a:rPr>
              <a:t>ximations</a:t>
            </a:r>
            <a:endParaRPr sz="600">
              <a:latin typeface="Microsoft Sans Serif"/>
              <a:cs typeface="Microsoft Sans Serif"/>
            </a:endParaRPr>
          </a:p>
        </p:txBody>
      </p:sp>
      <p:grpSp>
        <p:nvGrpSpPr>
          <p:cNvPr id="14" name="object 14"/>
          <p:cNvGrpSpPr/>
          <p:nvPr/>
        </p:nvGrpSpPr>
        <p:grpSpPr>
          <a:xfrm>
            <a:off x="3274529" y="140134"/>
            <a:ext cx="92075" cy="41275"/>
            <a:chOff x="3274529" y="140134"/>
            <a:chExt cx="92075" cy="41275"/>
          </a:xfrm>
        </p:grpSpPr>
        <p:sp>
          <p:nvSpPr>
            <p:cNvPr id="15" name="object 15"/>
            <p:cNvSpPr/>
            <p:nvPr/>
          </p:nvSpPr>
          <p:spPr>
            <a:xfrm>
              <a:off x="3277069" y="14267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/>
            <p:cNvSpPr/>
            <p:nvPr/>
          </p:nvSpPr>
          <p:spPr>
            <a:xfrm>
              <a:off x="3327463" y="14267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18000" y="0"/>
                  </a:move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/>
            <p:cNvSpPr/>
            <p:nvPr/>
          </p:nvSpPr>
          <p:spPr>
            <a:xfrm>
              <a:off x="3327463" y="14267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8" name="object 18"/>
          <p:cNvSpPr txBox="1"/>
          <p:nvPr/>
        </p:nvSpPr>
        <p:spPr>
          <a:xfrm>
            <a:off x="3264420" y="25252"/>
            <a:ext cx="426084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600" spc="-15">
                <a:solidFill>
                  <a:srgbClr val="FFFFFF"/>
                </a:solidFill>
                <a:latin typeface="Microsoft Sans Serif"/>
                <a:cs typeface="Microsoft Sans Serif"/>
                <a:hlinkClick r:id="rId7" action="ppaction://hlinksldjump"/>
              </a:rPr>
              <a:t>Ex</a:t>
            </a:r>
            <a:r>
              <a:rPr dirty="0" sz="600">
                <a:solidFill>
                  <a:srgbClr val="FFFFFF"/>
                </a:solidFill>
                <a:latin typeface="Microsoft Sans Serif"/>
                <a:cs typeface="Microsoft Sans Serif"/>
                <a:hlinkClick r:id="rId7" action="ppaction://hlinksldjump"/>
              </a:rPr>
              <a:t>p</a:t>
            </a:r>
            <a:r>
              <a:rPr dirty="0" sz="600" spc="-10">
                <a:solidFill>
                  <a:srgbClr val="FFFFFF"/>
                </a:solidFill>
                <a:latin typeface="Microsoft Sans Serif"/>
                <a:cs typeface="Microsoft Sans Serif"/>
                <a:hlinkClick r:id="rId7" action="ppaction://hlinksldjump"/>
              </a:rPr>
              <a:t>eriments</a:t>
            </a:r>
            <a:endParaRPr sz="600">
              <a:latin typeface="Microsoft Sans Serif"/>
              <a:cs typeface="Microsoft Sans Serif"/>
            </a:endParaRPr>
          </a:p>
        </p:txBody>
      </p:sp>
      <p:grpSp>
        <p:nvGrpSpPr>
          <p:cNvPr id="19" name="object 19"/>
          <p:cNvGrpSpPr/>
          <p:nvPr/>
        </p:nvGrpSpPr>
        <p:grpSpPr>
          <a:xfrm>
            <a:off x="4154894" y="140134"/>
            <a:ext cx="41275" cy="88265"/>
            <a:chOff x="4154894" y="140134"/>
            <a:chExt cx="41275" cy="88265"/>
          </a:xfrm>
        </p:grpSpPr>
        <p:sp>
          <p:nvSpPr>
            <p:cNvPr id="20" name="object 20"/>
            <p:cNvSpPr/>
            <p:nvPr/>
          </p:nvSpPr>
          <p:spPr>
            <a:xfrm>
              <a:off x="4157434" y="14267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8C8CA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/>
            <p:cNvSpPr/>
            <p:nvPr/>
          </p:nvSpPr>
          <p:spPr>
            <a:xfrm>
              <a:off x="4157434" y="189473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5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8C8CAC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2" name="object 22"/>
          <p:cNvSpPr txBox="1"/>
          <p:nvPr/>
        </p:nvSpPr>
        <p:spPr>
          <a:xfrm>
            <a:off x="4144771" y="25252"/>
            <a:ext cx="36830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600" spc="-15">
                <a:solidFill>
                  <a:srgbClr val="8C8CAC"/>
                </a:solidFill>
                <a:latin typeface="Microsoft Sans Serif"/>
                <a:cs typeface="Microsoft Sans Serif"/>
                <a:hlinkClick r:id="rId8" action="ppaction://hlinksldjump"/>
              </a:rPr>
              <a:t>Extensions</a:t>
            </a:r>
            <a:endParaRPr sz="600">
              <a:latin typeface="Microsoft Sans Serif"/>
              <a:cs typeface="Microsoft Sans Serif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0" y="250774"/>
            <a:ext cx="4608195" cy="122555"/>
          </a:xfrm>
          <a:custGeom>
            <a:avLst/>
            <a:gdLst/>
            <a:ahLst/>
            <a:cxnLst/>
            <a:rect l="l" t="t" r="r" b="b"/>
            <a:pathLst>
              <a:path w="4608195" h="122554">
                <a:moveTo>
                  <a:pt x="4608004" y="0"/>
                </a:moveTo>
                <a:lnTo>
                  <a:pt x="0" y="0"/>
                </a:lnTo>
                <a:lnTo>
                  <a:pt x="0" y="122313"/>
                </a:lnTo>
                <a:lnTo>
                  <a:pt x="4608004" y="122313"/>
                </a:lnTo>
                <a:lnTo>
                  <a:pt x="4608004" y="0"/>
                </a:lnTo>
                <a:close/>
              </a:path>
            </a:pathLst>
          </a:custGeom>
          <a:solidFill>
            <a:srgbClr val="26268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/>
          <p:nvPr/>
        </p:nvSpPr>
        <p:spPr>
          <a:xfrm>
            <a:off x="0" y="373087"/>
            <a:ext cx="4608195" cy="350520"/>
          </a:xfrm>
          <a:prstGeom prst="rect">
            <a:avLst/>
          </a:prstGeom>
          <a:solidFill>
            <a:srgbClr val="3333B2"/>
          </a:solidFill>
        </p:spPr>
        <p:txBody>
          <a:bodyPr wrap="square" lIns="0" tIns="76835" rIns="0" bIns="0" rtlCol="0" vert="horz">
            <a:spAutoFit/>
          </a:bodyPr>
          <a:lstStyle/>
          <a:p>
            <a:pPr marL="107950">
              <a:lnSpc>
                <a:spcPct val="100000"/>
              </a:lnSpc>
              <a:spcBef>
                <a:spcPts val="605"/>
              </a:spcBef>
            </a:pPr>
            <a:r>
              <a:rPr dirty="0" sz="1400" spc="-40">
                <a:solidFill>
                  <a:srgbClr val="FFFFFF"/>
                </a:solidFill>
                <a:latin typeface="Tahoma"/>
                <a:cs typeface="Tahoma"/>
              </a:rPr>
              <a:t>Class</a:t>
            </a:r>
            <a:r>
              <a:rPr dirty="0" sz="1400" spc="1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1400" spc="-50">
                <a:solidFill>
                  <a:srgbClr val="FFFFFF"/>
                </a:solidFill>
                <a:latin typeface="Tahoma"/>
                <a:cs typeface="Tahoma"/>
              </a:rPr>
              <a:t>Difference</a:t>
            </a:r>
            <a:r>
              <a:rPr dirty="0" sz="1400" spc="15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1400" spc="-40">
                <a:solidFill>
                  <a:srgbClr val="FFFFFF"/>
                </a:solidFill>
                <a:latin typeface="Tahoma"/>
                <a:cs typeface="Tahoma"/>
              </a:rPr>
              <a:t>Experiments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506247" y="938479"/>
            <a:ext cx="61594" cy="61594"/>
          </a:xfrm>
          <a:custGeom>
            <a:avLst/>
            <a:gdLst/>
            <a:ahLst/>
            <a:cxnLst/>
            <a:rect l="l" t="t" r="r" b="b"/>
            <a:pathLst>
              <a:path w="61595" h="61594">
                <a:moveTo>
                  <a:pt x="61569" y="0"/>
                </a:moveTo>
                <a:lnTo>
                  <a:pt x="0" y="0"/>
                </a:lnTo>
                <a:lnTo>
                  <a:pt x="0" y="61569"/>
                </a:lnTo>
                <a:lnTo>
                  <a:pt x="61569" y="61569"/>
                </a:lnTo>
                <a:lnTo>
                  <a:pt x="61569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/>
          <p:nvPr/>
        </p:nvSpPr>
        <p:spPr>
          <a:xfrm>
            <a:off x="624395" y="848803"/>
            <a:ext cx="3530600" cy="1090295"/>
          </a:xfrm>
          <a:prstGeom prst="rect">
            <a:avLst/>
          </a:prstGeom>
        </p:spPr>
        <p:txBody>
          <a:bodyPr wrap="square" lIns="0" tIns="6985" rIns="0" bIns="0" rtlCol="0" vert="horz">
            <a:spAutoFit/>
          </a:bodyPr>
          <a:lstStyle/>
          <a:p>
            <a:pPr marL="12700" marR="5080">
              <a:lnSpc>
                <a:spcPct val="102600"/>
              </a:lnSpc>
              <a:spcBef>
                <a:spcPts val="55"/>
              </a:spcBef>
            </a:pPr>
            <a:r>
              <a:rPr dirty="0" sz="1100" spc="-30">
                <a:latin typeface="Tahoma"/>
                <a:cs typeface="Tahoma"/>
              </a:rPr>
              <a:t>Using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an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image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of</a:t>
            </a:r>
            <a:r>
              <a:rPr dirty="0" sz="1100" spc="1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an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50">
                <a:latin typeface="Tahoma"/>
                <a:cs typeface="Tahoma"/>
              </a:rPr>
              <a:t>“8”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and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an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25">
                <a:latin typeface="Tahoma"/>
                <a:cs typeface="Tahoma"/>
              </a:rPr>
              <a:t>MNIST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classifier,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the </a:t>
            </a:r>
            <a:r>
              <a:rPr dirty="0" sz="1100" spc="-3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authors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identified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which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pixels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(according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-15">
                <a:latin typeface="Tahoma"/>
                <a:cs typeface="Tahoma"/>
              </a:rPr>
              <a:t>to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10">
                <a:latin typeface="Tahoma"/>
                <a:cs typeface="Tahoma"/>
              </a:rPr>
              <a:t>SHAP,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5">
                <a:latin typeface="Tahoma"/>
                <a:cs typeface="Tahoma"/>
              </a:rPr>
              <a:t>LIME, </a:t>
            </a:r>
            <a:r>
              <a:rPr dirty="0" sz="1100" spc="1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and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-15">
                <a:latin typeface="Tahoma"/>
                <a:cs typeface="Tahoma"/>
              </a:rPr>
              <a:t>DeepLIFT)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-70">
                <a:latin typeface="Tahoma"/>
                <a:cs typeface="Tahoma"/>
              </a:rPr>
              <a:t>are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most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important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for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the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model’s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log-odds </a:t>
            </a:r>
            <a:r>
              <a:rPr dirty="0" sz="1100" spc="-32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(i.e.</a:t>
            </a:r>
            <a:r>
              <a:rPr dirty="0" sz="1100" spc="135">
                <a:latin typeface="Tahoma"/>
                <a:cs typeface="Tahoma"/>
              </a:rPr>
              <a:t> </a:t>
            </a:r>
            <a:r>
              <a:rPr dirty="0" sz="1100" spc="-15">
                <a:latin typeface="Tahoma"/>
                <a:cs typeface="Tahoma"/>
              </a:rPr>
              <a:t>logit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difference)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of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8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versus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3.</a:t>
            </a:r>
            <a:endParaRPr sz="1100">
              <a:latin typeface="Tahoma"/>
              <a:cs typeface="Tahoma"/>
            </a:endParaRPr>
          </a:p>
          <a:p>
            <a:pPr marL="12700" marR="201295">
              <a:lnSpc>
                <a:spcPct val="102600"/>
              </a:lnSpc>
              <a:spcBef>
                <a:spcPts val="300"/>
              </a:spcBef>
            </a:pPr>
            <a:r>
              <a:rPr dirty="0" sz="1100" spc="-45">
                <a:latin typeface="Tahoma"/>
                <a:cs typeface="Tahoma"/>
              </a:rPr>
              <a:t>Removing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the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pixels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identified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by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SHAP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produced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larger 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changes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in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log-odds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from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8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15">
                <a:latin typeface="Tahoma"/>
                <a:cs typeface="Tahoma"/>
              </a:rPr>
              <a:t>to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3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than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the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other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methods.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506247" y="1664741"/>
            <a:ext cx="61594" cy="61594"/>
          </a:xfrm>
          <a:custGeom>
            <a:avLst/>
            <a:gdLst/>
            <a:ahLst/>
            <a:cxnLst/>
            <a:rect l="l" t="t" r="r" b="b"/>
            <a:pathLst>
              <a:path w="61595" h="61594">
                <a:moveTo>
                  <a:pt x="61569" y="0"/>
                </a:moveTo>
                <a:lnTo>
                  <a:pt x="0" y="0"/>
                </a:lnTo>
                <a:lnTo>
                  <a:pt x="0" y="61569"/>
                </a:lnTo>
                <a:lnTo>
                  <a:pt x="61569" y="61569"/>
                </a:lnTo>
                <a:lnTo>
                  <a:pt x="61569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28" name="object 28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962995" y="2104049"/>
            <a:ext cx="2705356" cy="858586"/>
          </a:xfrm>
          <a:prstGeom prst="rect">
            <a:avLst/>
          </a:prstGeom>
        </p:spPr>
      </p:pic>
      <p:grpSp>
        <p:nvGrpSpPr>
          <p:cNvPr id="29" name="object 29"/>
          <p:cNvGrpSpPr/>
          <p:nvPr/>
        </p:nvGrpSpPr>
        <p:grpSpPr>
          <a:xfrm>
            <a:off x="0" y="3211372"/>
            <a:ext cx="4608195" cy="245110"/>
            <a:chOff x="0" y="3211372"/>
            <a:chExt cx="4608195" cy="245110"/>
          </a:xfrm>
        </p:grpSpPr>
        <p:sp>
          <p:nvSpPr>
            <p:cNvPr id="30" name="object 30"/>
            <p:cNvSpPr/>
            <p:nvPr/>
          </p:nvSpPr>
          <p:spPr>
            <a:xfrm>
              <a:off x="0" y="3211372"/>
              <a:ext cx="4608195" cy="122555"/>
            </a:xfrm>
            <a:custGeom>
              <a:avLst/>
              <a:gdLst/>
              <a:ahLst/>
              <a:cxnLst/>
              <a:rect l="l" t="t" r="r" b="b"/>
              <a:pathLst>
                <a:path w="4608195" h="122554">
                  <a:moveTo>
                    <a:pt x="4608004" y="0"/>
                  </a:moveTo>
                  <a:lnTo>
                    <a:pt x="0" y="0"/>
                  </a:lnTo>
                  <a:lnTo>
                    <a:pt x="0" y="122313"/>
                  </a:lnTo>
                  <a:lnTo>
                    <a:pt x="4608004" y="122313"/>
                  </a:lnTo>
                  <a:lnTo>
                    <a:pt x="4608004" y="0"/>
                  </a:lnTo>
                  <a:close/>
                </a:path>
              </a:pathLst>
            </a:custGeom>
            <a:solidFill>
              <a:srgbClr val="26268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1" name="object 31"/>
            <p:cNvSpPr/>
            <p:nvPr/>
          </p:nvSpPr>
          <p:spPr>
            <a:xfrm>
              <a:off x="0" y="3333686"/>
              <a:ext cx="4608195" cy="122555"/>
            </a:xfrm>
            <a:custGeom>
              <a:avLst/>
              <a:gdLst/>
              <a:ahLst/>
              <a:cxnLst/>
              <a:rect l="l" t="t" r="r" b="b"/>
              <a:pathLst>
                <a:path w="4608195" h="122554">
                  <a:moveTo>
                    <a:pt x="4608004" y="0"/>
                  </a:moveTo>
                  <a:lnTo>
                    <a:pt x="0" y="0"/>
                  </a:lnTo>
                  <a:lnTo>
                    <a:pt x="0" y="122313"/>
                  </a:lnTo>
                  <a:lnTo>
                    <a:pt x="4608004" y="122313"/>
                  </a:lnTo>
                  <a:lnTo>
                    <a:pt x="4608004" y="0"/>
                  </a:lnTo>
                  <a:close/>
                </a:path>
              </a:pathLst>
            </a:custGeom>
            <a:solidFill>
              <a:srgbClr val="191959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2" name="object 32"/>
          <p:cNvSpPr txBox="1"/>
          <p:nvPr/>
        </p:nvSpPr>
        <p:spPr>
          <a:xfrm>
            <a:off x="95300" y="3225267"/>
            <a:ext cx="1838325" cy="2247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675"/>
              </a:lnSpc>
            </a:pPr>
            <a:r>
              <a:rPr dirty="0" sz="600" spc="5">
                <a:solidFill>
                  <a:srgbClr val="FFFFFF"/>
                </a:solidFill>
                <a:latin typeface="Microsoft Sans Serif"/>
                <a:cs typeface="Microsoft Sans Serif"/>
              </a:rPr>
              <a:t>Max</a:t>
            </a:r>
            <a:r>
              <a:rPr dirty="0" sz="600" spc="4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dirty="0" sz="600" spc="-15">
                <a:solidFill>
                  <a:srgbClr val="FFFFFF"/>
                </a:solidFill>
                <a:latin typeface="Microsoft Sans Serif"/>
                <a:cs typeface="Microsoft Sans Serif"/>
              </a:rPr>
              <a:t>Nadeau,</a:t>
            </a:r>
            <a:r>
              <a:rPr dirty="0" sz="600" spc="4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dirty="0" sz="600" spc="5">
                <a:solidFill>
                  <a:srgbClr val="FFFFFF"/>
                </a:solidFill>
                <a:latin typeface="Microsoft Sans Serif"/>
                <a:cs typeface="Microsoft Sans Serif"/>
              </a:rPr>
              <a:t>Max</a:t>
            </a:r>
            <a:r>
              <a:rPr dirty="0" sz="600" spc="45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dirty="0" sz="600" spc="10">
                <a:solidFill>
                  <a:srgbClr val="FFFFFF"/>
                </a:solidFill>
                <a:latin typeface="Microsoft Sans Serif"/>
                <a:cs typeface="Microsoft Sans Serif"/>
              </a:rPr>
              <a:t>Li,</a:t>
            </a:r>
            <a:r>
              <a:rPr dirty="0" sz="600" spc="4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dirty="0" sz="600" spc="-15">
                <a:solidFill>
                  <a:srgbClr val="FFFFFF"/>
                </a:solidFill>
                <a:latin typeface="Microsoft Sans Serif"/>
                <a:cs typeface="Microsoft Sans Serif"/>
              </a:rPr>
              <a:t>and</a:t>
            </a:r>
            <a:r>
              <a:rPr dirty="0" sz="600" spc="45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dirty="0" sz="600" spc="-10">
                <a:solidFill>
                  <a:srgbClr val="FFFFFF"/>
                </a:solidFill>
                <a:latin typeface="Microsoft Sans Serif"/>
                <a:cs typeface="Microsoft Sans Serif"/>
              </a:rPr>
              <a:t>Xander</a:t>
            </a:r>
            <a:r>
              <a:rPr dirty="0" sz="600" spc="4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dirty="0" sz="600" spc="-20">
                <a:solidFill>
                  <a:srgbClr val="FFFFFF"/>
                </a:solidFill>
                <a:latin typeface="Microsoft Sans Serif"/>
                <a:cs typeface="Microsoft Sans Serif"/>
              </a:rPr>
              <a:t>Davies</a:t>
            </a:r>
            <a:endParaRPr sz="6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240"/>
              </a:spcBef>
            </a:pPr>
            <a:r>
              <a:rPr dirty="0" sz="600" spc="20">
                <a:solidFill>
                  <a:srgbClr val="FFFFFF"/>
                </a:solidFill>
                <a:latin typeface="Microsoft Sans Serif"/>
                <a:cs typeface="Microsoft Sans Serif"/>
                <a:hlinkClick r:id="rId10" action="ppaction://hlinksldjump"/>
              </a:rPr>
              <a:t>A</a:t>
            </a:r>
            <a:r>
              <a:rPr dirty="0" sz="600" spc="55">
                <a:solidFill>
                  <a:srgbClr val="FFFFFF"/>
                </a:solidFill>
                <a:latin typeface="Microsoft Sans Serif"/>
                <a:cs typeface="Microsoft Sans Serif"/>
                <a:hlinkClick r:id="rId10" action="ppaction://hlinksldjump"/>
              </a:rPr>
              <a:t> </a:t>
            </a:r>
            <a:r>
              <a:rPr dirty="0" sz="600" spc="-5">
                <a:solidFill>
                  <a:srgbClr val="FFFFFF"/>
                </a:solidFill>
                <a:latin typeface="Microsoft Sans Serif"/>
                <a:cs typeface="Microsoft Sans Serif"/>
                <a:hlinkClick r:id="rId10" action="ppaction://hlinksldjump"/>
              </a:rPr>
              <a:t>Unified</a:t>
            </a:r>
            <a:r>
              <a:rPr dirty="0" sz="600" spc="55">
                <a:solidFill>
                  <a:srgbClr val="FFFFFF"/>
                </a:solidFill>
                <a:latin typeface="Microsoft Sans Serif"/>
                <a:cs typeface="Microsoft Sans Serif"/>
                <a:hlinkClick r:id="rId10" action="ppaction://hlinksldjump"/>
              </a:rPr>
              <a:t> </a:t>
            </a:r>
            <a:r>
              <a:rPr dirty="0" sz="600" spc="-10">
                <a:solidFill>
                  <a:srgbClr val="FFFFFF"/>
                </a:solidFill>
                <a:latin typeface="Microsoft Sans Serif"/>
                <a:cs typeface="Microsoft Sans Serif"/>
                <a:hlinkClick r:id="rId10" action="ppaction://hlinksldjump"/>
              </a:rPr>
              <a:t>Approach</a:t>
            </a:r>
            <a:r>
              <a:rPr dirty="0" sz="600" spc="55">
                <a:solidFill>
                  <a:srgbClr val="FFFFFF"/>
                </a:solidFill>
                <a:latin typeface="Microsoft Sans Serif"/>
                <a:cs typeface="Microsoft Sans Serif"/>
                <a:hlinkClick r:id="rId10" action="ppaction://hlinksldjump"/>
              </a:rPr>
              <a:t> </a:t>
            </a:r>
            <a:r>
              <a:rPr dirty="0" sz="600" spc="20">
                <a:solidFill>
                  <a:srgbClr val="FFFFFF"/>
                </a:solidFill>
                <a:latin typeface="Microsoft Sans Serif"/>
                <a:cs typeface="Microsoft Sans Serif"/>
                <a:hlinkClick r:id="rId10" action="ppaction://hlinksldjump"/>
              </a:rPr>
              <a:t>to</a:t>
            </a:r>
            <a:r>
              <a:rPr dirty="0" sz="600" spc="55">
                <a:solidFill>
                  <a:srgbClr val="FFFFFF"/>
                </a:solidFill>
                <a:latin typeface="Microsoft Sans Serif"/>
                <a:cs typeface="Microsoft Sans Serif"/>
                <a:hlinkClick r:id="rId10" action="ppaction://hlinksldjump"/>
              </a:rPr>
              <a:t> </a:t>
            </a:r>
            <a:r>
              <a:rPr dirty="0" sz="600">
                <a:solidFill>
                  <a:srgbClr val="FFFFFF"/>
                </a:solidFill>
                <a:latin typeface="Microsoft Sans Serif"/>
                <a:cs typeface="Microsoft Sans Serif"/>
                <a:hlinkClick r:id="rId10" action="ppaction://hlinksldjump"/>
              </a:rPr>
              <a:t>Interpreting</a:t>
            </a:r>
            <a:r>
              <a:rPr dirty="0" sz="600" spc="55">
                <a:solidFill>
                  <a:srgbClr val="FFFFFF"/>
                </a:solidFill>
                <a:latin typeface="Microsoft Sans Serif"/>
                <a:cs typeface="Microsoft Sans Serif"/>
                <a:hlinkClick r:id="rId10" action="ppaction://hlinksldjump"/>
              </a:rPr>
              <a:t> </a:t>
            </a:r>
            <a:r>
              <a:rPr dirty="0" sz="600">
                <a:solidFill>
                  <a:srgbClr val="FFFFFF"/>
                </a:solidFill>
                <a:latin typeface="Microsoft Sans Serif"/>
                <a:cs typeface="Microsoft Sans Serif"/>
                <a:hlinkClick r:id="rId10" action="ppaction://hlinksldjump"/>
              </a:rPr>
              <a:t>Model</a:t>
            </a:r>
            <a:r>
              <a:rPr dirty="0" sz="600" spc="55">
                <a:solidFill>
                  <a:srgbClr val="FFFFFF"/>
                </a:solidFill>
                <a:latin typeface="Microsoft Sans Serif"/>
                <a:cs typeface="Microsoft Sans Serif"/>
                <a:hlinkClick r:id="rId10" action="ppaction://hlinksldjump"/>
              </a:rPr>
              <a:t> </a:t>
            </a:r>
            <a:r>
              <a:rPr dirty="0" sz="600" spc="-10">
                <a:solidFill>
                  <a:srgbClr val="FFFFFF"/>
                </a:solidFill>
                <a:latin typeface="Microsoft Sans Serif"/>
                <a:cs typeface="Microsoft Sans Serif"/>
                <a:hlinkClick r:id="rId10" action="ppaction://hlinksldjump"/>
              </a:rPr>
              <a:t>Predictions</a:t>
            </a:r>
            <a:endParaRPr sz="6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8119" y="140143"/>
            <a:ext cx="141863" cy="87862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108000" y="25252"/>
            <a:ext cx="74422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600" spc="5">
                <a:solidFill>
                  <a:srgbClr val="8C8CAC"/>
                </a:solidFill>
                <a:latin typeface="Microsoft Sans Serif"/>
                <a:cs typeface="Microsoft Sans Serif"/>
                <a:hlinkClick r:id="rId3" action="ppaction://hlinksldjump"/>
              </a:rPr>
              <a:t>Additive</a:t>
            </a:r>
            <a:r>
              <a:rPr dirty="0" sz="600" spc="-15">
                <a:solidFill>
                  <a:srgbClr val="8C8CAC"/>
                </a:solidFill>
                <a:latin typeface="Microsoft Sans Serif"/>
                <a:cs typeface="Microsoft Sans Serif"/>
                <a:hlinkClick r:id="rId3" action="ppaction://hlinksldjump"/>
              </a:rPr>
              <a:t> </a:t>
            </a:r>
            <a:r>
              <a:rPr dirty="0" sz="600" spc="-10">
                <a:solidFill>
                  <a:srgbClr val="8C8CAC"/>
                </a:solidFill>
                <a:latin typeface="Microsoft Sans Serif"/>
                <a:cs typeface="Microsoft Sans Serif"/>
                <a:hlinkClick r:id="rId3" action="ppaction://hlinksldjump"/>
              </a:rPr>
              <a:t>Explanations</a:t>
            </a:r>
            <a:endParaRPr sz="600">
              <a:latin typeface="Microsoft Sans Serif"/>
              <a:cs typeface="Microsoft Sans Serif"/>
            </a:endParaRPr>
          </a:p>
        </p:txBody>
      </p:sp>
      <p:pic>
        <p:nvPicPr>
          <p:cNvPr id="4" name="object 4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316250" y="140143"/>
            <a:ext cx="141863" cy="87862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1306131" y="25252"/>
            <a:ext cx="51689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600" spc="-20">
                <a:solidFill>
                  <a:srgbClr val="8C8CAC"/>
                </a:solidFill>
                <a:latin typeface="Microsoft Sans Serif"/>
                <a:cs typeface="Microsoft Sans Serif"/>
                <a:hlinkClick r:id="rId5" action="ppaction://hlinksldjump"/>
              </a:rPr>
              <a:t>Shapley</a:t>
            </a:r>
            <a:r>
              <a:rPr dirty="0" sz="600">
                <a:solidFill>
                  <a:srgbClr val="8C8CAC"/>
                </a:solidFill>
                <a:latin typeface="Microsoft Sans Serif"/>
                <a:cs typeface="Microsoft Sans Serif"/>
                <a:hlinkClick r:id="rId5" action="ppaction://hlinksldjump"/>
              </a:rPr>
              <a:t> </a:t>
            </a:r>
            <a:r>
              <a:rPr dirty="0" sz="600" spc="-25">
                <a:solidFill>
                  <a:srgbClr val="8C8CAC"/>
                </a:solidFill>
                <a:latin typeface="Microsoft Sans Serif"/>
                <a:cs typeface="Microsoft Sans Serif"/>
                <a:hlinkClick r:id="rId5" action="ppaction://hlinksldjump"/>
              </a:rPr>
              <a:t>Values</a:t>
            </a:r>
            <a:endParaRPr sz="600">
              <a:latin typeface="Microsoft Sans Serif"/>
              <a:cs typeface="Microsoft Sans Serif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2286889" y="140134"/>
            <a:ext cx="293370" cy="41275"/>
            <a:chOff x="2286889" y="140134"/>
            <a:chExt cx="293370" cy="41275"/>
          </a:xfrm>
        </p:grpSpPr>
        <p:sp>
          <p:nvSpPr>
            <p:cNvPr id="7" name="object 7"/>
            <p:cNvSpPr/>
            <p:nvPr/>
          </p:nvSpPr>
          <p:spPr>
            <a:xfrm>
              <a:off x="2289429" y="14267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8C8CA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2339822" y="14267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8C8CA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2390228" y="14267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8C8CA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2440622" y="14267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8C8CA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/>
            <p:cNvSpPr/>
            <p:nvPr/>
          </p:nvSpPr>
          <p:spPr>
            <a:xfrm>
              <a:off x="2491028" y="14267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8C8CA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/>
            <p:cNvSpPr/>
            <p:nvPr/>
          </p:nvSpPr>
          <p:spPr>
            <a:xfrm>
              <a:off x="2541422" y="14267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8C8CAC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3" name="object 13"/>
          <p:cNvSpPr txBox="1"/>
          <p:nvPr/>
        </p:nvSpPr>
        <p:spPr>
          <a:xfrm>
            <a:off x="2276767" y="25252"/>
            <a:ext cx="53403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600">
                <a:solidFill>
                  <a:srgbClr val="8C8CAC"/>
                </a:solidFill>
                <a:latin typeface="Microsoft Sans Serif"/>
                <a:cs typeface="Microsoft Sans Serif"/>
                <a:hlinkClick r:id="rId6" action="ppaction://hlinksldjump"/>
              </a:rPr>
              <a:t>Ap</a:t>
            </a:r>
            <a:r>
              <a:rPr dirty="0" sz="600" spc="-20">
                <a:solidFill>
                  <a:srgbClr val="8C8CAC"/>
                </a:solidFill>
                <a:latin typeface="Microsoft Sans Serif"/>
                <a:cs typeface="Microsoft Sans Serif"/>
                <a:hlinkClick r:id="rId6" action="ppaction://hlinksldjump"/>
              </a:rPr>
              <a:t>p</a:t>
            </a:r>
            <a:r>
              <a:rPr dirty="0" sz="600">
                <a:solidFill>
                  <a:srgbClr val="8C8CAC"/>
                </a:solidFill>
                <a:latin typeface="Microsoft Sans Serif"/>
                <a:cs typeface="Microsoft Sans Serif"/>
                <a:hlinkClick r:id="rId6" action="ppaction://hlinksldjump"/>
              </a:rPr>
              <a:t>r</a:t>
            </a:r>
            <a:r>
              <a:rPr dirty="0" sz="600" spc="-20">
                <a:solidFill>
                  <a:srgbClr val="8C8CAC"/>
                </a:solidFill>
                <a:latin typeface="Microsoft Sans Serif"/>
                <a:cs typeface="Microsoft Sans Serif"/>
                <a:hlinkClick r:id="rId6" action="ppaction://hlinksldjump"/>
              </a:rPr>
              <a:t>o</a:t>
            </a:r>
            <a:r>
              <a:rPr dirty="0" sz="600" spc="-5">
                <a:solidFill>
                  <a:srgbClr val="8C8CAC"/>
                </a:solidFill>
                <a:latin typeface="Microsoft Sans Serif"/>
                <a:cs typeface="Microsoft Sans Serif"/>
                <a:hlinkClick r:id="rId6" action="ppaction://hlinksldjump"/>
              </a:rPr>
              <a:t>ximations</a:t>
            </a:r>
            <a:endParaRPr sz="600">
              <a:latin typeface="Microsoft Sans Serif"/>
              <a:cs typeface="Microsoft Sans Serif"/>
            </a:endParaRPr>
          </a:p>
        </p:txBody>
      </p:sp>
      <p:grpSp>
        <p:nvGrpSpPr>
          <p:cNvPr id="14" name="object 14"/>
          <p:cNvGrpSpPr/>
          <p:nvPr/>
        </p:nvGrpSpPr>
        <p:grpSpPr>
          <a:xfrm>
            <a:off x="3274529" y="140134"/>
            <a:ext cx="92075" cy="41275"/>
            <a:chOff x="3274529" y="140134"/>
            <a:chExt cx="92075" cy="41275"/>
          </a:xfrm>
        </p:grpSpPr>
        <p:sp>
          <p:nvSpPr>
            <p:cNvPr id="15" name="object 15"/>
            <p:cNvSpPr/>
            <p:nvPr/>
          </p:nvSpPr>
          <p:spPr>
            <a:xfrm>
              <a:off x="3277069" y="14267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8C8CA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/>
            <p:cNvSpPr/>
            <p:nvPr/>
          </p:nvSpPr>
          <p:spPr>
            <a:xfrm>
              <a:off x="3327463" y="14267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8C8CAC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7" name="object 17"/>
          <p:cNvSpPr txBox="1"/>
          <p:nvPr/>
        </p:nvSpPr>
        <p:spPr>
          <a:xfrm>
            <a:off x="3264420" y="25252"/>
            <a:ext cx="426084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600" spc="-15">
                <a:solidFill>
                  <a:srgbClr val="8C8CAC"/>
                </a:solidFill>
                <a:latin typeface="Microsoft Sans Serif"/>
                <a:cs typeface="Microsoft Sans Serif"/>
                <a:hlinkClick r:id="rId7" action="ppaction://hlinksldjump"/>
              </a:rPr>
              <a:t>Ex</a:t>
            </a:r>
            <a:r>
              <a:rPr dirty="0" sz="600">
                <a:solidFill>
                  <a:srgbClr val="8C8CAC"/>
                </a:solidFill>
                <a:latin typeface="Microsoft Sans Serif"/>
                <a:cs typeface="Microsoft Sans Serif"/>
                <a:hlinkClick r:id="rId7" action="ppaction://hlinksldjump"/>
              </a:rPr>
              <a:t>p</a:t>
            </a:r>
            <a:r>
              <a:rPr dirty="0" sz="600" spc="-10">
                <a:solidFill>
                  <a:srgbClr val="8C8CAC"/>
                </a:solidFill>
                <a:latin typeface="Microsoft Sans Serif"/>
                <a:cs typeface="Microsoft Sans Serif"/>
                <a:hlinkClick r:id="rId7" action="ppaction://hlinksldjump"/>
              </a:rPr>
              <a:t>eriments</a:t>
            </a:r>
            <a:endParaRPr sz="600">
              <a:latin typeface="Microsoft Sans Serif"/>
              <a:cs typeface="Microsoft Sans Serif"/>
            </a:endParaRPr>
          </a:p>
        </p:txBody>
      </p:sp>
      <p:grpSp>
        <p:nvGrpSpPr>
          <p:cNvPr id="18" name="object 18"/>
          <p:cNvGrpSpPr/>
          <p:nvPr/>
        </p:nvGrpSpPr>
        <p:grpSpPr>
          <a:xfrm>
            <a:off x="4154894" y="140134"/>
            <a:ext cx="41275" cy="88265"/>
            <a:chOff x="4154894" y="140134"/>
            <a:chExt cx="41275" cy="88265"/>
          </a:xfrm>
        </p:grpSpPr>
        <p:sp>
          <p:nvSpPr>
            <p:cNvPr id="19" name="object 19"/>
            <p:cNvSpPr/>
            <p:nvPr/>
          </p:nvSpPr>
          <p:spPr>
            <a:xfrm>
              <a:off x="4157434" y="14267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8C8CA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/>
            <p:cNvSpPr/>
            <p:nvPr/>
          </p:nvSpPr>
          <p:spPr>
            <a:xfrm>
              <a:off x="4157434" y="189473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5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8C8CAC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1" name="object 21"/>
          <p:cNvSpPr txBox="1"/>
          <p:nvPr/>
        </p:nvSpPr>
        <p:spPr>
          <a:xfrm>
            <a:off x="4144771" y="25252"/>
            <a:ext cx="36830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600" spc="-15">
                <a:solidFill>
                  <a:srgbClr val="8C8CAC"/>
                </a:solidFill>
                <a:latin typeface="Microsoft Sans Serif"/>
                <a:cs typeface="Microsoft Sans Serif"/>
                <a:hlinkClick r:id="rId8" action="ppaction://hlinksldjump"/>
              </a:rPr>
              <a:t>Extensions</a:t>
            </a:r>
            <a:endParaRPr sz="600">
              <a:latin typeface="Microsoft Sans Serif"/>
              <a:cs typeface="Microsoft Sans Serif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0" y="250774"/>
            <a:ext cx="4608195" cy="122555"/>
          </a:xfrm>
          <a:custGeom>
            <a:avLst/>
            <a:gdLst/>
            <a:ahLst/>
            <a:cxnLst/>
            <a:rect l="l" t="t" r="r" b="b"/>
            <a:pathLst>
              <a:path w="4608195" h="122554">
                <a:moveTo>
                  <a:pt x="4608004" y="0"/>
                </a:moveTo>
                <a:lnTo>
                  <a:pt x="0" y="0"/>
                </a:lnTo>
                <a:lnTo>
                  <a:pt x="0" y="122313"/>
                </a:lnTo>
                <a:lnTo>
                  <a:pt x="4608004" y="122313"/>
                </a:lnTo>
                <a:lnTo>
                  <a:pt x="4608004" y="0"/>
                </a:lnTo>
                <a:close/>
              </a:path>
            </a:pathLst>
          </a:custGeom>
          <a:solidFill>
            <a:srgbClr val="26268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/>
          <p:nvPr/>
        </p:nvSpPr>
        <p:spPr>
          <a:xfrm>
            <a:off x="0" y="373087"/>
            <a:ext cx="4608195" cy="350520"/>
          </a:xfrm>
          <a:prstGeom prst="rect">
            <a:avLst/>
          </a:prstGeom>
          <a:solidFill>
            <a:srgbClr val="3333B2"/>
          </a:solidFill>
        </p:spPr>
        <p:txBody>
          <a:bodyPr wrap="square" lIns="0" tIns="76835" rIns="0" bIns="0" rtlCol="0" vert="horz">
            <a:spAutoFit/>
          </a:bodyPr>
          <a:lstStyle/>
          <a:p>
            <a:pPr marL="107950">
              <a:lnSpc>
                <a:spcPct val="100000"/>
              </a:lnSpc>
              <a:spcBef>
                <a:spcPts val="605"/>
              </a:spcBef>
            </a:pPr>
            <a:r>
              <a:rPr dirty="0" sz="1400" spc="-20">
                <a:solidFill>
                  <a:srgbClr val="FFFFFF"/>
                </a:solidFill>
                <a:latin typeface="Tahoma"/>
                <a:cs typeface="Tahoma"/>
              </a:rPr>
              <a:t>Outline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341236" y="886599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126530" y="0"/>
                </a:moveTo>
                <a:lnTo>
                  <a:pt x="0" y="0"/>
                </a:lnTo>
                <a:lnTo>
                  <a:pt x="0" y="126530"/>
                </a:lnTo>
                <a:lnTo>
                  <a:pt x="126530" y="126530"/>
                </a:lnTo>
                <a:lnTo>
                  <a:pt x="126530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544728" y="1101140"/>
            <a:ext cx="61594" cy="61594"/>
          </a:xfrm>
          <a:custGeom>
            <a:avLst/>
            <a:gdLst/>
            <a:ahLst/>
            <a:cxnLst/>
            <a:rect l="l" t="t" r="r" b="b"/>
            <a:pathLst>
              <a:path w="61595" h="61594">
                <a:moveTo>
                  <a:pt x="61569" y="0"/>
                </a:moveTo>
                <a:lnTo>
                  <a:pt x="0" y="0"/>
                </a:lnTo>
                <a:lnTo>
                  <a:pt x="0" y="61569"/>
                </a:lnTo>
                <a:lnTo>
                  <a:pt x="61569" y="61569"/>
                </a:lnTo>
                <a:lnTo>
                  <a:pt x="61569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544728" y="1273213"/>
            <a:ext cx="61594" cy="61594"/>
          </a:xfrm>
          <a:custGeom>
            <a:avLst/>
            <a:gdLst/>
            <a:ahLst/>
            <a:cxnLst/>
            <a:rect l="l" t="t" r="r" b="b"/>
            <a:pathLst>
              <a:path w="61595" h="61594">
                <a:moveTo>
                  <a:pt x="61569" y="0"/>
                </a:moveTo>
                <a:lnTo>
                  <a:pt x="0" y="0"/>
                </a:lnTo>
                <a:lnTo>
                  <a:pt x="0" y="61569"/>
                </a:lnTo>
                <a:lnTo>
                  <a:pt x="61569" y="61569"/>
                </a:lnTo>
                <a:lnTo>
                  <a:pt x="61569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341236" y="1467815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126530" y="0"/>
                </a:moveTo>
                <a:lnTo>
                  <a:pt x="0" y="0"/>
                </a:lnTo>
                <a:lnTo>
                  <a:pt x="0" y="126530"/>
                </a:lnTo>
                <a:lnTo>
                  <a:pt x="126530" y="126530"/>
                </a:lnTo>
                <a:lnTo>
                  <a:pt x="126530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544728" y="1682356"/>
            <a:ext cx="61594" cy="61594"/>
          </a:xfrm>
          <a:custGeom>
            <a:avLst/>
            <a:gdLst/>
            <a:ahLst/>
            <a:cxnLst/>
            <a:rect l="l" t="t" r="r" b="b"/>
            <a:pathLst>
              <a:path w="61595" h="61594">
                <a:moveTo>
                  <a:pt x="61569" y="0"/>
                </a:moveTo>
                <a:lnTo>
                  <a:pt x="0" y="0"/>
                </a:lnTo>
                <a:lnTo>
                  <a:pt x="0" y="61569"/>
                </a:lnTo>
                <a:lnTo>
                  <a:pt x="61569" y="61569"/>
                </a:lnTo>
                <a:lnTo>
                  <a:pt x="61569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544728" y="1854428"/>
            <a:ext cx="61594" cy="61594"/>
          </a:xfrm>
          <a:custGeom>
            <a:avLst/>
            <a:gdLst/>
            <a:ahLst/>
            <a:cxnLst/>
            <a:rect l="l" t="t" r="r" b="b"/>
            <a:pathLst>
              <a:path w="61595" h="61594">
                <a:moveTo>
                  <a:pt x="61569" y="0"/>
                </a:moveTo>
                <a:lnTo>
                  <a:pt x="0" y="0"/>
                </a:lnTo>
                <a:lnTo>
                  <a:pt x="0" y="61569"/>
                </a:lnTo>
                <a:lnTo>
                  <a:pt x="61569" y="61569"/>
                </a:lnTo>
                <a:lnTo>
                  <a:pt x="61569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341236" y="2049030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126530" y="0"/>
                </a:moveTo>
                <a:lnTo>
                  <a:pt x="0" y="0"/>
                </a:lnTo>
                <a:lnTo>
                  <a:pt x="0" y="126530"/>
                </a:lnTo>
                <a:lnTo>
                  <a:pt x="126530" y="126530"/>
                </a:lnTo>
                <a:lnTo>
                  <a:pt x="126530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341236" y="2286101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126530" y="0"/>
                </a:moveTo>
                <a:lnTo>
                  <a:pt x="0" y="0"/>
                </a:lnTo>
                <a:lnTo>
                  <a:pt x="0" y="126530"/>
                </a:lnTo>
                <a:lnTo>
                  <a:pt x="126530" y="126530"/>
                </a:lnTo>
                <a:lnTo>
                  <a:pt x="126530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341236" y="2523172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126530" y="0"/>
                </a:moveTo>
                <a:lnTo>
                  <a:pt x="0" y="0"/>
                </a:lnTo>
                <a:lnTo>
                  <a:pt x="0" y="126530"/>
                </a:lnTo>
                <a:lnTo>
                  <a:pt x="126530" y="126530"/>
                </a:lnTo>
                <a:lnTo>
                  <a:pt x="126530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544728" y="2737713"/>
            <a:ext cx="61594" cy="61594"/>
          </a:xfrm>
          <a:custGeom>
            <a:avLst/>
            <a:gdLst/>
            <a:ahLst/>
            <a:cxnLst/>
            <a:rect l="l" t="t" r="r" b="b"/>
            <a:pathLst>
              <a:path w="61595" h="61594">
                <a:moveTo>
                  <a:pt x="61569" y="0"/>
                </a:moveTo>
                <a:lnTo>
                  <a:pt x="0" y="0"/>
                </a:lnTo>
                <a:lnTo>
                  <a:pt x="0" y="61569"/>
                </a:lnTo>
                <a:lnTo>
                  <a:pt x="61569" y="61569"/>
                </a:lnTo>
                <a:lnTo>
                  <a:pt x="61569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544728" y="2909785"/>
            <a:ext cx="61594" cy="61594"/>
          </a:xfrm>
          <a:custGeom>
            <a:avLst/>
            <a:gdLst/>
            <a:ahLst/>
            <a:cxnLst/>
            <a:rect l="l" t="t" r="r" b="b"/>
            <a:pathLst>
              <a:path w="61595" h="61594">
                <a:moveTo>
                  <a:pt x="61569" y="0"/>
                </a:moveTo>
                <a:lnTo>
                  <a:pt x="0" y="0"/>
                </a:lnTo>
                <a:lnTo>
                  <a:pt x="0" y="61569"/>
                </a:lnTo>
                <a:lnTo>
                  <a:pt x="61569" y="61569"/>
                </a:lnTo>
                <a:lnTo>
                  <a:pt x="61569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 txBox="1"/>
          <p:nvPr/>
        </p:nvSpPr>
        <p:spPr>
          <a:xfrm>
            <a:off x="360159" y="839392"/>
            <a:ext cx="2112645" cy="21729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84150" indent="-172085">
              <a:lnSpc>
                <a:spcPct val="100000"/>
              </a:lnSpc>
              <a:spcBef>
                <a:spcPts val="90"/>
              </a:spcBef>
              <a:buClr>
                <a:srgbClr val="FFFFFF"/>
              </a:buClr>
              <a:buSzPct val="90909"/>
              <a:buAutoNum type="arabicPlain"/>
              <a:tabLst>
                <a:tab pos="184785" algn="l"/>
              </a:tabLst>
            </a:pPr>
            <a:r>
              <a:rPr dirty="0" sz="1100" spc="-15">
                <a:solidFill>
                  <a:srgbClr val="3333B2"/>
                </a:solidFill>
                <a:latin typeface="Tahoma"/>
                <a:cs typeface="Tahoma"/>
                <a:hlinkClick r:id="rId3" action="ppaction://hlinksldjump"/>
              </a:rPr>
              <a:t>Additive</a:t>
            </a:r>
            <a:r>
              <a:rPr dirty="0" sz="1100" spc="-25">
                <a:solidFill>
                  <a:srgbClr val="3333B2"/>
                </a:solidFill>
                <a:latin typeface="Tahoma"/>
                <a:cs typeface="Tahoma"/>
                <a:hlinkClick r:id="rId3" action="ppaction://hlinksldjump"/>
              </a:rPr>
              <a:t> </a:t>
            </a:r>
            <a:r>
              <a:rPr dirty="0" sz="1100" spc="-30">
                <a:solidFill>
                  <a:srgbClr val="3333B2"/>
                </a:solidFill>
                <a:latin typeface="Tahoma"/>
                <a:cs typeface="Tahoma"/>
                <a:hlinkClick r:id="rId3" action="ppaction://hlinksldjump"/>
              </a:rPr>
              <a:t>Explanations</a:t>
            </a:r>
            <a:endParaRPr sz="1100">
              <a:latin typeface="Tahoma"/>
              <a:cs typeface="Tahoma"/>
            </a:endParaRPr>
          </a:p>
          <a:p>
            <a:pPr marL="307340" marR="5080">
              <a:lnSpc>
                <a:spcPct val="102600"/>
              </a:lnSpc>
            </a:pPr>
            <a:r>
              <a:rPr dirty="0" sz="1100" spc="-45">
                <a:latin typeface="Tahoma"/>
                <a:cs typeface="Tahoma"/>
                <a:hlinkClick r:id="rId3" action="ppaction://hlinksldjump"/>
              </a:rPr>
              <a:t>Overview</a:t>
            </a:r>
            <a:r>
              <a:rPr dirty="0" sz="1100">
                <a:latin typeface="Tahoma"/>
                <a:cs typeface="Tahoma"/>
                <a:hlinkClick r:id="rId3" action="ppaction://hlinksldjump"/>
              </a:rPr>
              <a:t> </a:t>
            </a:r>
            <a:r>
              <a:rPr dirty="0" sz="1100" spc="-50">
                <a:latin typeface="Tahoma"/>
                <a:cs typeface="Tahoma"/>
                <a:hlinkClick r:id="rId3" action="ppaction://hlinksldjump"/>
              </a:rPr>
              <a:t>and</a:t>
            </a:r>
            <a:r>
              <a:rPr dirty="0" sz="1100" spc="5">
                <a:latin typeface="Tahoma"/>
                <a:cs typeface="Tahoma"/>
                <a:hlinkClick r:id="rId3" action="ppaction://hlinksldjump"/>
              </a:rPr>
              <a:t> </a:t>
            </a:r>
            <a:r>
              <a:rPr dirty="0" sz="1100" spc="-30">
                <a:latin typeface="Tahoma"/>
                <a:cs typeface="Tahoma"/>
                <a:hlinkClick r:id="rId3" action="ppaction://hlinksldjump"/>
              </a:rPr>
              <a:t>relation</a:t>
            </a:r>
            <a:r>
              <a:rPr dirty="0" sz="1100" spc="10">
                <a:latin typeface="Tahoma"/>
                <a:cs typeface="Tahoma"/>
                <a:hlinkClick r:id="rId3" action="ppaction://hlinksldjump"/>
              </a:rPr>
              <a:t> </a:t>
            </a:r>
            <a:r>
              <a:rPr dirty="0" sz="1100" spc="-15">
                <a:latin typeface="Tahoma"/>
                <a:cs typeface="Tahoma"/>
                <a:hlinkClick r:id="rId3" action="ppaction://hlinksldjump"/>
              </a:rPr>
              <a:t>to</a:t>
            </a:r>
            <a:r>
              <a:rPr dirty="0" sz="1100">
                <a:latin typeface="Tahoma"/>
                <a:cs typeface="Tahoma"/>
                <a:hlinkClick r:id="rId3" action="ppaction://hlinksldjump"/>
              </a:rPr>
              <a:t> </a:t>
            </a:r>
            <a:r>
              <a:rPr dirty="0" sz="1100" spc="15">
                <a:latin typeface="Tahoma"/>
                <a:cs typeface="Tahoma"/>
                <a:hlinkClick r:id="rId3" action="ppaction://hlinksldjump"/>
              </a:rPr>
              <a:t>LIME </a:t>
            </a:r>
            <a:r>
              <a:rPr dirty="0" sz="1100" spc="-33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  <a:hlinkClick r:id="rId9" action="ppaction://hlinksldjump"/>
              </a:rPr>
              <a:t>Desiderata</a:t>
            </a:r>
            <a:endParaRPr sz="1100">
              <a:latin typeface="Tahoma"/>
              <a:cs typeface="Tahoma"/>
            </a:endParaRPr>
          </a:p>
          <a:p>
            <a:pPr marL="184150" indent="-172085">
              <a:lnSpc>
                <a:spcPct val="100000"/>
              </a:lnSpc>
              <a:spcBef>
                <a:spcPts val="545"/>
              </a:spcBef>
              <a:buClr>
                <a:srgbClr val="FFFFFF"/>
              </a:buClr>
              <a:buSzPct val="90909"/>
              <a:buAutoNum type="arabicPlain" startAt="2"/>
              <a:tabLst>
                <a:tab pos="184785" algn="l"/>
              </a:tabLst>
            </a:pPr>
            <a:r>
              <a:rPr dirty="0" sz="1100" spc="-45">
                <a:solidFill>
                  <a:srgbClr val="3333B2"/>
                </a:solidFill>
                <a:latin typeface="Tahoma"/>
                <a:cs typeface="Tahoma"/>
                <a:hlinkClick r:id="rId5" action="ppaction://hlinksldjump"/>
              </a:rPr>
              <a:t>Shapley</a:t>
            </a:r>
            <a:r>
              <a:rPr dirty="0" sz="1100" spc="-10">
                <a:solidFill>
                  <a:srgbClr val="3333B2"/>
                </a:solidFill>
                <a:latin typeface="Tahoma"/>
                <a:cs typeface="Tahoma"/>
                <a:hlinkClick r:id="rId5" action="ppaction://hlinksldjump"/>
              </a:rPr>
              <a:t> </a:t>
            </a:r>
            <a:r>
              <a:rPr dirty="0" sz="1100" spc="-40">
                <a:solidFill>
                  <a:srgbClr val="3333B2"/>
                </a:solidFill>
                <a:latin typeface="Tahoma"/>
                <a:cs typeface="Tahoma"/>
                <a:hlinkClick r:id="rId5" action="ppaction://hlinksldjump"/>
              </a:rPr>
              <a:t>Values</a:t>
            </a:r>
            <a:endParaRPr sz="1100">
              <a:latin typeface="Tahoma"/>
              <a:cs typeface="Tahoma"/>
            </a:endParaRPr>
          </a:p>
          <a:p>
            <a:pPr marL="307340" marR="34290">
              <a:lnSpc>
                <a:spcPct val="102600"/>
              </a:lnSpc>
            </a:pPr>
            <a:r>
              <a:rPr dirty="0" sz="1100" spc="-35">
                <a:latin typeface="Tahoma"/>
                <a:cs typeface="Tahoma"/>
                <a:hlinkClick r:id="rId5" action="ppaction://hlinksldjump"/>
              </a:rPr>
              <a:t>Introduction</a:t>
            </a:r>
            <a:r>
              <a:rPr dirty="0" sz="1100" spc="20">
                <a:latin typeface="Tahoma"/>
                <a:cs typeface="Tahoma"/>
                <a:hlinkClick r:id="rId5" action="ppaction://hlinksldjump"/>
              </a:rPr>
              <a:t> </a:t>
            </a:r>
            <a:r>
              <a:rPr dirty="0" sz="1100" spc="-15">
                <a:latin typeface="Tahoma"/>
                <a:cs typeface="Tahoma"/>
                <a:hlinkClick r:id="rId5" action="ppaction://hlinksldjump"/>
              </a:rPr>
              <a:t>to</a:t>
            </a:r>
            <a:r>
              <a:rPr dirty="0" sz="1100" spc="15">
                <a:latin typeface="Tahoma"/>
                <a:cs typeface="Tahoma"/>
                <a:hlinkClick r:id="rId5" action="ppaction://hlinksldjump"/>
              </a:rPr>
              <a:t> </a:t>
            </a:r>
            <a:r>
              <a:rPr dirty="0" sz="1100" spc="-45">
                <a:latin typeface="Tahoma"/>
                <a:cs typeface="Tahoma"/>
                <a:hlinkClick r:id="rId5" action="ppaction://hlinksldjump"/>
              </a:rPr>
              <a:t>Shapley</a:t>
            </a:r>
            <a:r>
              <a:rPr dirty="0" sz="1100" spc="20">
                <a:latin typeface="Tahoma"/>
                <a:cs typeface="Tahoma"/>
                <a:hlinkClick r:id="rId5" action="ppaction://hlinksldjump"/>
              </a:rPr>
              <a:t> </a:t>
            </a:r>
            <a:r>
              <a:rPr dirty="0" sz="1100" spc="-55">
                <a:latin typeface="Tahoma"/>
                <a:cs typeface="Tahoma"/>
                <a:hlinkClick r:id="rId5" action="ppaction://hlinksldjump"/>
              </a:rPr>
              <a:t>values </a:t>
            </a:r>
            <a:r>
              <a:rPr dirty="0" sz="1100" spc="-330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  <a:hlinkClick r:id="rId10" action="ppaction://hlinksldjump"/>
              </a:rPr>
              <a:t>Removing</a:t>
            </a:r>
            <a:r>
              <a:rPr dirty="0" sz="1100" spc="15">
                <a:latin typeface="Tahoma"/>
                <a:cs typeface="Tahoma"/>
                <a:hlinkClick r:id="rId10" action="ppaction://hlinksldjump"/>
              </a:rPr>
              <a:t> </a:t>
            </a:r>
            <a:r>
              <a:rPr dirty="0" sz="1100" spc="-50">
                <a:latin typeface="Tahoma"/>
                <a:cs typeface="Tahoma"/>
                <a:hlinkClick r:id="rId10" action="ppaction://hlinksldjump"/>
              </a:rPr>
              <a:t>features</a:t>
            </a:r>
            <a:endParaRPr sz="1100">
              <a:latin typeface="Tahoma"/>
              <a:cs typeface="Tahoma"/>
            </a:endParaRPr>
          </a:p>
          <a:p>
            <a:pPr marL="184150" indent="-172085">
              <a:lnSpc>
                <a:spcPct val="100000"/>
              </a:lnSpc>
              <a:spcBef>
                <a:spcPts val="550"/>
              </a:spcBef>
              <a:buClr>
                <a:srgbClr val="FFFFFF"/>
              </a:buClr>
              <a:buSzPct val="90909"/>
              <a:buAutoNum type="arabicPlain" startAt="3"/>
              <a:tabLst>
                <a:tab pos="184785" algn="l"/>
              </a:tabLst>
            </a:pPr>
            <a:r>
              <a:rPr dirty="0" sz="1100" spc="-35">
                <a:solidFill>
                  <a:srgbClr val="3333B2"/>
                </a:solidFill>
                <a:latin typeface="Tahoma"/>
                <a:cs typeface="Tahoma"/>
                <a:hlinkClick r:id="rId6" action="ppaction://hlinksldjump"/>
              </a:rPr>
              <a:t>Approximations</a:t>
            </a:r>
            <a:endParaRPr sz="1100">
              <a:latin typeface="Tahoma"/>
              <a:cs typeface="Tahoma"/>
            </a:endParaRPr>
          </a:p>
          <a:p>
            <a:pPr marL="184150" indent="-172085">
              <a:lnSpc>
                <a:spcPct val="100000"/>
              </a:lnSpc>
              <a:spcBef>
                <a:spcPts val="545"/>
              </a:spcBef>
              <a:buClr>
                <a:srgbClr val="FFFFFF"/>
              </a:buClr>
              <a:buSzPct val="90909"/>
              <a:buAutoNum type="arabicPlain" startAt="3"/>
              <a:tabLst>
                <a:tab pos="184785" algn="l"/>
              </a:tabLst>
            </a:pPr>
            <a:r>
              <a:rPr dirty="0" sz="1100" spc="-35">
                <a:solidFill>
                  <a:srgbClr val="3333B2"/>
                </a:solidFill>
                <a:latin typeface="Tahoma"/>
                <a:cs typeface="Tahoma"/>
                <a:hlinkClick r:id="rId7" action="ppaction://hlinksldjump"/>
              </a:rPr>
              <a:t>Experiments</a:t>
            </a:r>
            <a:endParaRPr sz="1100">
              <a:latin typeface="Tahoma"/>
              <a:cs typeface="Tahoma"/>
            </a:endParaRPr>
          </a:p>
          <a:p>
            <a:pPr marL="184150" indent="-172085">
              <a:lnSpc>
                <a:spcPct val="100000"/>
              </a:lnSpc>
              <a:spcBef>
                <a:spcPts val="545"/>
              </a:spcBef>
              <a:buClr>
                <a:srgbClr val="FFFFFF"/>
              </a:buClr>
              <a:buSzPct val="90909"/>
              <a:buAutoNum type="arabicPlain" startAt="3"/>
              <a:tabLst>
                <a:tab pos="184785" algn="l"/>
              </a:tabLst>
            </a:pPr>
            <a:r>
              <a:rPr dirty="0" sz="1100" spc="-40">
                <a:solidFill>
                  <a:srgbClr val="3333B2"/>
                </a:solidFill>
                <a:latin typeface="Tahoma"/>
                <a:cs typeface="Tahoma"/>
                <a:hlinkClick r:id="rId8" action="ppaction://hlinksldjump"/>
              </a:rPr>
              <a:t>Extensions</a:t>
            </a:r>
            <a:endParaRPr sz="1100">
              <a:latin typeface="Tahoma"/>
              <a:cs typeface="Tahoma"/>
            </a:endParaRPr>
          </a:p>
          <a:p>
            <a:pPr marL="307340" marR="546735">
              <a:lnSpc>
                <a:spcPct val="102600"/>
              </a:lnSpc>
              <a:spcBef>
                <a:spcPts val="5"/>
              </a:spcBef>
            </a:pPr>
            <a:r>
              <a:rPr dirty="0" sz="1100" spc="-30">
                <a:latin typeface="Tahoma"/>
                <a:cs typeface="Tahoma"/>
                <a:hlinkClick r:id="rId8" action="ppaction://hlinksldjump"/>
              </a:rPr>
              <a:t>Global</a:t>
            </a:r>
            <a:r>
              <a:rPr dirty="0" sz="1100" spc="-15">
                <a:latin typeface="Tahoma"/>
                <a:cs typeface="Tahoma"/>
                <a:hlinkClick r:id="rId8" action="ppaction://hlinksldjump"/>
              </a:rPr>
              <a:t> </a:t>
            </a:r>
            <a:r>
              <a:rPr dirty="0" sz="1100" spc="-30">
                <a:latin typeface="Tahoma"/>
                <a:cs typeface="Tahoma"/>
                <a:hlinkClick r:id="rId8" action="ppaction://hlinksldjump"/>
              </a:rPr>
              <a:t>interpretability </a:t>
            </a:r>
            <a:r>
              <a:rPr dirty="0" sz="1100" spc="-330">
                <a:latin typeface="Tahoma"/>
                <a:cs typeface="Tahoma"/>
              </a:rPr>
              <a:t> </a:t>
            </a:r>
            <a:r>
              <a:rPr dirty="0" sz="1100" spc="-70">
                <a:latin typeface="Tahoma"/>
                <a:cs typeface="Tahoma"/>
                <a:hlinkClick r:id="rId11" action="ppaction://hlinksldjump"/>
              </a:rPr>
              <a:t>Inner</a:t>
            </a:r>
            <a:r>
              <a:rPr dirty="0" sz="1100" spc="10">
                <a:latin typeface="Tahoma"/>
                <a:cs typeface="Tahoma"/>
                <a:hlinkClick r:id="rId11" action="ppaction://hlinksldjump"/>
              </a:rPr>
              <a:t> </a:t>
            </a:r>
            <a:r>
              <a:rPr dirty="0" sz="1100" spc="-30">
                <a:latin typeface="Tahoma"/>
                <a:cs typeface="Tahoma"/>
                <a:hlinkClick r:id="rId11" action="ppaction://hlinksldjump"/>
              </a:rPr>
              <a:t>interpretability</a:t>
            </a:r>
            <a:endParaRPr sz="1100">
              <a:latin typeface="Tahoma"/>
              <a:cs typeface="Tahoma"/>
            </a:endParaRPr>
          </a:p>
        </p:txBody>
      </p:sp>
      <p:grpSp>
        <p:nvGrpSpPr>
          <p:cNvPr id="36" name="object 36"/>
          <p:cNvGrpSpPr/>
          <p:nvPr/>
        </p:nvGrpSpPr>
        <p:grpSpPr>
          <a:xfrm>
            <a:off x="0" y="3211372"/>
            <a:ext cx="4608195" cy="245110"/>
            <a:chOff x="0" y="3211372"/>
            <a:chExt cx="4608195" cy="245110"/>
          </a:xfrm>
        </p:grpSpPr>
        <p:sp>
          <p:nvSpPr>
            <p:cNvPr id="37" name="object 37"/>
            <p:cNvSpPr/>
            <p:nvPr/>
          </p:nvSpPr>
          <p:spPr>
            <a:xfrm>
              <a:off x="0" y="3211372"/>
              <a:ext cx="4608195" cy="122555"/>
            </a:xfrm>
            <a:custGeom>
              <a:avLst/>
              <a:gdLst/>
              <a:ahLst/>
              <a:cxnLst/>
              <a:rect l="l" t="t" r="r" b="b"/>
              <a:pathLst>
                <a:path w="4608195" h="122554">
                  <a:moveTo>
                    <a:pt x="4608004" y="0"/>
                  </a:moveTo>
                  <a:lnTo>
                    <a:pt x="0" y="0"/>
                  </a:lnTo>
                  <a:lnTo>
                    <a:pt x="0" y="122313"/>
                  </a:lnTo>
                  <a:lnTo>
                    <a:pt x="4608004" y="122313"/>
                  </a:lnTo>
                  <a:lnTo>
                    <a:pt x="4608004" y="0"/>
                  </a:lnTo>
                  <a:close/>
                </a:path>
              </a:pathLst>
            </a:custGeom>
            <a:solidFill>
              <a:srgbClr val="26268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8" name="object 38"/>
            <p:cNvSpPr/>
            <p:nvPr/>
          </p:nvSpPr>
          <p:spPr>
            <a:xfrm>
              <a:off x="0" y="3333686"/>
              <a:ext cx="4608195" cy="122555"/>
            </a:xfrm>
            <a:custGeom>
              <a:avLst/>
              <a:gdLst/>
              <a:ahLst/>
              <a:cxnLst/>
              <a:rect l="l" t="t" r="r" b="b"/>
              <a:pathLst>
                <a:path w="4608195" h="122554">
                  <a:moveTo>
                    <a:pt x="4608004" y="0"/>
                  </a:moveTo>
                  <a:lnTo>
                    <a:pt x="0" y="0"/>
                  </a:lnTo>
                  <a:lnTo>
                    <a:pt x="0" y="122313"/>
                  </a:lnTo>
                  <a:lnTo>
                    <a:pt x="4608004" y="122313"/>
                  </a:lnTo>
                  <a:lnTo>
                    <a:pt x="4608004" y="0"/>
                  </a:lnTo>
                  <a:close/>
                </a:path>
              </a:pathLst>
            </a:custGeom>
            <a:solidFill>
              <a:srgbClr val="191959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9" name="object 39"/>
          <p:cNvSpPr txBox="1"/>
          <p:nvPr/>
        </p:nvSpPr>
        <p:spPr>
          <a:xfrm>
            <a:off x="95300" y="3225267"/>
            <a:ext cx="1838325" cy="2247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675"/>
              </a:lnSpc>
            </a:pPr>
            <a:r>
              <a:rPr dirty="0" sz="600" spc="5">
                <a:solidFill>
                  <a:srgbClr val="FFFFFF"/>
                </a:solidFill>
                <a:latin typeface="Microsoft Sans Serif"/>
                <a:cs typeface="Microsoft Sans Serif"/>
              </a:rPr>
              <a:t>Max</a:t>
            </a:r>
            <a:r>
              <a:rPr dirty="0" sz="600" spc="4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dirty="0" sz="600" spc="-15">
                <a:solidFill>
                  <a:srgbClr val="FFFFFF"/>
                </a:solidFill>
                <a:latin typeface="Microsoft Sans Serif"/>
                <a:cs typeface="Microsoft Sans Serif"/>
              </a:rPr>
              <a:t>Nadeau,</a:t>
            </a:r>
            <a:r>
              <a:rPr dirty="0" sz="600" spc="4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dirty="0" sz="600" spc="5">
                <a:solidFill>
                  <a:srgbClr val="FFFFFF"/>
                </a:solidFill>
                <a:latin typeface="Microsoft Sans Serif"/>
                <a:cs typeface="Microsoft Sans Serif"/>
              </a:rPr>
              <a:t>Max</a:t>
            </a:r>
            <a:r>
              <a:rPr dirty="0" sz="600" spc="45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dirty="0" sz="600" spc="10">
                <a:solidFill>
                  <a:srgbClr val="FFFFFF"/>
                </a:solidFill>
                <a:latin typeface="Microsoft Sans Serif"/>
                <a:cs typeface="Microsoft Sans Serif"/>
              </a:rPr>
              <a:t>Li,</a:t>
            </a:r>
            <a:r>
              <a:rPr dirty="0" sz="600" spc="4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dirty="0" sz="600" spc="-15">
                <a:solidFill>
                  <a:srgbClr val="FFFFFF"/>
                </a:solidFill>
                <a:latin typeface="Microsoft Sans Serif"/>
                <a:cs typeface="Microsoft Sans Serif"/>
              </a:rPr>
              <a:t>and</a:t>
            </a:r>
            <a:r>
              <a:rPr dirty="0" sz="600" spc="45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dirty="0" sz="600" spc="-10">
                <a:solidFill>
                  <a:srgbClr val="FFFFFF"/>
                </a:solidFill>
                <a:latin typeface="Microsoft Sans Serif"/>
                <a:cs typeface="Microsoft Sans Serif"/>
              </a:rPr>
              <a:t>Xander</a:t>
            </a:r>
            <a:r>
              <a:rPr dirty="0" sz="600" spc="4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dirty="0" sz="600" spc="-20">
                <a:solidFill>
                  <a:srgbClr val="FFFFFF"/>
                </a:solidFill>
                <a:latin typeface="Microsoft Sans Serif"/>
                <a:cs typeface="Microsoft Sans Serif"/>
              </a:rPr>
              <a:t>Davies</a:t>
            </a:r>
            <a:endParaRPr sz="6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240"/>
              </a:spcBef>
            </a:pPr>
            <a:r>
              <a:rPr dirty="0" sz="600" spc="20">
                <a:solidFill>
                  <a:srgbClr val="FFFFFF"/>
                </a:solidFill>
                <a:latin typeface="Microsoft Sans Serif"/>
                <a:cs typeface="Microsoft Sans Serif"/>
                <a:hlinkClick r:id="rId11" action="ppaction://hlinksldjump"/>
              </a:rPr>
              <a:t>A</a:t>
            </a:r>
            <a:r>
              <a:rPr dirty="0" sz="600" spc="55">
                <a:solidFill>
                  <a:srgbClr val="FFFFFF"/>
                </a:solidFill>
                <a:latin typeface="Microsoft Sans Serif"/>
                <a:cs typeface="Microsoft Sans Serif"/>
                <a:hlinkClick r:id="rId11" action="ppaction://hlinksldjump"/>
              </a:rPr>
              <a:t> </a:t>
            </a:r>
            <a:r>
              <a:rPr dirty="0" sz="600" spc="-5">
                <a:solidFill>
                  <a:srgbClr val="FFFFFF"/>
                </a:solidFill>
                <a:latin typeface="Microsoft Sans Serif"/>
                <a:cs typeface="Microsoft Sans Serif"/>
                <a:hlinkClick r:id="rId11" action="ppaction://hlinksldjump"/>
              </a:rPr>
              <a:t>Unified</a:t>
            </a:r>
            <a:r>
              <a:rPr dirty="0" sz="600" spc="55">
                <a:solidFill>
                  <a:srgbClr val="FFFFFF"/>
                </a:solidFill>
                <a:latin typeface="Microsoft Sans Serif"/>
                <a:cs typeface="Microsoft Sans Serif"/>
                <a:hlinkClick r:id="rId11" action="ppaction://hlinksldjump"/>
              </a:rPr>
              <a:t> </a:t>
            </a:r>
            <a:r>
              <a:rPr dirty="0" sz="600" spc="-10">
                <a:solidFill>
                  <a:srgbClr val="FFFFFF"/>
                </a:solidFill>
                <a:latin typeface="Microsoft Sans Serif"/>
                <a:cs typeface="Microsoft Sans Serif"/>
                <a:hlinkClick r:id="rId11" action="ppaction://hlinksldjump"/>
              </a:rPr>
              <a:t>Approach</a:t>
            </a:r>
            <a:r>
              <a:rPr dirty="0" sz="600" spc="55">
                <a:solidFill>
                  <a:srgbClr val="FFFFFF"/>
                </a:solidFill>
                <a:latin typeface="Microsoft Sans Serif"/>
                <a:cs typeface="Microsoft Sans Serif"/>
                <a:hlinkClick r:id="rId11" action="ppaction://hlinksldjump"/>
              </a:rPr>
              <a:t> </a:t>
            </a:r>
            <a:r>
              <a:rPr dirty="0" sz="600" spc="20">
                <a:solidFill>
                  <a:srgbClr val="FFFFFF"/>
                </a:solidFill>
                <a:latin typeface="Microsoft Sans Serif"/>
                <a:cs typeface="Microsoft Sans Serif"/>
                <a:hlinkClick r:id="rId11" action="ppaction://hlinksldjump"/>
              </a:rPr>
              <a:t>to</a:t>
            </a:r>
            <a:r>
              <a:rPr dirty="0" sz="600" spc="55">
                <a:solidFill>
                  <a:srgbClr val="FFFFFF"/>
                </a:solidFill>
                <a:latin typeface="Microsoft Sans Serif"/>
                <a:cs typeface="Microsoft Sans Serif"/>
                <a:hlinkClick r:id="rId11" action="ppaction://hlinksldjump"/>
              </a:rPr>
              <a:t> </a:t>
            </a:r>
            <a:r>
              <a:rPr dirty="0" sz="600">
                <a:solidFill>
                  <a:srgbClr val="FFFFFF"/>
                </a:solidFill>
                <a:latin typeface="Microsoft Sans Serif"/>
                <a:cs typeface="Microsoft Sans Serif"/>
                <a:hlinkClick r:id="rId11" action="ppaction://hlinksldjump"/>
              </a:rPr>
              <a:t>Interpreting</a:t>
            </a:r>
            <a:r>
              <a:rPr dirty="0" sz="600" spc="55">
                <a:solidFill>
                  <a:srgbClr val="FFFFFF"/>
                </a:solidFill>
                <a:latin typeface="Microsoft Sans Serif"/>
                <a:cs typeface="Microsoft Sans Serif"/>
                <a:hlinkClick r:id="rId11" action="ppaction://hlinksldjump"/>
              </a:rPr>
              <a:t> </a:t>
            </a:r>
            <a:r>
              <a:rPr dirty="0" sz="600">
                <a:solidFill>
                  <a:srgbClr val="FFFFFF"/>
                </a:solidFill>
                <a:latin typeface="Microsoft Sans Serif"/>
                <a:cs typeface="Microsoft Sans Serif"/>
                <a:hlinkClick r:id="rId11" action="ppaction://hlinksldjump"/>
              </a:rPr>
              <a:t>Model</a:t>
            </a:r>
            <a:r>
              <a:rPr dirty="0" sz="600" spc="55">
                <a:solidFill>
                  <a:srgbClr val="FFFFFF"/>
                </a:solidFill>
                <a:latin typeface="Microsoft Sans Serif"/>
                <a:cs typeface="Microsoft Sans Serif"/>
                <a:hlinkClick r:id="rId11" action="ppaction://hlinksldjump"/>
              </a:rPr>
              <a:t> </a:t>
            </a:r>
            <a:r>
              <a:rPr dirty="0" sz="600" spc="-10">
                <a:solidFill>
                  <a:srgbClr val="FFFFFF"/>
                </a:solidFill>
                <a:latin typeface="Microsoft Sans Serif"/>
                <a:cs typeface="Microsoft Sans Serif"/>
                <a:hlinkClick r:id="rId11" action="ppaction://hlinksldjump"/>
              </a:rPr>
              <a:t>Predictions</a:t>
            </a:r>
            <a:endParaRPr sz="6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4608195" cy="250825"/>
            <a:chOff x="0" y="0"/>
            <a:chExt cx="4608195" cy="25082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18119" y="140143"/>
              <a:ext cx="141863" cy="87862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316250" y="140143"/>
              <a:ext cx="141863" cy="87862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2289429" y="14267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8C8CA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2339822" y="14267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8C8CA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2390228" y="14267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8C8CA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2440622" y="14267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8C8CA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2491028" y="14267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8C8CA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2541422" y="14267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8C8CA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/>
            <p:cNvSpPr/>
            <p:nvPr/>
          </p:nvSpPr>
          <p:spPr>
            <a:xfrm>
              <a:off x="3277069" y="14267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8C8CA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/>
            <p:cNvSpPr/>
            <p:nvPr/>
          </p:nvSpPr>
          <p:spPr>
            <a:xfrm>
              <a:off x="3327463" y="14267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8C8CA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/>
            <p:cNvSpPr/>
            <p:nvPr/>
          </p:nvSpPr>
          <p:spPr>
            <a:xfrm>
              <a:off x="4157433" y="14267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18000" y="0"/>
                  </a:move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/>
            <p:cNvSpPr/>
            <p:nvPr/>
          </p:nvSpPr>
          <p:spPr>
            <a:xfrm>
              <a:off x="4157433" y="14267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/>
            <p:cNvSpPr/>
            <p:nvPr/>
          </p:nvSpPr>
          <p:spPr>
            <a:xfrm>
              <a:off x="4157433" y="189473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5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8C8CAC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6" name="object 16"/>
          <p:cNvSpPr txBox="1"/>
          <p:nvPr/>
        </p:nvSpPr>
        <p:spPr>
          <a:xfrm>
            <a:off x="108000" y="25252"/>
            <a:ext cx="440499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  <a:tabLst>
                <a:tab pos="1197610" algn="l"/>
                <a:tab pos="2168525" algn="l"/>
                <a:tab pos="3155950" algn="l"/>
                <a:tab pos="4036695" algn="l"/>
              </a:tabLst>
            </a:pPr>
            <a:r>
              <a:rPr dirty="0" sz="600" spc="5">
                <a:solidFill>
                  <a:srgbClr val="8C8CAC"/>
                </a:solidFill>
                <a:latin typeface="Microsoft Sans Serif"/>
                <a:cs typeface="Microsoft Sans Serif"/>
                <a:hlinkClick r:id="rId4" action="ppaction://hlinksldjump"/>
              </a:rPr>
              <a:t>Additive</a:t>
            </a:r>
            <a:r>
              <a:rPr dirty="0" sz="600" spc="50">
                <a:solidFill>
                  <a:srgbClr val="8C8CAC"/>
                </a:solidFill>
                <a:latin typeface="Microsoft Sans Serif"/>
                <a:cs typeface="Microsoft Sans Serif"/>
                <a:hlinkClick r:id="rId4" action="ppaction://hlinksldjump"/>
              </a:rPr>
              <a:t> </a:t>
            </a:r>
            <a:r>
              <a:rPr dirty="0" sz="600" spc="-10">
                <a:solidFill>
                  <a:srgbClr val="8C8CAC"/>
                </a:solidFill>
                <a:latin typeface="Microsoft Sans Serif"/>
                <a:cs typeface="Microsoft Sans Serif"/>
                <a:hlinkClick r:id="rId4" action="ppaction://hlinksldjump"/>
              </a:rPr>
              <a:t>Explanations</a:t>
            </a:r>
            <a:r>
              <a:rPr dirty="0" sz="600">
                <a:solidFill>
                  <a:srgbClr val="8C8CAC"/>
                </a:solidFill>
                <a:latin typeface="Microsoft Sans Serif"/>
                <a:cs typeface="Microsoft Sans Serif"/>
              </a:rPr>
              <a:t>	</a:t>
            </a:r>
            <a:r>
              <a:rPr dirty="0" sz="600" spc="-20">
                <a:solidFill>
                  <a:srgbClr val="8C8CAC"/>
                </a:solidFill>
                <a:latin typeface="Microsoft Sans Serif"/>
                <a:cs typeface="Microsoft Sans Serif"/>
                <a:hlinkClick r:id="rId5" action="ppaction://hlinksldjump"/>
              </a:rPr>
              <a:t>Shapley</a:t>
            </a:r>
            <a:r>
              <a:rPr dirty="0" sz="600" spc="50">
                <a:solidFill>
                  <a:srgbClr val="8C8CAC"/>
                </a:solidFill>
                <a:latin typeface="Microsoft Sans Serif"/>
                <a:cs typeface="Microsoft Sans Serif"/>
                <a:hlinkClick r:id="rId5" action="ppaction://hlinksldjump"/>
              </a:rPr>
              <a:t> </a:t>
            </a:r>
            <a:r>
              <a:rPr dirty="0" sz="600">
                <a:solidFill>
                  <a:srgbClr val="8C8CAC"/>
                </a:solidFill>
                <a:latin typeface="Microsoft Sans Serif"/>
                <a:cs typeface="Microsoft Sans Serif"/>
                <a:hlinkClick r:id="rId5" action="ppaction://hlinksldjump"/>
              </a:rPr>
              <a:t>V</a:t>
            </a:r>
            <a:r>
              <a:rPr dirty="0" sz="600" spc="-30">
                <a:solidFill>
                  <a:srgbClr val="8C8CAC"/>
                </a:solidFill>
                <a:latin typeface="Microsoft Sans Serif"/>
                <a:cs typeface="Microsoft Sans Serif"/>
                <a:hlinkClick r:id="rId5" action="ppaction://hlinksldjump"/>
              </a:rPr>
              <a:t>alues</a:t>
            </a:r>
            <a:r>
              <a:rPr dirty="0" sz="600">
                <a:solidFill>
                  <a:srgbClr val="8C8CAC"/>
                </a:solidFill>
                <a:latin typeface="Microsoft Sans Serif"/>
                <a:cs typeface="Microsoft Sans Serif"/>
              </a:rPr>
              <a:t>	</a:t>
            </a:r>
            <a:r>
              <a:rPr dirty="0" sz="600">
                <a:solidFill>
                  <a:srgbClr val="8C8CAC"/>
                </a:solidFill>
                <a:latin typeface="Microsoft Sans Serif"/>
                <a:cs typeface="Microsoft Sans Serif"/>
                <a:hlinkClick r:id="rId6" action="ppaction://hlinksldjump"/>
              </a:rPr>
              <a:t>Ap</a:t>
            </a:r>
            <a:r>
              <a:rPr dirty="0" sz="600" spc="-20">
                <a:solidFill>
                  <a:srgbClr val="8C8CAC"/>
                </a:solidFill>
                <a:latin typeface="Microsoft Sans Serif"/>
                <a:cs typeface="Microsoft Sans Serif"/>
                <a:hlinkClick r:id="rId6" action="ppaction://hlinksldjump"/>
              </a:rPr>
              <a:t>p</a:t>
            </a:r>
            <a:r>
              <a:rPr dirty="0" sz="600">
                <a:solidFill>
                  <a:srgbClr val="8C8CAC"/>
                </a:solidFill>
                <a:latin typeface="Microsoft Sans Serif"/>
                <a:cs typeface="Microsoft Sans Serif"/>
                <a:hlinkClick r:id="rId6" action="ppaction://hlinksldjump"/>
              </a:rPr>
              <a:t>r</a:t>
            </a:r>
            <a:r>
              <a:rPr dirty="0" sz="600" spc="-20">
                <a:solidFill>
                  <a:srgbClr val="8C8CAC"/>
                </a:solidFill>
                <a:latin typeface="Microsoft Sans Serif"/>
                <a:cs typeface="Microsoft Sans Serif"/>
                <a:hlinkClick r:id="rId6" action="ppaction://hlinksldjump"/>
              </a:rPr>
              <a:t>o</a:t>
            </a:r>
            <a:r>
              <a:rPr dirty="0" sz="600" spc="-5">
                <a:solidFill>
                  <a:srgbClr val="8C8CAC"/>
                </a:solidFill>
                <a:latin typeface="Microsoft Sans Serif"/>
                <a:cs typeface="Microsoft Sans Serif"/>
                <a:hlinkClick r:id="rId6" action="ppaction://hlinksldjump"/>
              </a:rPr>
              <a:t>ximations</a:t>
            </a:r>
            <a:r>
              <a:rPr dirty="0" sz="600">
                <a:solidFill>
                  <a:srgbClr val="8C8CAC"/>
                </a:solidFill>
                <a:latin typeface="Microsoft Sans Serif"/>
                <a:cs typeface="Microsoft Sans Serif"/>
              </a:rPr>
              <a:t>	</a:t>
            </a:r>
            <a:r>
              <a:rPr dirty="0" sz="600" spc="-15">
                <a:solidFill>
                  <a:srgbClr val="8C8CAC"/>
                </a:solidFill>
                <a:latin typeface="Microsoft Sans Serif"/>
                <a:cs typeface="Microsoft Sans Serif"/>
                <a:hlinkClick r:id="rId7" action="ppaction://hlinksldjump"/>
              </a:rPr>
              <a:t>Ex</a:t>
            </a:r>
            <a:r>
              <a:rPr dirty="0" sz="600">
                <a:solidFill>
                  <a:srgbClr val="8C8CAC"/>
                </a:solidFill>
                <a:latin typeface="Microsoft Sans Serif"/>
                <a:cs typeface="Microsoft Sans Serif"/>
                <a:hlinkClick r:id="rId7" action="ppaction://hlinksldjump"/>
              </a:rPr>
              <a:t>p</a:t>
            </a:r>
            <a:r>
              <a:rPr dirty="0" sz="600" spc="-10">
                <a:solidFill>
                  <a:srgbClr val="8C8CAC"/>
                </a:solidFill>
                <a:latin typeface="Microsoft Sans Serif"/>
                <a:cs typeface="Microsoft Sans Serif"/>
                <a:hlinkClick r:id="rId7" action="ppaction://hlinksldjump"/>
              </a:rPr>
              <a:t>eriments</a:t>
            </a:r>
            <a:r>
              <a:rPr dirty="0" sz="600">
                <a:solidFill>
                  <a:srgbClr val="8C8CAC"/>
                </a:solidFill>
                <a:latin typeface="Microsoft Sans Serif"/>
                <a:cs typeface="Microsoft Sans Serif"/>
              </a:rPr>
              <a:t>	</a:t>
            </a:r>
            <a:r>
              <a:rPr dirty="0" sz="600" spc="-15">
                <a:solidFill>
                  <a:srgbClr val="FFFFFF"/>
                </a:solidFill>
                <a:latin typeface="Microsoft Sans Serif"/>
                <a:cs typeface="Microsoft Sans Serif"/>
                <a:hlinkClick r:id="rId8" action="ppaction://hlinksldjump"/>
              </a:rPr>
              <a:t>Extensions</a:t>
            </a:r>
            <a:endParaRPr sz="600">
              <a:latin typeface="Microsoft Sans Serif"/>
              <a:cs typeface="Microsoft Sans Serif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0" y="250786"/>
            <a:ext cx="4608195" cy="122555"/>
          </a:xfrm>
          <a:prstGeom prst="rect">
            <a:avLst/>
          </a:prstGeom>
          <a:solidFill>
            <a:srgbClr val="262685"/>
          </a:solidFill>
        </p:spPr>
        <p:txBody>
          <a:bodyPr wrap="square" lIns="0" tIns="8255" rIns="0" bIns="0" rtlCol="0" vert="horz">
            <a:spAutoFit/>
          </a:bodyPr>
          <a:lstStyle/>
          <a:p>
            <a:pPr marL="107950">
              <a:lnSpc>
                <a:spcPct val="100000"/>
              </a:lnSpc>
              <a:spcBef>
                <a:spcPts val="65"/>
              </a:spcBef>
            </a:pPr>
            <a:r>
              <a:rPr dirty="0" sz="600" spc="-15">
                <a:solidFill>
                  <a:srgbClr val="FFFFFF"/>
                </a:solidFill>
                <a:latin typeface="Microsoft Sans Serif"/>
                <a:cs typeface="Microsoft Sans Serif"/>
                <a:hlinkClick r:id="rId8" action="ppaction://hlinksldjump"/>
              </a:rPr>
              <a:t>Global</a:t>
            </a:r>
            <a:r>
              <a:rPr dirty="0" sz="600" spc="10">
                <a:solidFill>
                  <a:srgbClr val="FFFFFF"/>
                </a:solidFill>
                <a:latin typeface="Microsoft Sans Serif"/>
                <a:cs typeface="Microsoft Sans Serif"/>
                <a:hlinkClick r:id="rId8" action="ppaction://hlinksldjump"/>
              </a:rPr>
              <a:t> </a:t>
            </a:r>
            <a:r>
              <a:rPr dirty="0" sz="600" spc="5">
                <a:solidFill>
                  <a:srgbClr val="FFFFFF"/>
                </a:solidFill>
                <a:latin typeface="Microsoft Sans Serif"/>
                <a:cs typeface="Microsoft Sans Serif"/>
                <a:hlinkClick r:id="rId8" action="ppaction://hlinksldjump"/>
              </a:rPr>
              <a:t>interpretability</a:t>
            </a:r>
            <a:endParaRPr sz="600">
              <a:latin typeface="Microsoft Sans Serif"/>
              <a:cs typeface="Microsoft Sans Serif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0" y="373087"/>
            <a:ext cx="4608195" cy="350520"/>
          </a:xfrm>
          <a:prstGeom prst="rect">
            <a:avLst/>
          </a:prstGeom>
          <a:solidFill>
            <a:srgbClr val="3333B2"/>
          </a:solidFill>
        </p:spPr>
        <p:txBody>
          <a:bodyPr wrap="square" lIns="0" tIns="76835" rIns="0" bIns="0" rtlCol="0" vert="horz">
            <a:spAutoFit/>
          </a:bodyPr>
          <a:lstStyle/>
          <a:p>
            <a:pPr marL="107950">
              <a:lnSpc>
                <a:spcPct val="100000"/>
              </a:lnSpc>
              <a:spcBef>
                <a:spcPts val="605"/>
              </a:spcBef>
            </a:pPr>
            <a:r>
              <a:rPr dirty="0" sz="1400" spc="-50">
                <a:solidFill>
                  <a:srgbClr val="FFFFFF"/>
                </a:solidFill>
                <a:latin typeface="Tahoma"/>
                <a:cs typeface="Tahoma"/>
              </a:rPr>
              <a:t>Shapley</a:t>
            </a:r>
            <a:r>
              <a:rPr dirty="0" sz="1400" spc="2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1400" spc="-65">
                <a:solidFill>
                  <a:srgbClr val="FFFFFF"/>
                </a:solidFill>
                <a:latin typeface="Tahoma"/>
                <a:cs typeface="Tahoma"/>
              </a:rPr>
              <a:t>values</a:t>
            </a:r>
            <a:r>
              <a:rPr dirty="0" sz="1400" spc="25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1400" spc="-50">
                <a:solidFill>
                  <a:srgbClr val="FFFFFF"/>
                </a:solidFill>
                <a:latin typeface="Tahoma"/>
                <a:cs typeface="Tahoma"/>
              </a:rPr>
              <a:t>for</a:t>
            </a:r>
            <a:r>
              <a:rPr dirty="0" sz="1400" spc="25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1400" spc="-50">
                <a:solidFill>
                  <a:srgbClr val="FFFFFF"/>
                </a:solidFill>
                <a:latin typeface="Tahoma"/>
                <a:cs typeface="Tahoma"/>
              </a:rPr>
              <a:t>the</a:t>
            </a:r>
            <a:r>
              <a:rPr dirty="0" sz="1400" spc="25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1400" spc="-65">
                <a:solidFill>
                  <a:srgbClr val="FFFFFF"/>
                </a:solidFill>
                <a:latin typeface="Tahoma"/>
                <a:cs typeface="Tahoma"/>
              </a:rPr>
              <a:t>whole</a:t>
            </a:r>
            <a:r>
              <a:rPr dirty="0" sz="1400" spc="25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1400" spc="-50">
                <a:solidFill>
                  <a:srgbClr val="FFFFFF"/>
                </a:solidFill>
                <a:latin typeface="Tahoma"/>
                <a:cs typeface="Tahoma"/>
              </a:rPr>
              <a:t>model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83794" y="935963"/>
            <a:ext cx="4006850" cy="1995170"/>
          </a:xfrm>
          <a:prstGeom prst="rect">
            <a:avLst/>
          </a:prstGeom>
        </p:spPr>
        <p:txBody>
          <a:bodyPr wrap="square" lIns="0" tIns="6985" rIns="0" bIns="0" rtlCol="0" vert="horz">
            <a:spAutoFit/>
          </a:bodyPr>
          <a:lstStyle/>
          <a:p>
            <a:pPr marL="75565" marR="43180">
              <a:lnSpc>
                <a:spcPct val="102600"/>
              </a:lnSpc>
              <a:spcBef>
                <a:spcPts val="55"/>
              </a:spcBef>
            </a:pPr>
            <a:r>
              <a:rPr dirty="0" sz="1100" spc="-30">
                <a:latin typeface="Tahoma"/>
                <a:cs typeface="Tahoma"/>
              </a:rPr>
              <a:t>Rather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than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attributing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Shapley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values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for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the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model’s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prediction </a:t>
            </a:r>
            <a:r>
              <a:rPr dirty="0" sz="1100" spc="-3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on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a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particular</a:t>
            </a:r>
            <a:r>
              <a:rPr dirty="0" sz="1100" spc="3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value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-50" i="1">
                <a:latin typeface="Arial"/>
                <a:cs typeface="Arial"/>
              </a:rPr>
              <a:t>x</a:t>
            </a:r>
            <a:r>
              <a:rPr dirty="0" sz="1100" spc="-210" i="1">
                <a:latin typeface="Arial"/>
                <a:cs typeface="Arial"/>
              </a:rPr>
              <a:t> </a:t>
            </a:r>
            <a:r>
              <a:rPr dirty="0" sz="1100" spc="-35">
                <a:latin typeface="Tahoma"/>
                <a:cs typeface="Tahoma"/>
              </a:rPr>
              <a:t>,</a:t>
            </a:r>
            <a:r>
              <a:rPr dirty="0" sz="1100" spc="30">
                <a:latin typeface="Tahoma"/>
                <a:cs typeface="Tahoma"/>
              </a:rPr>
              <a:t> </a:t>
            </a:r>
            <a:r>
              <a:rPr dirty="0" sz="1100" spc="-100">
                <a:latin typeface="Tahoma"/>
                <a:cs typeface="Tahoma"/>
              </a:rPr>
              <a:t>we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can</a:t>
            </a:r>
            <a:r>
              <a:rPr dirty="0" sz="1100" spc="30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instead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attribute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Shapley</a:t>
            </a:r>
            <a:r>
              <a:rPr dirty="0" sz="1100" spc="3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values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for </a:t>
            </a:r>
            <a:r>
              <a:rPr dirty="0" sz="1100" spc="-33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the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model’s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prediction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over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the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entire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input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distribution.</a:t>
            </a:r>
            <a:r>
              <a:rPr dirty="0" sz="1100" spc="14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Naively, </a:t>
            </a:r>
            <a:r>
              <a:rPr dirty="0" sz="1100" spc="-35">
                <a:latin typeface="Tahoma"/>
                <a:cs typeface="Tahoma"/>
              </a:rPr>
              <a:t> </a:t>
            </a:r>
            <a:r>
              <a:rPr dirty="0" sz="1100" spc="-105">
                <a:latin typeface="Tahoma"/>
                <a:cs typeface="Tahoma"/>
              </a:rPr>
              <a:t>we </a:t>
            </a:r>
            <a:r>
              <a:rPr dirty="0" sz="1100" spc="-45">
                <a:latin typeface="Tahoma"/>
                <a:cs typeface="Tahoma"/>
              </a:rPr>
              <a:t>can </a:t>
            </a:r>
            <a:r>
              <a:rPr dirty="0" sz="1100" spc="-55">
                <a:latin typeface="Tahoma"/>
                <a:cs typeface="Tahoma"/>
              </a:rPr>
              <a:t>define </a:t>
            </a:r>
            <a:r>
              <a:rPr dirty="0" sz="1100" spc="-70" i="1">
                <a:latin typeface="Arial"/>
                <a:cs typeface="Arial"/>
              </a:rPr>
              <a:t>g </a:t>
            </a:r>
            <a:r>
              <a:rPr dirty="0" sz="1100" spc="-90">
                <a:latin typeface="Tahoma"/>
                <a:cs typeface="Tahoma"/>
              </a:rPr>
              <a:t>: </a:t>
            </a:r>
            <a:r>
              <a:rPr dirty="0" sz="1100" spc="20">
                <a:latin typeface="Lucida Sans Unicode"/>
                <a:cs typeface="Lucida Sans Unicode"/>
              </a:rPr>
              <a:t>P</a:t>
            </a:r>
            <a:r>
              <a:rPr dirty="0" sz="1100" spc="20">
                <a:latin typeface="Tahoma"/>
                <a:cs typeface="Tahoma"/>
              </a:rPr>
              <a:t>([</a:t>
            </a:r>
            <a:r>
              <a:rPr dirty="0" sz="1100" spc="20" i="1">
                <a:latin typeface="Arial"/>
                <a:cs typeface="Arial"/>
              </a:rPr>
              <a:t>d </a:t>
            </a:r>
            <a:r>
              <a:rPr dirty="0" sz="1100" spc="-55">
                <a:latin typeface="Tahoma"/>
                <a:cs typeface="Tahoma"/>
              </a:rPr>
              <a:t>]) </a:t>
            </a:r>
            <a:r>
              <a:rPr dirty="0" sz="1100" spc="55">
                <a:latin typeface="Lucida Sans Unicode"/>
                <a:cs typeface="Lucida Sans Unicode"/>
              </a:rPr>
              <a:t>→ </a:t>
            </a:r>
            <a:r>
              <a:rPr dirty="0" sz="1100" spc="-10">
                <a:latin typeface="Microsoft Sans Serif"/>
                <a:cs typeface="Microsoft Sans Serif"/>
              </a:rPr>
              <a:t>R </a:t>
            </a:r>
            <a:r>
              <a:rPr dirty="0" sz="1100" spc="-60">
                <a:latin typeface="Tahoma"/>
                <a:cs typeface="Tahoma"/>
              </a:rPr>
              <a:t>by </a:t>
            </a:r>
            <a:r>
              <a:rPr dirty="0" sz="1100" spc="-70" i="1">
                <a:latin typeface="Arial"/>
                <a:cs typeface="Arial"/>
              </a:rPr>
              <a:t>g </a:t>
            </a:r>
            <a:r>
              <a:rPr dirty="0" sz="1100" spc="-65">
                <a:latin typeface="Tahoma"/>
                <a:cs typeface="Tahoma"/>
              </a:rPr>
              <a:t>(</a:t>
            </a:r>
            <a:r>
              <a:rPr dirty="0" sz="1100" spc="-65" i="1">
                <a:latin typeface="Arial"/>
                <a:cs typeface="Arial"/>
              </a:rPr>
              <a:t>S </a:t>
            </a:r>
            <a:r>
              <a:rPr dirty="0" sz="1100">
                <a:latin typeface="Tahoma"/>
                <a:cs typeface="Tahoma"/>
              </a:rPr>
              <a:t>) </a:t>
            </a:r>
            <a:r>
              <a:rPr dirty="0" sz="1100" spc="45">
                <a:latin typeface="Tahoma"/>
                <a:cs typeface="Tahoma"/>
              </a:rPr>
              <a:t>= </a:t>
            </a:r>
            <a:r>
              <a:rPr dirty="0" sz="1100" spc="-85" i="1">
                <a:latin typeface="Arial"/>
                <a:cs typeface="Arial"/>
              </a:rPr>
              <a:t>E </a:t>
            </a:r>
            <a:r>
              <a:rPr dirty="0" sz="1100" spc="-95">
                <a:latin typeface="Tahoma"/>
                <a:cs typeface="Tahoma"/>
              </a:rPr>
              <a:t>[</a:t>
            </a:r>
            <a:r>
              <a:rPr dirty="0" sz="1100" spc="-95" i="1">
                <a:latin typeface="Arial"/>
                <a:cs typeface="Arial"/>
              </a:rPr>
              <a:t>E </a:t>
            </a:r>
            <a:r>
              <a:rPr dirty="0" sz="1100" spc="-40">
                <a:latin typeface="Tahoma"/>
                <a:cs typeface="Tahoma"/>
              </a:rPr>
              <a:t>[</a:t>
            </a:r>
            <a:r>
              <a:rPr dirty="0" sz="1100" spc="-40" i="1">
                <a:latin typeface="Arial"/>
                <a:cs typeface="Arial"/>
              </a:rPr>
              <a:t>f </a:t>
            </a:r>
            <a:r>
              <a:rPr dirty="0" sz="1100" spc="-25">
                <a:latin typeface="Tahoma"/>
                <a:cs typeface="Tahoma"/>
              </a:rPr>
              <a:t>(</a:t>
            </a:r>
            <a:r>
              <a:rPr dirty="0" sz="1100" spc="-25" i="1">
                <a:latin typeface="Arial"/>
                <a:cs typeface="Arial"/>
              </a:rPr>
              <a:t>x </a:t>
            </a:r>
            <a:r>
              <a:rPr dirty="0" sz="1100" spc="-55">
                <a:latin typeface="Tahoma"/>
                <a:cs typeface="Tahoma"/>
              </a:rPr>
              <a:t>)</a:t>
            </a:r>
            <a:r>
              <a:rPr dirty="0" sz="1100" spc="-55">
                <a:latin typeface="Lucida Sans Unicode"/>
                <a:cs typeface="Lucida Sans Unicode"/>
              </a:rPr>
              <a:t>|</a:t>
            </a:r>
            <a:r>
              <a:rPr dirty="0" sz="1100" spc="-55" i="1">
                <a:latin typeface="Arial"/>
                <a:cs typeface="Arial"/>
              </a:rPr>
              <a:t>x</a:t>
            </a:r>
            <a:r>
              <a:rPr dirty="0" baseline="-13888" sz="1200" spc="-82" i="1">
                <a:latin typeface="Arial"/>
                <a:cs typeface="Arial"/>
              </a:rPr>
              <a:t>S </a:t>
            </a:r>
            <a:r>
              <a:rPr dirty="0" sz="1100" spc="-85">
                <a:latin typeface="Tahoma"/>
                <a:cs typeface="Tahoma"/>
              </a:rPr>
              <a:t>]], </a:t>
            </a:r>
            <a:r>
              <a:rPr dirty="0" sz="1100" spc="-40">
                <a:latin typeface="Tahoma"/>
                <a:cs typeface="Tahoma"/>
              </a:rPr>
              <a:t>which </a:t>
            </a:r>
            <a:r>
              <a:rPr dirty="0" sz="1100" spc="-3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reduces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15">
                <a:latin typeface="Tahoma"/>
                <a:cs typeface="Tahoma"/>
              </a:rPr>
              <a:t>trivially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15">
                <a:latin typeface="Tahoma"/>
                <a:cs typeface="Tahoma"/>
              </a:rPr>
              <a:t>to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85" i="1">
                <a:latin typeface="Arial"/>
                <a:cs typeface="Arial"/>
              </a:rPr>
              <a:t>E</a:t>
            </a:r>
            <a:r>
              <a:rPr dirty="0" sz="1100" spc="-175" i="1">
                <a:latin typeface="Arial"/>
                <a:cs typeface="Arial"/>
              </a:rPr>
              <a:t> </a:t>
            </a:r>
            <a:r>
              <a:rPr dirty="0" sz="1100" spc="-40">
                <a:latin typeface="Tahoma"/>
                <a:cs typeface="Tahoma"/>
              </a:rPr>
              <a:t>[</a:t>
            </a:r>
            <a:r>
              <a:rPr dirty="0" sz="1100" spc="-40" i="1">
                <a:latin typeface="Arial"/>
                <a:cs typeface="Arial"/>
              </a:rPr>
              <a:t>f</a:t>
            </a:r>
            <a:r>
              <a:rPr dirty="0" sz="1100" spc="-65" i="1">
                <a:latin typeface="Arial"/>
                <a:cs typeface="Arial"/>
              </a:rPr>
              <a:t> </a:t>
            </a:r>
            <a:r>
              <a:rPr dirty="0" sz="1100" spc="-25">
                <a:latin typeface="Tahoma"/>
                <a:cs typeface="Tahoma"/>
              </a:rPr>
              <a:t>(</a:t>
            </a:r>
            <a:r>
              <a:rPr dirty="0" sz="1100" spc="-25" i="1">
                <a:latin typeface="Arial"/>
                <a:cs typeface="Arial"/>
              </a:rPr>
              <a:t>x</a:t>
            </a:r>
            <a:r>
              <a:rPr dirty="0" sz="1100" spc="-210" i="1">
                <a:latin typeface="Arial"/>
                <a:cs typeface="Arial"/>
              </a:rPr>
              <a:t> </a:t>
            </a:r>
            <a:r>
              <a:rPr dirty="0" sz="1100" spc="-55">
                <a:latin typeface="Tahoma"/>
                <a:cs typeface="Tahoma"/>
              </a:rPr>
              <a:t>)]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by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Adam’s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law.</a:t>
            </a:r>
            <a:r>
              <a:rPr dirty="0" sz="1100" spc="14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Instead,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15">
                <a:latin typeface="Tahoma"/>
                <a:cs typeface="Tahoma"/>
              </a:rPr>
              <a:t>to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capture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the </a:t>
            </a:r>
            <a:r>
              <a:rPr dirty="0" sz="1100" spc="-33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amount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of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the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model’s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behavior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-100">
                <a:latin typeface="Tahoma"/>
                <a:cs typeface="Tahoma"/>
              </a:rPr>
              <a:t>we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can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explain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with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only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subset </a:t>
            </a:r>
            <a:r>
              <a:rPr dirty="0" sz="1100" spc="-50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of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the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features,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-105">
                <a:latin typeface="Tahoma"/>
                <a:cs typeface="Tahoma"/>
              </a:rPr>
              <a:t>we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-75">
                <a:latin typeface="Tahoma"/>
                <a:cs typeface="Tahoma"/>
              </a:rPr>
              <a:t>need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15">
                <a:latin typeface="Tahoma"/>
                <a:cs typeface="Tahoma"/>
              </a:rPr>
              <a:t>to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impose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a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symmetric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loss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function,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for </a:t>
            </a:r>
            <a:r>
              <a:rPr dirty="0" sz="1100" spc="-40">
                <a:latin typeface="Tahoma"/>
                <a:cs typeface="Tahoma"/>
              </a:rPr>
              <a:t> instance</a:t>
            </a:r>
            <a:endParaRPr sz="1100">
              <a:latin typeface="Tahoma"/>
              <a:cs typeface="Tahoma"/>
            </a:endParaRPr>
          </a:p>
          <a:p>
            <a:pPr algn="ctr" marL="33655">
              <a:lnSpc>
                <a:spcPct val="100000"/>
              </a:lnSpc>
              <a:spcBef>
                <a:spcPts val="35"/>
              </a:spcBef>
            </a:pPr>
            <a:r>
              <a:rPr dirty="0" sz="1100" spc="-70" i="1">
                <a:latin typeface="Arial"/>
                <a:cs typeface="Arial"/>
              </a:rPr>
              <a:t>g</a:t>
            </a:r>
            <a:r>
              <a:rPr dirty="0" sz="1100" spc="-190" i="1">
                <a:latin typeface="Arial"/>
                <a:cs typeface="Arial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130" i="1">
                <a:latin typeface="Arial"/>
                <a:cs typeface="Arial"/>
              </a:rPr>
              <a:t>S</a:t>
            </a:r>
            <a:r>
              <a:rPr dirty="0" sz="1100" spc="-204" i="1">
                <a:latin typeface="Arial"/>
                <a:cs typeface="Arial"/>
              </a:rPr>
              <a:t> 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175">
                <a:latin typeface="Times New Roman"/>
                <a:cs typeface="Times New Roman"/>
              </a:rPr>
              <a:t>V</a:t>
            </a:r>
            <a:r>
              <a:rPr dirty="0" sz="1100" spc="70">
                <a:latin typeface="Times New Roman"/>
                <a:cs typeface="Times New Roman"/>
              </a:rPr>
              <a:t>ar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85" i="1">
                <a:latin typeface="Arial"/>
                <a:cs typeface="Arial"/>
              </a:rPr>
              <a:t>E</a:t>
            </a:r>
            <a:r>
              <a:rPr dirty="0" sz="1100" spc="-175" i="1">
                <a:latin typeface="Arial"/>
                <a:cs typeface="Arial"/>
              </a:rPr>
              <a:t> </a:t>
            </a:r>
            <a:r>
              <a:rPr dirty="0" sz="1100" spc="-110">
                <a:latin typeface="Tahoma"/>
                <a:cs typeface="Tahoma"/>
              </a:rPr>
              <a:t>[</a:t>
            </a:r>
            <a:r>
              <a:rPr dirty="0" sz="1100" spc="25" i="1">
                <a:latin typeface="Arial"/>
                <a:cs typeface="Arial"/>
              </a:rPr>
              <a:t>f</a:t>
            </a:r>
            <a:r>
              <a:rPr dirty="0" sz="1100" spc="-70" i="1">
                <a:latin typeface="Arial"/>
                <a:cs typeface="Arial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50" i="1">
                <a:latin typeface="Arial"/>
                <a:cs typeface="Arial"/>
              </a:rPr>
              <a:t>x</a:t>
            </a:r>
            <a:r>
              <a:rPr dirty="0" sz="1100" spc="-210" i="1">
                <a:latin typeface="Arial"/>
                <a:cs typeface="Arial"/>
              </a:rPr>
              <a:t> 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110">
                <a:latin typeface="Lucida Sans Unicode"/>
                <a:cs typeface="Lucida Sans Unicode"/>
              </a:rPr>
              <a:t>|</a:t>
            </a:r>
            <a:r>
              <a:rPr dirty="0" sz="1100" spc="15">
                <a:latin typeface="Lucida Sans Unicode"/>
                <a:cs typeface="Lucida Sans Unicode"/>
              </a:rPr>
              <a:t> </a:t>
            </a:r>
            <a:r>
              <a:rPr dirty="0" sz="1100" spc="-50" i="1">
                <a:latin typeface="Arial"/>
                <a:cs typeface="Arial"/>
              </a:rPr>
              <a:t>x</a:t>
            </a:r>
            <a:r>
              <a:rPr dirty="0" baseline="-13888" sz="1200" spc="-97" i="1">
                <a:latin typeface="Arial"/>
                <a:cs typeface="Arial"/>
              </a:rPr>
              <a:t>S</a:t>
            </a:r>
            <a:r>
              <a:rPr dirty="0" baseline="-13888" sz="1200" spc="-157" i="1">
                <a:latin typeface="Arial"/>
                <a:cs typeface="Arial"/>
              </a:rPr>
              <a:t> </a:t>
            </a:r>
            <a:r>
              <a:rPr dirty="0" sz="1100" spc="-55">
                <a:latin typeface="Tahoma"/>
                <a:cs typeface="Tahoma"/>
              </a:rPr>
              <a:t>])</a:t>
            </a:r>
            <a:endParaRPr sz="1100">
              <a:latin typeface="Tahoma"/>
              <a:cs typeface="Tahoma"/>
            </a:endParaRPr>
          </a:p>
          <a:p>
            <a:pPr marL="75565" marR="401955">
              <a:lnSpc>
                <a:spcPct val="102600"/>
              </a:lnSpc>
              <a:spcBef>
                <a:spcPts val="650"/>
              </a:spcBef>
            </a:pPr>
            <a:r>
              <a:rPr dirty="0" sz="1100" spc="-25">
                <a:latin typeface="Tahoma"/>
                <a:cs typeface="Tahoma"/>
              </a:rPr>
              <a:t>Methods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15">
                <a:latin typeface="Tahoma"/>
                <a:cs typeface="Tahoma"/>
              </a:rPr>
              <a:t>that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do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this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include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10">
                <a:latin typeface="Tahoma"/>
                <a:cs typeface="Tahoma"/>
              </a:rPr>
              <a:t>SAGE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(Covert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et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al,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2020)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and </a:t>
            </a:r>
            <a:r>
              <a:rPr dirty="0" sz="1100" spc="-32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Shapley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Effects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(Owen,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2014).</a:t>
            </a:r>
            <a:endParaRPr sz="1100">
              <a:latin typeface="Tahoma"/>
              <a:cs typeface="Tahoma"/>
            </a:endParaRPr>
          </a:p>
        </p:txBody>
      </p:sp>
      <p:grpSp>
        <p:nvGrpSpPr>
          <p:cNvPr id="20" name="object 20"/>
          <p:cNvGrpSpPr/>
          <p:nvPr/>
        </p:nvGrpSpPr>
        <p:grpSpPr>
          <a:xfrm>
            <a:off x="0" y="3211372"/>
            <a:ext cx="4608195" cy="245110"/>
            <a:chOff x="0" y="3211372"/>
            <a:chExt cx="4608195" cy="245110"/>
          </a:xfrm>
        </p:grpSpPr>
        <p:sp>
          <p:nvSpPr>
            <p:cNvPr id="21" name="object 21"/>
            <p:cNvSpPr/>
            <p:nvPr/>
          </p:nvSpPr>
          <p:spPr>
            <a:xfrm>
              <a:off x="0" y="3211372"/>
              <a:ext cx="4608195" cy="122555"/>
            </a:xfrm>
            <a:custGeom>
              <a:avLst/>
              <a:gdLst/>
              <a:ahLst/>
              <a:cxnLst/>
              <a:rect l="l" t="t" r="r" b="b"/>
              <a:pathLst>
                <a:path w="4608195" h="122554">
                  <a:moveTo>
                    <a:pt x="4608004" y="0"/>
                  </a:moveTo>
                  <a:lnTo>
                    <a:pt x="0" y="0"/>
                  </a:lnTo>
                  <a:lnTo>
                    <a:pt x="0" y="122313"/>
                  </a:lnTo>
                  <a:lnTo>
                    <a:pt x="4608004" y="122313"/>
                  </a:lnTo>
                  <a:lnTo>
                    <a:pt x="4608004" y="0"/>
                  </a:lnTo>
                  <a:close/>
                </a:path>
              </a:pathLst>
            </a:custGeom>
            <a:solidFill>
              <a:srgbClr val="26268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2" name="object 22"/>
            <p:cNvSpPr/>
            <p:nvPr/>
          </p:nvSpPr>
          <p:spPr>
            <a:xfrm>
              <a:off x="0" y="3333686"/>
              <a:ext cx="4608195" cy="122555"/>
            </a:xfrm>
            <a:custGeom>
              <a:avLst/>
              <a:gdLst/>
              <a:ahLst/>
              <a:cxnLst/>
              <a:rect l="l" t="t" r="r" b="b"/>
              <a:pathLst>
                <a:path w="4608195" h="122554">
                  <a:moveTo>
                    <a:pt x="4608004" y="0"/>
                  </a:moveTo>
                  <a:lnTo>
                    <a:pt x="0" y="0"/>
                  </a:lnTo>
                  <a:lnTo>
                    <a:pt x="0" y="122313"/>
                  </a:lnTo>
                  <a:lnTo>
                    <a:pt x="4608004" y="122313"/>
                  </a:lnTo>
                  <a:lnTo>
                    <a:pt x="4608004" y="0"/>
                  </a:lnTo>
                  <a:close/>
                </a:path>
              </a:pathLst>
            </a:custGeom>
            <a:solidFill>
              <a:srgbClr val="191959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3" name="object 23"/>
          <p:cNvSpPr txBox="1"/>
          <p:nvPr/>
        </p:nvSpPr>
        <p:spPr>
          <a:xfrm>
            <a:off x="95300" y="3225267"/>
            <a:ext cx="1838325" cy="2247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675"/>
              </a:lnSpc>
            </a:pPr>
            <a:r>
              <a:rPr dirty="0" sz="600" spc="5">
                <a:solidFill>
                  <a:srgbClr val="FFFFFF"/>
                </a:solidFill>
                <a:latin typeface="Microsoft Sans Serif"/>
                <a:cs typeface="Microsoft Sans Serif"/>
              </a:rPr>
              <a:t>Max</a:t>
            </a:r>
            <a:r>
              <a:rPr dirty="0" sz="600" spc="4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dirty="0" sz="600" spc="-15">
                <a:solidFill>
                  <a:srgbClr val="FFFFFF"/>
                </a:solidFill>
                <a:latin typeface="Microsoft Sans Serif"/>
                <a:cs typeface="Microsoft Sans Serif"/>
              </a:rPr>
              <a:t>Nadeau,</a:t>
            </a:r>
            <a:r>
              <a:rPr dirty="0" sz="600" spc="4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dirty="0" sz="600" spc="5">
                <a:solidFill>
                  <a:srgbClr val="FFFFFF"/>
                </a:solidFill>
                <a:latin typeface="Microsoft Sans Serif"/>
                <a:cs typeface="Microsoft Sans Serif"/>
              </a:rPr>
              <a:t>Max</a:t>
            </a:r>
            <a:r>
              <a:rPr dirty="0" sz="600" spc="45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dirty="0" sz="600" spc="10">
                <a:solidFill>
                  <a:srgbClr val="FFFFFF"/>
                </a:solidFill>
                <a:latin typeface="Microsoft Sans Serif"/>
                <a:cs typeface="Microsoft Sans Serif"/>
              </a:rPr>
              <a:t>Li,</a:t>
            </a:r>
            <a:r>
              <a:rPr dirty="0" sz="600" spc="4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dirty="0" sz="600" spc="-15">
                <a:solidFill>
                  <a:srgbClr val="FFFFFF"/>
                </a:solidFill>
                <a:latin typeface="Microsoft Sans Serif"/>
                <a:cs typeface="Microsoft Sans Serif"/>
              </a:rPr>
              <a:t>and</a:t>
            </a:r>
            <a:r>
              <a:rPr dirty="0" sz="600" spc="45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dirty="0" sz="600" spc="-10">
                <a:solidFill>
                  <a:srgbClr val="FFFFFF"/>
                </a:solidFill>
                <a:latin typeface="Microsoft Sans Serif"/>
                <a:cs typeface="Microsoft Sans Serif"/>
              </a:rPr>
              <a:t>Xander</a:t>
            </a:r>
            <a:r>
              <a:rPr dirty="0" sz="600" spc="4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dirty="0" sz="600" spc="-20">
                <a:solidFill>
                  <a:srgbClr val="FFFFFF"/>
                </a:solidFill>
                <a:latin typeface="Microsoft Sans Serif"/>
                <a:cs typeface="Microsoft Sans Serif"/>
              </a:rPr>
              <a:t>Davies</a:t>
            </a:r>
            <a:endParaRPr sz="6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240"/>
              </a:spcBef>
            </a:pPr>
            <a:r>
              <a:rPr dirty="0" sz="600" spc="20">
                <a:solidFill>
                  <a:srgbClr val="FFFFFF"/>
                </a:solidFill>
                <a:latin typeface="Microsoft Sans Serif"/>
                <a:cs typeface="Microsoft Sans Serif"/>
                <a:hlinkClick r:id="rId9" action="ppaction://hlinksldjump"/>
              </a:rPr>
              <a:t>A</a:t>
            </a:r>
            <a:r>
              <a:rPr dirty="0" sz="600" spc="55">
                <a:solidFill>
                  <a:srgbClr val="FFFFFF"/>
                </a:solidFill>
                <a:latin typeface="Microsoft Sans Serif"/>
                <a:cs typeface="Microsoft Sans Serif"/>
                <a:hlinkClick r:id="rId9" action="ppaction://hlinksldjump"/>
              </a:rPr>
              <a:t> </a:t>
            </a:r>
            <a:r>
              <a:rPr dirty="0" sz="600" spc="-5">
                <a:solidFill>
                  <a:srgbClr val="FFFFFF"/>
                </a:solidFill>
                <a:latin typeface="Microsoft Sans Serif"/>
                <a:cs typeface="Microsoft Sans Serif"/>
                <a:hlinkClick r:id="rId9" action="ppaction://hlinksldjump"/>
              </a:rPr>
              <a:t>Unified</a:t>
            </a:r>
            <a:r>
              <a:rPr dirty="0" sz="600" spc="55">
                <a:solidFill>
                  <a:srgbClr val="FFFFFF"/>
                </a:solidFill>
                <a:latin typeface="Microsoft Sans Serif"/>
                <a:cs typeface="Microsoft Sans Serif"/>
                <a:hlinkClick r:id="rId9" action="ppaction://hlinksldjump"/>
              </a:rPr>
              <a:t> </a:t>
            </a:r>
            <a:r>
              <a:rPr dirty="0" sz="600" spc="-10">
                <a:solidFill>
                  <a:srgbClr val="FFFFFF"/>
                </a:solidFill>
                <a:latin typeface="Microsoft Sans Serif"/>
                <a:cs typeface="Microsoft Sans Serif"/>
                <a:hlinkClick r:id="rId9" action="ppaction://hlinksldjump"/>
              </a:rPr>
              <a:t>Approach</a:t>
            </a:r>
            <a:r>
              <a:rPr dirty="0" sz="600" spc="55">
                <a:solidFill>
                  <a:srgbClr val="FFFFFF"/>
                </a:solidFill>
                <a:latin typeface="Microsoft Sans Serif"/>
                <a:cs typeface="Microsoft Sans Serif"/>
                <a:hlinkClick r:id="rId9" action="ppaction://hlinksldjump"/>
              </a:rPr>
              <a:t> </a:t>
            </a:r>
            <a:r>
              <a:rPr dirty="0" sz="600" spc="20">
                <a:solidFill>
                  <a:srgbClr val="FFFFFF"/>
                </a:solidFill>
                <a:latin typeface="Microsoft Sans Serif"/>
                <a:cs typeface="Microsoft Sans Serif"/>
                <a:hlinkClick r:id="rId9" action="ppaction://hlinksldjump"/>
              </a:rPr>
              <a:t>to</a:t>
            </a:r>
            <a:r>
              <a:rPr dirty="0" sz="600" spc="55">
                <a:solidFill>
                  <a:srgbClr val="FFFFFF"/>
                </a:solidFill>
                <a:latin typeface="Microsoft Sans Serif"/>
                <a:cs typeface="Microsoft Sans Serif"/>
                <a:hlinkClick r:id="rId9" action="ppaction://hlinksldjump"/>
              </a:rPr>
              <a:t> </a:t>
            </a:r>
            <a:r>
              <a:rPr dirty="0" sz="600">
                <a:solidFill>
                  <a:srgbClr val="FFFFFF"/>
                </a:solidFill>
                <a:latin typeface="Microsoft Sans Serif"/>
                <a:cs typeface="Microsoft Sans Serif"/>
                <a:hlinkClick r:id="rId9" action="ppaction://hlinksldjump"/>
              </a:rPr>
              <a:t>Interpreting</a:t>
            </a:r>
            <a:r>
              <a:rPr dirty="0" sz="600" spc="55">
                <a:solidFill>
                  <a:srgbClr val="FFFFFF"/>
                </a:solidFill>
                <a:latin typeface="Microsoft Sans Serif"/>
                <a:cs typeface="Microsoft Sans Serif"/>
                <a:hlinkClick r:id="rId9" action="ppaction://hlinksldjump"/>
              </a:rPr>
              <a:t> </a:t>
            </a:r>
            <a:r>
              <a:rPr dirty="0" sz="600">
                <a:solidFill>
                  <a:srgbClr val="FFFFFF"/>
                </a:solidFill>
                <a:latin typeface="Microsoft Sans Serif"/>
                <a:cs typeface="Microsoft Sans Serif"/>
                <a:hlinkClick r:id="rId9" action="ppaction://hlinksldjump"/>
              </a:rPr>
              <a:t>Model</a:t>
            </a:r>
            <a:r>
              <a:rPr dirty="0" sz="600" spc="55">
                <a:solidFill>
                  <a:srgbClr val="FFFFFF"/>
                </a:solidFill>
                <a:latin typeface="Microsoft Sans Serif"/>
                <a:cs typeface="Microsoft Sans Serif"/>
                <a:hlinkClick r:id="rId9" action="ppaction://hlinksldjump"/>
              </a:rPr>
              <a:t> </a:t>
            </a:r>
            <a:r>
              <a:rPr dirty="0" sz="600" spc="-10">
                <a:solidFill>
                  <a:srgbClr val="FFFFFF"/>
                </a:solidFill>
                <a:latin typeface="Microsoft Sans Serif"/>
                <a:cs typeface="Microsoft Sans Serif"/>
                <a:hlinkClick r:id="rId9" action="ppaction://hlinksldjump"/>
              </a:rPr>
              <a:t>Predictions</a:t>
            </a:r>
            <a:endParaRPr sz="6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4608195" cy="250825"/>
            <a:chOff x="0" y="0"/>
            <a:chExt cx="4608195" cy="25082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18119" y="140143"/>
              <a:ext cx="141863" cy="87862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316250" y="140143"/>
              <a:ext cx="141863" cy="87862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2289429" y="14267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8C8CA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2339822" y="14267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8C8CA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2390228" y="14267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8C8CA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2440622" y="14267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8C8CA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2491028" y="14267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8C8CA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2541422" y="14267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8C8CA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/>
            <p:cNvSpPr/>
            <p:nvPr/>
          </p:nvSpPr>
          <p:spPr>
            <a:xfrm>
              <a:off x="3277069" y="14267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8C8CA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/>
            <p:cNvSpPr/>
            <p:nvPr/>
          </p:nvSpPr>
          <p:spPr>
            <a:xfrm>
              <a:off x="3327463" y="14267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8C8CA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/>
            <p:cNvSpPr/>
            <p:nvPr/>
          </p:nvSpPr>
          <p:spPr>
            <a:xfrm>
              <a:off x="4157433" y="14267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8C8CA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/>
            <p:cNvSpPr/>
            <p:nvPr/>
          </p:nvSpPr>
          <p:spPr>
            <a:xfrm>
              <a:off x="4157433" y="189473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5">
                  <a:moveTo>
                    <a:pt x="18000" y="0"/>
                  </a:move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/>
            <p:cNvSpPr/>
            <p:nvPr/>
          </p:nvSpPr>
          <p:spPr>
            <a:xfrm>
              <a:off x="4157433" y="189473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5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6" name="object 16"/>
          <p:cNvSpPr txBox="1"/>
          <p:nvPr/>
        </p:nvSpPr>
        <p:spPr>
          <a:xfrm>
            <a:off x="108000" y="25252"/>
            <a:ext cx="440499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  <a:tabLst>
                <a:tab pos="1197610" algn="l"/>
                <a:tab pos="2168525" algn="l"/>
                <a:tab pos="3155950" algn="l"/>
                <a:tab pos="4036695" algn="l"/>
              </a:tabLst>
            </a:pPr>
            <a:r>
              <a:rPr dirty="0" sz="600" spc="5">
                <a:solidFill>
                  <a:srgbClr val="8C8CAC"/>
                </a:solidFill>
                <a:latin typeface="Microsoft Sans Serif"/>
                <a:cs typeface="Microsoft Sans Serif"/>
                <a:hlinkClick r:id="rId4" action="ppaction://hlinksldjump"/>
              </a:rPr>
              <a:t>Additive</a:t>
            </a:r>
            <a:r>
              <a:rPr dirty="0" sz="600" spc="50">
                <a:solidFill>
                  <a:srgbClr val="8C8CAC"/>
                </a:solidFill>
                <a:latin typeface="Microsoft Sans Serif"/>
                <a:cs typeface="Microsoft Sans Serif"/>
                <a:hlinkClick r:id="rId4" action="ppaction://hlinksldjump"/>
              </a:rPr>
              <a:t> </a:t>
            </a:r>
            <a:r>
              <a:rPr dirty="0" sz="600" spc="-10">
                <a:solidFill>
                  <a:srgbClr val="8C8CAC"/>
                </a:solidFill>
                <a:latin typeface="Microsoft Sans Serif"/>
                <a:cs typeface="Microsoft Sans Serif"/>
                <a:hlinkClick r:id="rId4" action="ppaction://hlinksldjump"/>
              </a:rPr>
              <a:t>Explanations</a:t>
            </a:r>
            <a:r>
              <a:rPr dirty="0" sz="600">
                <a:solidFill>
                  <a:srgbClr val="8C8CAC"/>
                </a:solidFill>
                <a:latin typeface="Microsoft Sans Serif"/>
                <a:cs typeface="Microsoft Sans Serif"/>
              </a:rPr>
              <a:t>	</a:t>
            </a:r>
            <a:r>
              <a:rPr dirty="0" sz="600" spc="-20">
                <a:solidFill>
                  <a:srgbClr val="8C8CAC"/>
                </a:solidFill>
                <a:latin typeface="Microsoft Sans Serif"/>
                <a:cs typeface="Microsoft Sans Serif"/>
                <a:hlinkClick r:id="rId5" action="ppaction://hlinksldjump"/>
              </a:rPr>
              <a:t>Shapley</a:t>
            </a:r>
            <a:r>
              <a:rPr dirty="0" sz="600" spc="50">
                <a:solidFill>
                  <a:srgbClr val="8C8CAC"/>
                </a:solidFill>
                <a:latin typeface="Microsoft Sans Serif"/>
                <a:cs typeface="Microsoft Sans Serif"/>
                <a:hlinkClick r:id="rId5" action="ppaction://hlinksldjump"/>
              </a:rPr>
              <a:t> </a:t>
            </a:r>
            <a:r>
              <a:rPr dirty="0" sz="600">
                <a:solidFill>
                  <a:srgbClr val="8C8CAC"/>
                </a:solidFill>
                <a:latin typeface="Microsoft Sans Serif"/>
                <a:cs typeface="Microsoft Sans Serif"/>
                <a:hlinkClick r:id="rId5" action="ppaction://hlinksldjump"/>
              </a:rPr>
              <a:t>V</a:t>
            </a:r>
            <a:r>
              <a:rPr dirty="0" sz="600" spc="-30">
                <a:solidFill>
                  <a:srgbClr val="8C8CAC"/>
                </a:solidFill>
                <a:latin typeface="Microsoft Sans Serif"/>
                <a:cs typeface="Microsoft Sans Serif"/>
                <a:hlinkClick r:id="rId5" action="ppaction://hlinksldjump"/>
              </a:rPr>
              <a:t>alues</a:t>
            </a:r>
            <a:r>
              <a:rPr dirty="0" sz="600">
                <a:solidFill>
                  <a:srgbClr val="8C8CAC"/>
                </a:solidFill>
                <a:latin typeface="Microsoft Sans Serif"/>
                <a:cs typeface="Microsoft Sans Serif"/>
              </a:rPr>
              <a:t>	</a:t>
            </a:r>
            <a:r>
              <a:rPr dirty="0" sz="600">
                <a:solidFill>
                  <a:srgbClr val="8C8CAC"/>
                </a:solidFill>
                <a:latin typeface="Microsoft Sans Serif"/>
                <a:cs typeface="Microsoft Sans Serif"/>
                <a:hlinkClick r:id="rId6" action="ppaction://hlinksldjump"/>
              </a:rPr>
              <a:t>Ap</a:t>
            </a:r>
            <a:r>
              <a:rPr dirty="0" sz="600" spc="-20">
                <a:solidFill>
                  <a:srgbClr val="8C8CAC"/>
                </a:solidFill>
                <a:latin typeface="Microsoft Sans Serif"/>
                <a:cs typeface="Microsoft Sans Serif"/>
                <a:hlinkClick r:id="rId6" action="ppaction://hlinksldjump"/>
              </a:rPr>
              <a:t>p</a:t>
            </a:r>
            <a:r>
              <a:rPr dirty="0" sz="600">
                <a:solidFill>
                  <a:srgbClr val="8C8CAC"/>
                </a:solidFill>
                <a:latin typeface="Microsoft Sans Serif"/>
                <a:cs typeface="Microsoft Sans Serif"/>
                <a:hlinkClick r:id="rId6" action="ppaction://hlinksldjump"/>
              </a:rPr>
              <a:t>r</a:t>
            </a:r>
            <a:r>
              <a:rPr dirty="0" sz="600" spc="-20">
                <a:solidFill>
                  <a:srgbClr val="8C8CAC"/>
                </a:solidFill>
                <a:latin typeface="Microsoft Sans Serif"/>
                <a:cs typeface="Microsoft Sans Serif"/>
                <a:hlinkClick r:id="rId6" action="ppaction://hlinksldjump"/>
              </a:rPr>
              <a:t>o</a:t>
            </a:r>
            <a:r>
              <a:rPr dirty="0" sz="600" spc="-5">
                <a:solidFill>
                  <a:srgbClr val="8C8CAC"/>
                </a:solidFill>
                <a:latin typeface="Microsoft Sans Serif"/>
                <a:cs typeface="Microsoft Sans Serif"/>
                <a:hlinkClick r:id="rId6" action="ppaction://hlinksldjump"/>
              </a:rPr>
              <a:t>ximations</a:t>
            </a:r>
            <a:r>
              <a:rPr dirty="0" sz="600">
                <a:solidFill>
                  <a:srgbClr val="8C8CAC"/>
                </a:solidFill>
                <a:latin typeface="Microsoft Sans Serif"/>
                <a:cs typeface="Microsoft Sans Serif"/>
              </a:rPr>
              <a:t>	</a:t>
            </a:r>
            <a:r>
              <a:rPr dirty="0" sz="600" spc="-15">
                <a:solidFill>
                  <a:srgbClr val="8C8CAC"/>
                </a:solidFill>
                <a:latin typeface="Microsoft Sans Serif"/>
                <a:cs typeface="Microsoft Sans Serif"/>
                <a:hlinkClick r:id="rId7" action="ppaction://hlinksldjump"/>
              </a:rPr>
              <a:t>Ex</a:t>
            </a:r>
            <a:r>
              <a:rPr dirty="0" sz="600">
                <a:solidFill>
                  <a:srgbClr val="8C8CAC"/>
                </a:solidFill>
                <a:latin typeface="Microsoft Sans Serif"/>
                <a:cs typeface="Microsoft Sans Serif"/>
                <a:hlinkClick r:id="rId7" action="ppaction://hlinksldjump"/>
              </a:rPr>
              <a:t>p</a:t>
            </a:r>
            <a:r>
              <a:rPr dirty="0" sz="600" spc="-10">
                <a:solidFill>
                  <a:srgbClr val="8C8CAC"/>
                </a:solidFill>
                <a:latin typeface="Microsoft Sans Serif"/>
                <a:cs typeface="Microsoft Sans Serif"/>
                <a:hlinkClick r:id="rId7" action="ppaction://hlinksldjump"/>
              </a:rPr>
              <a:t>eriments</a:t>
            </a:r>
            <a:r>
              <a:rPr dirty="0" sz="600">
                <a:solidFill>
                  <a:srgbClr val="8C8CAC"/>
                </a:solidFill>
                <a:latin typeface="Microsoft Sans Serif"/>
                <a:cs typeface="Microsoft Sans Serif"/>
              </a:rPr>
              <a:t>	</a:t>
            </a:r>
            <a:r>
              <a:rPr dirty="0" sz="600" spc="-15">
                <a:solidFill>
                  <a:srgbClr val="FFFFFF"/>
                </a:solidFill>
                <a:latin typeface="Microsoft Sans Serif"/>
                <a:cs typeface="Microsoft Sans Serif"/>
                <a:hlinkClick r:id="rId8" action="ppaction://hlinksldjump"/>
              </a:rPr>
              <a:t>Extensions</a:t>
            </a:r>
            <a:endParaRPr sz="600">
              <a:latin typeface="Microsoft Sans Serif"/>
              <a:cs typeface="Microsoft Sans Serif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0" y="250786"/>
            <a:ext cx="4608195" cy="122555"/>
          </a:xfrm>
          <a:prstGeom prst="rect">
            <a:avLst/>
          </a:prstGeom>
          <a:solidFill>
            <a:srgbClr val="262685"/>
          </a:solidFill>
        </p:spPr>
        <p:txBody>
          <a:bodyPr wrap="square" lIns="0" tIns="8255" rIns="0" bIns="0" rtlCol="0" vert="horz">
            <a:spAutoFit/>
          </a:bodyPr>
          <a:lstStyle/>
          <a:p>
            <a:pPr marL="107950">
              <a:lnSpc>
                <a:spcPct val="100000"/>
              </a:lnSpc>
              <a:spcBef>
                <a:spcPts val="65"/>
              </a:spcBef>
            </a:pPr>
            <a:r>
              <a:rPr dirty="0" sz="600" spc="-10">
                <a:solidFill>
                  <a:srgbClr val="FFFFFF"/>
                </a:solidFill>
                <a:latin typeface="Microsoft Sans Serif"/>
                <a:cs typeface="Microsoft Sans Serif"/>
                <a:hlinkClick r:id="rId9" action="ppaction://hlinksldjump"/>
              </a:rPr>
              <a:t>Inner</a:t>
            </a:r>
            <a:r>
              <a:rPr dirty="0" sz="600" spc="5">
                <a:solidFill>
                  <a:srgbClr val="FFFFFF"/>
                </a:solidFill>
                <a:latin typeface="Microsoft Sans Serif"/>
                <a:cs typeface="Microsoft Sans Serif"/>
                <a:hlinkClick r:id="rId9" action="ppaction://hlinksldjump"/>
              </a:rPr>
              <a:t> interpretability</a:t>
            </a:r>
            <a:endParaRPr sz="600">
              <a:latin typeface="Microsoft Sans Serif"/>
              <a:cs typeface="Microsoft Sans Serif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0" y="373087"/>
            <a:ext cx="4608195" cy="350520"/>
          </a:xfrm>
          <a:prstGeom prst="rect">
            <a:avLst/>
          </a:prstGeom>
          <a:solidFill>
            <a:srgbClr val="3333B2"/>
          </a:solidFill>
        </p:spPr>
        <p:txBody>
          <a:bodyPr wrap="square" lIns="0" tIns="76835" rIns="0" bIns="0" rtlCol="0" vert="horz">
            <a:spAutoFit/>
          </a:bodyPr>
          <a:lstStyle/>
          <a:p>
            <a:pPr marL="107950">
              <a:lnSpc>
                <a:spcPct val="100000"/>
              </a:lnSpc>
              <a:spcBef>
                <a:spcPts val="605"/>
              </a:spcBef>
            </a:pPr>
            <a:r>
              <a:rPr dirty="0" sz="1400" spc="-50">
                <a:solidFill>
                  <a:srgbClr val="FFFFFF"/>
                </a:solidFill>
                <a:latin typeface="Tahoma"/>
                <a:cs typeface="Tahoma"/>
              </a:rPr>
              <a:t>Neuron</a:t>
            </a:r>
            <a:r>
              <a:rPr dirty="0" sz="1400" spc="-3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1400" spc="-50">
                <a:solidFill>
                  <a:srgbClr val="FFFFFF"/>
                </a:solidFill>
                <a:latin typeface="Tahoma"/>
                <a:cs typeface="Tahoma"/>
              </a:rPr>
              <a:t>Shapley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47294" y="1453755"/>
            <a:ext cx="3855085" cy="708025"/>
          </a:xfrm>
          <a:prstGeom prst="rect">
            <a:avLst/>
          </a:prstGeom>
        </p:spPr>
        <p:txBody>
          <a:bodyPr wrap="square" lIns="0" tIns="6985" rIns="0" bIns="0" rtlCol="0" vert="horz">
            <a:spAutoFit/>
          </a:bodyPr>
          <a:lstStyle/>
          <a:p>
            <a:pPr marL="12700" marR="5080">
              <a:lnSpc>
                <a:spcPct val="102600"/>
              </a:lnSpc>
              <a:spcBef>
                <a:spcPts val="55"/>
              </a:spcBef>
            </a:pPr>
            <a:r>
              <a:rPr dirty="0" sz="1100" spc="-50">
                <a:latin typeface="Tahoma"/>
                <a:cs typeface="Tahoma"/>
              </a:rPr>
              <a:t>We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can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treat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neurons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as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features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(Ghorbani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and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Zou,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2020).</a:t>
            </a:r>
            <a:r>
              <a:rPr dirty="0" sz="1100" spc="145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This </a:t>
            </a:r>
            <a:r>
              <a:rPr dirty="0" sz="1100" spc="-33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paper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75">
                <a:latin typeface="Tahoma"/>
                <a:cs typeface="Tahoma"/>
              </a:rPr>
              <a:t>uses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zero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ablation.</a:t>
            </a:r>
            <a:endParaRPr sz="1100">
              <a:latin typeface="Tahoma"/>
              <a:cs typeface="Tahoma"/>
            </a:endParaRPr>
          </a:p>
          <a:p>
            <a:pPr marL="12700" marR="379095">
              <a:lnSpc>
                <a:spcPct val="102600"/>
              </a:lnSpc>
            </a:pPr>
            <a:r>
              <a:rPr dirty="0" sz="1100" spc="-50">
                <a:latin typeface="Tahoma"/>
                <a:cs typeface="Tahoma"/>
              </a:rPr>
              <a:t>We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can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also</a:t>
            </a:r>
            <a:r>
              <a:rPr dirty="0" sz="1100" spc="30">
                <a:latin typeface="Tahoma"/>
                <a:cs typeface="Tahoma"/>
              </a:rPr>
              <a:t> </a:t>
            </a:r>
            <a:r>
              <a:rPr dirty="0" sz="1100" spc="-75">
                <a:latin typeface="Tahoma"/>
                <a:cs typeface="Tahoma"/>
              </a:rPr>
              <a:t>use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multi-armed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bandit</a:t>
            </a:r>
            <a:r>
              <a:rPr dirty="0" sz="1100" spc="30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sampling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algorithms</a:t>
            </a:r>
            <a:r>
              <a:rPr dirty="0" sz="1100" spc="30">
                <a:latin typeface="Tahoma"/>
                <a:cs typeface="Tahoma"/>
              </a:rPr>
              <a:t> </a:t>
            </a:r>
            <a:r>
              <a:rPr dirty="0" sz="1100" spc="-15">
                <a:latin typeface="Tahoma"/>
                <a:cs typeface="Tahoma"/>
              </a:rPr>
              <a:t>to </a:t>
            </a:r>
            <a:r>
              <a:rPr dirty="0" sz="1100" spc="-33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estimate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Shapley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values.</a:t>
            </a:r>
            <a:endParaRPr sz="1100">
              <a:latin typeface="Tahoma"/>
              <a:cs typeface="Tahoma"/>
            </a:endParaRPr>
          </a:p>
        </p:txBody>
      </p:sp>
      <p:grpSp>
        <p:nvGrpSpPr>
          <p:cNvPr id="20" name="object 20"/>
          <p:cNvGrpSpPr/>
          <p:nvPr/>
        </p:nvGrpSpPr>
        <p:grpSpPr>
          <a:xfrm>
            <a:off x="0" y="3211372"/>
            <a:ext cx="4608195" cy="245110"/>
            <a:chOff x="0" y="3211372"/>
            <a:chExt cx="4608195" cy="245110"/>
          </a:xfrm>
        </p:grpSpPr>
        <p:sp>
          <p:nvSpPr>
            <p:cNvPr id="21" name="object 21"/>
            <p:cNvSpPr/>
            <p:nvPr/>
          </p:nvSpPr>
          <p:spPr>
            <a:xfrm>
              <a:off x="0" y="3211372"/>
              <a:ext cx="4608195" cy="122555"/>
            </a:xfrm>
            <a:custGeom>
              <a:avLst/>
              <a:gdLst/>
              <a:ahLst/>
              <a:cxnLst/>
              <a:rect l="l" t="t" r="r" b="b"/>
              <a:pathLst>
                <a:path w="4608195" h="122554">
                  <a:moveTo>
                    <a:pt x="4608004" y="0"/>
                  </a:moveTo>
                  <a:lnTo>
                    <a:pt x="0" y="0"/>
                  </a:lnTo>
                  <a:lnTo>
                    <a:pt x="0" y="122313"/>
                  </a:lnTo>
                  <a:lnTo>
                    <a:pt x="4608004" y="122313"/>
                  </a:lnTo>
                  <a:lnTo>
                    <a:pt x="4608004" y="0"/>
                  </a:lnTo>
                  <a:close/>
                </a:path>
              </a:pathLst>
            </a:custGeom>
            <a:solidFill>
              <a:srgbClr val="26268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2" name="object 22"/>
            <p:cNvSpPr/>
            <p:nvPr/>
          </p:nvSpPr>
          <p:spPr>
            <a:xfrm>
              <a:off x="0" y="3333686"/>
              <a:ext cx="4608195" cy="122555"/>
            </a:xfrm>
            <a:custGeom>
              <a:avLst/>
              <a:gdLst/>
              <a:ahLst/>
              <a:cxnLst/>
              <a:rect l="l" t="t" r="r" b="b"/>
              <a:pathLst>
                <a:path w="4608195" h="122554">
                  <a:moveTo>
                    <a:pt x="4608004" y="0"/>
                  </a:moveTo>
                  <a:lnTo>
                    <a:pt x="0" y="0"/>
                  </a:lnTo>
                  <a:lnTo>
                    <a:pt x="0" y="122313"/>
                  </a:lnTo>
                  <a:lnTo>
                    <a:pt x="4608004" y="122313"/>
                  </a:lnTo>
                  <a:lnTo>
                    <a:pt x="4608004" y="0"/>
                  </a:lnTo>
                  <a:close/>
                </a:path>
              </a:pathLst>
            </a:custGeom>
            <a:solidFill>
              <a:srgbClr val="191959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3" name="object 23"/>
          <p:cNvSpPr txBox="1"/>
          <p:nvPr/>
        </p:nvSpPr>
        <p:spPr>
          <a:xfrm>
            <a:off x="95300" y="3225267"/>
            <a:ext cx="1838325" cy="2247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675"/>
              </a:lnSpc>
            </a:pPr>
            <a:r>
              <a:rPr dirty="0" sz="600" spc="5">
                <a:solidFill>
                  <a:srgbClr val="FFFFFF"/>
                </a:solidFill>
                <a:latin typeface="Microsoft Sans Serif"/>
                <a:cs typeface="Microsoft Sans Serif"/>
              </a:rPr>
              <a:t>Max</a:t>
            </a:r>
            <a:r>
              <a:rPr dirty="0" sz="600" spc="4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dirty="0" sz="600" spc="-15">
                <a:solidFill>
                  <a:srgbClr val="FFFFFF"/>
                </a:solidFill>
                <a:latin typeface="Microsoft Sans Serif"/>
                <a:cs typeface="Microsoft Sans Serif"/>
              </a:rPr>
              <a:t>Nadeau,</a:t>
            </a:r>
            <a:r>
              <a:rPr dirty="0" sz="600" spc="4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dirty="0" sz="600" spc="5">
                <a:solidFill>
                  <a:srgbClr val="FFFFFF"/>
                </a:solidFill>
                <a:latin typeface="Microsoft Sans Serif"/>
                <a:cs typeface="Microsoft Sans Serif"/>
              </a:rPr>
              <a:t>Max</a:t>
            </a:r>
            <a:r>
              <a:rPr dirty="0" sz="600" spc="45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dirty="0" sz="600" spc="10">
                <a:solidFill>
                  <a:srgbClr val="FFFFFF"/>
                </a:solidFill>
                <a:latin typeface="Microsoft Sans Serif"/>
                <a:cs typeface="Microsoft Sans Serif"/>
              </a:rPr>
              <a:t>Li,</a:t>
            </a:r>
            <a:r>
              <a:rPr dirty="0" sz="600" spc="4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dirty="0" sz="600" spc="-15">
                <a:solidFill>
                  <a:srgbClr val="FFFFFF"/>
                </a:solidFill>
                <a:latin typeface="Microsoft Sans Serif"/>
                <a:cs typeface="Microsoft Sans Serif"/>
              </a:rPr>
              <a:t>and</a:t>
            </a:r>
            <a:r>
              <a:rPr dirty="0" sz="600" spc="45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dirty="0" sz="600" spc="-10">
                <a:solidFill>
                  <a:srgbClr val="FFFFFF"/>
                </a:solidFill>
                <a:latin typeface="Microsoft Sans Serif"/>
                <a:cs typeface="Microsoft Sans Serif"/>
              </a:rPr>
              <a:t>Xander</a:t>
            </a:r>
            <a:r>
              <a:rPr dirty="0" sz="600" spc="4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dirty="0" sz="600" spc="-20">
                <a:solidFill>
                  <a:srgbClr val="FFFFFF"/>
                </a:solidFill>
                <a:latin typeface="Microsoft Sans Serif"/>
                <a:cs typeface="Microsoft Sans Serif"/>
              </a:rPr>
              <a:t>Davies</a:t>
            </a:r>
            <a:endParaRPr sz="6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240"/>
              </a:spcBef>
            </a:pPr>
            <a:r>
              <a:rPr dirty="0" sz="600" spc="20">
                <a:solidFill>
                  <a:srgbClr val="FFFFFF"/>
                </a:solidFill>
                <a:latin typeface="Microsoft Sans Serif"/>
                <a:cs typeface="Microsoft Sans Serif"/>
                <a:hlinkClick r:id="rId9" action="ppaction://hlinksldjump"/>
              </a:rPr>
              <a:t>A</a:t>
            </a:r>
            <a:r>
              <a:rPr dirty="0" sz="600" spc="55">
                <a:solidFill>
                  <a:srgbClr val="FFFFFF"/>
                </a:solidFill>
                <a:latin typeface="Microsoft Sans Serif"/>
                <a:cs typeface="Microsoft Sans Serif"/>
                <a:hlinkClick r:id="rId9" action="ppaction://hlinksldjump"/>
              </a:rPr>
              <a:t> </a:t>
            </a:r>
            <a:r>
              <a:rPr dirty="0" sz="600" spc="-5">
                <a:solidFill>
                  <a:srgbClr val="FFFFFF"/>
                </a:solidFill>
                <a:latin typeface="Microsoft Sans Serif"/>
                <a:cs typeface="Microsoft Sans Serif"/>
                <a:hlinkClick r:id="rId9" action="ppaction://hlinksldjump"/>
              </a:rPr>
              <a:t>Unified</a:t>
            </a:r>
            <a:r>
              <a:rPr dirty="0" sz="600" spc="55">
                <a:solidFill>
                  <a:srgbClr val="FFFFFF"/>
                </a:solidFill>
                <a:latin typeface="Microsoft Sans Serif"/>
                <a:cs typeface="Microsoft Sans Serif"/>
                <a:hlinkClick r:id="rId9" action="ppaction://hlinksldjump"/>
              </a:rPr>
              <a:t> </a:t>
            </a:r>
            <a:r>
              <a:rPr dirty="0" sz="600" spc="-10">
                <a:solidFill>
                  <a:srgbClr val="FFFFFF"/>
                </a:solidFill>
                <a:latin typeface="Microsoft Sans Serif"/>
                <a:cs typeface="Microsoft Sans Serif"/>
                <a:hlinkClick r:id="rId9" action="ppaction://hlinksldjump"/>
              </a:rPr>
              <a:t>Approach</a:t>
            </a:r>
            <a:r>
              <a:rPr dirty="0" sz="600" spc="55">
                <a:solidFill>
                  <a:srgbClr val="FFFFFF"/>
                </a:solidFill>
                <a:latin typeface="Microsoft Sans Serif"/>
                <a:cs typeface="Microsoft Sans Serif"/>
                <a:hlinkClick r:id="rId9" action="ppaction://hlinksldjump"/>
              </a:rPr>
              <a:t> </a:t>
            </a:r>
            <a:r>
              <a:rPr dirty="0" sz="600" spc="20">
                <a:solidFill>
                  <a:srgbClr val="FFFFFF"/>
                </a:solidFill>
                <a:latin typeface="Microsoft Sans Serif"/>
                <a:cs typeface="Microsoft Sans Serif"/>
                <a:hlinkClick r:id="rId9" action="ppaction://hlinksldjump"/>
              </a:rPr>
              <a:t>to</a:t>
            </a:r>
            <a:r>
              <a:rPr dirty="0" sz="600" spc="55">
                <a:solidFill>
                  <a:srgbClr val="FFFFFF"/>
                </a:solidFill>
                <a:latin typeface="Microsoft Sans Serif"/>
                <a:cs typeface="Microsoft Sans Serif"/>
                <a:hlinkClick r:id="rId9" action="ppaction://hlinksldjump"/>
              </a:rPr>
              <a:t> </a:t>
            </a:r>
            <a:r>
              <a:rPr dirty="0" sz="600">
                <a:solidFill>
                  <a:srgbClr val="FFFFFF"/>
                </a:solidFill>
                <a:latin typeface="Microsoft Sans Serif"/>
                <a:cs typeface="Microsoft Sans Serif"/>
                <a:hlinkClick r:id="rId9" action="ppaction://hlinksldjump"/>
              </a:rPr>
              <a:t>Interpreting</a:t>
            </a:r>
            <a:r>
              <a:rPr dirty="0" sz="600" spc="55">
                <a:solidFill>
                  <a:srgbClr val="FFFFFF"/>
                </a:solidFill>
                <a:latin typeface="Microsoft Sans Serif"/>
                <a:cs typeface="Microsoft Sans Serif"/>
                <a:hlinkClick r:id="rId9" action="ppaction://hlinksldjump"/>
              </a:rPr>
              <a:t> </a:t>
            </a:r>
            <a:r>
              <a:rPr dirty="0" sz="600">
                <a:solidFill>
                  <a:srgbClr val="FFFFFF"/>
                </a:solidFill>
                <a:latin typeface="Microsoft Sans Serif"/>
                <a:cs typeface="Microsoft Sans Serif"/>
                <a:hlinkClick r:id="rId9" action="ppaction://hlinksldjump"/>
              </a:rPr>
              <a:t>Model</a:t>
            </a:r>
            <a:r>
              <a:rPr dirty="0" sz="600" spc="55">
                <a:solidFill>
                  <a:srgbClr val="FFFFFF"/>
                </a:solidFill>
                <a:latin typeface="Microsoft Sans Serif"/>
                <a:cs typeface="Microsoft Sans Serif"/>
                <a:hlinkClick r:id="rId9" action="ppaction://hlinksldjump"/>
              </a:rPr>
              <a:t> </a:t>
            </a:r>
            <a:r>
              <a:rPr dirty="0" sz="600" spc="-10">
                <a:solidFill>
                  <a:srgbClr val="FFFFFF"/>
                </a:solidFill>
                <a:latin typeface="Microsoft Sans Serif"/>
                <a:cs typeface="Microsoft Sans Serif"/>
                <a:hlinkClick r:id="rId9" action="ppaction://hlinksldjump"/>
              </a:rPr>
              <a:t>Predictions</a:t>
            </a:r>
            <a:endParaRPr sz="6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4608195" cy="250825"/>
            <a:chOff x="0" y="0"/>
            <a:chExt cx="4608195" cy="25082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18119" y="140143"/>
              <a:ext cx="141863" cy="87862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316250" y="140143"/>
              <a:ext cx="141863" cy="87862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2289429" y="14267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8C8CA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2339822" y="14267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8C8CA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2390228" y="14267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8C8CA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2440622" y="14267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8C8CA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2491028" y="14267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8C8CA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2541422" y="14267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8C8CA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/>
            <p:cNvSpPr/>
            <p:nvPr/>
          </p:nvSpPr>
          <p:spPr>
            <a:xfrm>
              <a:off x="3277069" y="14267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8C8CA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/>
            <p:cNvSpPr/>
            <p:nvPr/>
          </p:nvSpPr>
          <p:spPr>
            <a:xfrm>
              <a:off x="3327463" y="14267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8C8CA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/>
            <p:cNvSpPr/>
            <p:nvPr/>
          </p:nvSpPr>
          <p:spPr>
            <a:xfrm>
              <a:off x="4157433" y="14267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8C8CA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/>
            <p:cNvSpPr/>
            <p:nvPr/>
          </p:nvSpPr>
          <p:spPr>
            <a:xfrm>
              <a:off x="4157433" y="189473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5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8C8CAC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5" name="object 15"/>
          <p:cNvSpPr txBox="1"/>
          <p:nvPr/>
        </p:nvSpPr>
        <p:spPr>
          <a:xfrm>
            <a:off x="108000" y="25252"/>
            <a:ext cx="440499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  <a:tabLst>
                <a:tab pos="1197610" algn="l"/>
                <a:tab pos="2168525" algn="l"/>
                <a:tab pos="3155950" algn="l"/>
                <a:tab pos="4036695" algn="l"/>
              </a:tabLst>
            </a:pPr>
            <a:r>
              <a:rPr dirty="0" sz="600" spc="5">
                <a:solidFill>
                  <a:srgbClr val="FFFFFF"/>
                </a:solidFill>
                <a:latin typeface="Microsoft Sans Serif"/>
                <a:cs typeface="Microsoft Sans Serif"/>
                <a:hlinkClick r:id="rId4" action="ppaction://hlinksldjump"/>
              </a:rPr>
              <a:t>Additive</a:t>
            </a:r>
            <a:r>
              <a:rPr dirty="0" sz="600" spc="50">
                <a:solidFill>
                  <a:srgbClr val="FFFFFF"/>
                </a:solidFill>
                <a:latin typeface="Microsoft Sans Serif"/>
                <a:cs typeface="Microsoft Sans Serif"/>
                <a:hlinkClick r:id="rId4" action="ppaction://hlinksldjump"/>
              </a:rPr>
              <a:t> </a:t>
            </a:r>
            <a:r>
              <a:rPr dirty="0" sz="600" spc="-10">
                <a:solidFill>
                  <a:srgbClr val="FFFFFF"/>
                </a:solidFill>
                <a:latin typeface="Microsoft Sans Serif"/>
                <a:cs typeface="Microsoft Sans Serif"/>
                <a:hlinkClick r:id="rId4" action="ppaction://hlinksldjump"/>
              </a:rPr>
              <a:t>Explanations</a:t>
            </a:r>
            <a:r>
              <a:rPr dirty="0" sz="600">
                <a:solidFill>
                  <a:srgbClr val="FFFFFF"/>
                </a:solidFill>
                <a:latin typeface="Microsoft Sans Serif"/>
                <a:cs typeface="Microsoft Sans Serif"/>
              </a:rPr>
              <a:t>	</a:t>
            </a:r>
            <a:r>
              <a:rPr dirty="0" sz="600" spc="-20">
                <a:solidFill>
                  <a:srgbClr val="8C8CAC"/>
                </a:solidFill>
                <a:latin typeface="Microsoft Sans Serif"/>
                <a:cs typeface="Microsoft Sans Serif"/>
                <a:hlinkClick r:id="rId5" action="ppaction://hlinksldjump"/>
              </a:rPr>
              <a:t>Shapley</a:t>
            </a:r>
            <a:r>
              <a:rPr dirty="0" sz="600" spc="50">
                <a:solidFill>
                  <a:srgbClr val="8C8CAC"/>
                </a:solidFill>
                <a:latin typeface="Microsoft Sans Serif"/>
                <a:cs typeface="Microsoft Sans Serif"/>
                <a:hlinkClick r:id="rId5" action="ppaction://hlinksldjump"/>
              </a:rPr>
              <a:t> </a:t>
            </a:r>
            <a:r>
              <a:rPr dirty="0" sz="600">
                <a:solidFill>
                  <a:srgbClr val="8C8CAC"/>
                </a:solidFill>
                <a:latin typeface="Microsoft Sans Serif"/>
                <a:cs typeface="Microsoft Sans Serif"/>
                <a:hlinkClick r:id="rId5" action="ppaction://hlinksldjump"/>
              </a:rPr>
              <a:t>V</a:t>
            </a:r>
            <a:r>
              <a:rPr dirty="0" sz="600" spc="-30">
                <a:solidFill>
                  <a:srgbClr val="8C8CAC"/>
                </a:solidFill>
                <a:latin typeface="Microsoft Sans Serif"/>
                <a:cs typeface="Microsoft Sans Serif"/>
                <a:hlinkClick r:id="rId5" action="ppaction://hlinksldjump"/>
              </a:rPr>
              <a:t>alues</a:t>
            </a:r>
            <a:r>
              <a:rPr dirty="0" sz="600">
                <a:solidFill>
                  <a:srgbClr val="8C8CAC"/>
                </a:solidFill>
                <a:latin typeface="Microsoft Sans Serif"/>
                <a:cs typeface="Microsoft Sans Serif"/>
              </a:rPr>
              <a:t>	</a:t>
            </a:r>
            <a:r>
              <a:rPr dirty="0" sz="600">
                <a:solidFill>
                  <a:srgbClr val="8C8CAC"/>
                </a:solidFill>
                <a:latin typeface="Microsoft Sans Serif"/>
                <a:cs typeface="Microsoft Sans Serif"/>
                <a:hlinkClick r:id="rId6" action="ppaction://hlinksldjump"/>
              </a:rPr>
              <a:t>Ap</a:t>
            </a:r>
            <a:r>
              <a:rPr dirty="0" sz="600" spc="-20">
                <a:solidFill>
                  <a:srgbClr val="8C8CAC"/>
                </a:solidFill>
                <a:latin typeface="Microsoft Sans Serif"/>
                <a:cs typeface="Microsoft Sans Serif"/>
                <a:hlinkClick r:id="rId6" action="ppaction://hlinksldjump"/>
              </a:rPr>
              <a:t>p</a:t>
            </a:r>
            <a:r>
              <a:rPr dirty="0" sz="600">
                <a:solidFill>
                  <a:srgbClr val="8C8CAC"/>
                </a:solidFill>
                <a:latin typeface="Microsoft Sans Serif"/>
                <a:cs typeface="Microsoft Sans Serif"/>
                <a:hlinkClick r:id="rId6" action="ppaction://hlinksldjump"/>
              </a:rPr>
              <a:t>r</a:t>
            </a:r>
            <a:r>
              <a:rPr dirty="0" sz="600" spc="-20">
                <a:solidFill>
                  <a:srgbClr val="8C8CAC"/>
                </a:solidFill>
                <a:latin typeface="Microsoft Sans Serif"/>
                <a:cs typeface="Microsoft Sans Serif"/>
                <a:hlinkClick r:id="rId6" action="ppaction://hlinksldjump"/>
              </a:rPr>
              <a:t>o</a:t>
            </a:r>
            <a:r>
              <a:rPr dirty="0" sz="600" spc="-5">
                <a:solidFill>
                  <a:srgbClr val="8C8CAC"/>
                </a:solidFill>
                <a:latin typeface="Microsoft Sans Serif"/>
                <a:cs typeface="Microsoft Sans Serif"/>
                <a:hlinkClick r:id="rId6" action="ppaction://hlinksldjump"/>
              </a:rPr>
              <a:t>ximations</a:t>
            </a:r>
            <a:r>
              <a:rPr dirty="0" sz="600">
                <a:solidFill>
                  <a:srgbClr val="8C8CAC"/>
                </a:solidFill>
                <a:latin typeface="Microsoft Sans Serif"/>
                <a:cs typeface="Microsoft Sans Serif"/>
              </a:rPr>
              <a:t>	</a:t>
            </a:r>
            <a:r>
              <a:rPr dirty="0" sz="600" spc="-15">
                <a:solidFill>
                  <a:srgbClr val="8C8CAC"/>
                </a:solidFill>
                <a:latin typeface="Microsoft Sans Serif"/>
                <a:cs typeface="Microsoft Sans Serif"/>
                <a:hlinkClick r:id="rId7" action="ppaction://hlinksldjump"/>
              </a:rPr>
              <a:t>Ex</a:t>
            </a:r>
            <a:r>
              <a:rPr dirty="0" sz="600">
                <a:solidFill>
                  <a:srgbClr val="8C8CAC"/>
                </a:solidFill>
                <a:latin typeface="Microsoft Sans Serif"/>
                <a:cs typeface="Microsoft Sans Serif"/>
                <a:hlinkClick r:id="rId7" action="ppaction://hlinksldjump"/>
              </a:rPr>
              <a:t>p</a:t>
            </a:r>
            <a:r>
              <a:rPr dirty="0" sz="600" spc="-10">
                <a:solidFill>
                  <a:srgbClr val="8C8CAC"/>
                </a:solidFill>
                <a:latin typeface="Microsoft Sans Serif"/>
                <a:cs typeface="Microsoft Sans Serif"/>
                <a:hlinkClick r:id="rId7" action="ppaction://hlinksldjump"/>
              </a:rPr>
              <a:t>eriments</a:t>
            </a:r>
            <a:r>
              <a:rPr dirty="0" sz="600">
                <a:solidFill>
                  <a:srgbClr val="8C8CAC"/>
                </a:solidFill>
                <a:latin typeface="Microsoft Sans Serif"/>
                <a:cs typeface="Microsoft Sans Serif"/>
              </a:rPr>
              <a:t>	</a:t>
            </a:r>
            <a:r>
              <a:rPr dirty="0" sz="600" spc="-15">
                <a:solidFill>
                  <a:srgbClr val="8C8CAC"/>
                </a:solidFill>
                <a:latin typeface="Microsoft Sans Serif"/>
                <a:cs typeface="Microsoft Sans Serif"/>
                <a:hlinkClick r:id="rId8" action="ppaction://hlinksldjump"/>
              </a:rPr>
              <a:t>Extensions</a:t>
            </a:r>
            <a:endParaRPr sz="600">
              <a:latin typeface="Microsoft Sans Serif"/>
              <a:cs typeface="Microsoft Sans Serif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0" y="250786"/>
            <a:ext cx="4608195" cy="122555"/>
          </a:xfrm>
          <a:prstGeom prst="rect">
            <a:avLst/>
          </a:prstGeom>
          <a:solidFill>
            <a:srgbClr val="262685"/>
          </a:solidFill>
        </p:spPr>
        <p:txBody>
          <a:bodyPr wrap="square" lIns="0" tIns="8255" rIns="0" bIns="0" rtlCol="0" vert="horz">
            <a:spAutoFit/>
          </a:bodyPr>
          <a:lstStyle/>
          <a:p>
            <a:pPr marL="107950">
              <a:lnSpc>
                <a:spcPct val="100000"/>
              </a:lnSpc>
              <a:spcBef>
                <a:spcPts val="65"/>
              </a:spcBef>
            </a:pPr>
            <a:r>
              <a:rPr dirty="0" sz="600" spc="-15">
                <a:solidFill>
                  <a:srgbClr val="FFFFFF"/>
                </a:solidFill>
                <a:latin typeface="Microsoft Sans Serif"/>
                <a:cs typeface="Microsoft Sans Serif"/>
                <a:hlinkClick r:id="rId4" action="ppaction://hlinksldjump"/>
              </a:rPr>
              <a:t>Overview</a:t>
            </a:r>
            <a:r>
              <a:rPr dirty="0" sz="600" spc="40">
                <a:solidFill>
                  <a:srgbClr val="FFFFFF"/>
                </a:solidFill>
                <a:latin typeface="Microsoft Sans Serif"/>
                <a:cs typeface="Microsoft Sans Serif"/>
                <a:hlinkClick r:id="rId4" action="ppaction://hlinksldjump"/>
              </a:rPr>
              <a:t> </a:t>
            </a:r>
            <a:r>
              <a:rPr dirty="0" sz="600" spc="-15">
                <a:solidFill>
                  <a:srgbClr val="FFFFFF"/>
                </a:solidFill>
                <a:latin typeface="Microsoft Sans Serif"/>
                <a:cs typeface="Microsoft Sans Serif"/>
                <a:hlinkClick r:id="rId4" action="ppaction://hlinksldjump"/>
              </a:rPr>
              <a:t>and</a:t>
            </a:r>
            <a:r>
              <a:rPr dirty="0" sz="600" spc="45">
                <a:solidFill>
                  <a:srgbClr val="FFFFFF"/>
                </a:solidFill>
                <a:latin typeface="Microsoft Sans Serif"/>
                <a:cs typeface="Microsoft Sans Serif"/>
                <a:hlinkClick r:id="rId4" action="ppaction://hlinksldjump"/>
              </a:rPr>
              <a:t> </a:t>
            </a:r>
            <a:r>
              <a:rPr dirty="0" sz="600">
                <a:solidFill>
                  <a:srgbClr val="FFFFFF"/>
                </a:solidFill>
                <a:latin typeface="Microsoft Sans Serif"/>
                <a:cs typeface="Microsoft Sans Serif"/>
                <a:hlinkClick r:id="rId4" action="ppaction://hlinksldjump"/>
              </a:rPr>
              <a:t>relation</a:t>
            </a:r>
            <a:r>
              <a:rPr dirty="0" sz="600" spc="40">
                <a:solidFill>
                  <a:srgbClr val="FFFFFF"/>
                </a:solidFill>
                <a:latin typeface="Microsoft Sans Serif"/>
                <a:cs typeface="Microsoft Sans Serif"/>
                <a:hlinkClick r:id="rId4" action="ppaction://hlinksldjump"/>
              </a:rPr>
              <a:t> </a:t>
            </a:r>
            <a:r>
              <a:rPr dirty="0" sz="600" spc="20">
                <a:solidFill>
                  <a:srgbClr val="FFFFFF"/>
                </a:solidFill>
                <a:latin typeface="Microsoft Sans Serif"/>
                <a:cs typeface="Microsoft Sans Serif"/>
                <a:hlinkClick r:id="rId4" action="ppaction://hlinksldjump"/>
              </a:rPr>
              <a:t>to</a:t>
            </a:r>
            <a:r>
              <a:rPr dirty="0" sz="600" spc="45">
                <a:solidFill>
                  <a:srgbClr val="FFFFFF"/>
                </a:solidFill>
                <a:latin typeface="Microsoft Sans Serif"/>
                <a:cs typeface="Microsoft Sans Serif"/>
                <a:hlinkClick r:id="rId4" action="ppaction://hlinksldjump"/>
              </a:rPr>
              <a:t> </a:t>
            </a:r>
            <a:r>
              <a:rPr dirty="0" sz="600" spc="10">
                <a:solidFill>
                  <a:srgbClr val="FFFFFF"/>
                </a:solidFill>
                <a:latin typeface="Microsoft Sans Serif"/>
                <a:cs typeface="Microsoft Sans Serif"/>
                <a:hlinkClick r:id="rId4" action="ppaction://hlinksldjump"/>
              </a:rPr>
              <a:t>LIME</a:t>
            </a:r>
            <a:endParaRPr sz="600">
              <a:latin typeface="Microsoft Sans Serif"/>
              <a:cs typeface="Microsoft Sans Serif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0" y="373087"/>
            <a:ext cx="4608195" cy="350520"/>
          </a:xfrm>
          <a:prstGeom prst="rect">
            <a:avLst/>
          </a:prstGeom>
          <a:solidFill>
            <a:srgbClr val="3333B2"/>
          </a:solidFill>
        </p:spPr>
        <p:txBody>
          <a:bodyPr wrap="square" lIns="0" tIns="76835" rIns="0" bIns="0" rtlCol="0" vert="horz">
            <a:spAutoFit/>
          </a:bodyPr>
          <a:lstStyle/>
          <a:p>
            <a:pPr marL="107950">
              <a:lnSpc>
                <a:spcPct val="100000"/>
              </a:lnSpc>
              <a:spcBef>
                <a:spcPts val="605"/>
              </a:spcBef>
            </a:pPr>
            <a:r>
              <a:rPr dirty="0" sz="1400" spc="-40">
                <a:solidFill>
                  <a:srgbClr val="FFFFFF"/>
                </a:solidFill>
                <a:latin typeface="Tahoma"/>
                <a:cs typeface="Tahoma"/>
              </a:rPr>
              <a:t>Introduction</a:t>
            </a:r>
            <a:r>
              <a:rPr dirty="0" sz="1400" spc="35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1400" spc="-15">
                <a:solidFill>
                  <a:srgbClr val="FFFFFF"/>
                </a:solidFill>
                <a:latin typeface="Tahoma"/>
                <a:cs typeface="Tahoma"/>
              </a:rPr>
              <a:t>to</a:t>
            </a:r>
            <a:r>
              <a:rPr dirty="0" sz="1400" spc="4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1400" spc="-20">
                <a:solidFill>
                  <a:srgbClr val="FFFFFF"/>
                </a:solidFill>
                <a:latin typeface="Tahoma"/>
                <a:cs typeface="Tahoma"/>
              </a:rPr>
              <a:t>Additive</a:t>
            </a:r>
            <a:r>
              <a:rPr dirty="0" sz="1400" spc="4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1400" spc="-45">
                <a:solidFill>
                  <a:srgbClr val="FFFFFF"/>
                </a:solidFill>
                <a:latin typeface="Tahoma"/>
                <a:cs typeface="Tahoma"/>
              </a:rPr>
              <a:t>Feature</a:t>
            </a:r>
            <a:r>
              <a:rPr dirty="0" sz="1400" spc="4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1400" spc="-10">
                <a:solidFill>
                  <a:srgbClr val="FFFFFF"/>
                </a:solidFill>
                <a:latin typeface="Tahoma"/>
                <a:cs typeface="Tahoma"/>
              </a:rPr>
              <a:t>Attribution</a:t>
            </a:r>
            <a:r>
              <a:rPr dirty="0" sz="1400" spc="4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1400" spc="-25">
                <a:solidFill>
                  <a:srgbClr val="FFFFFF"/>
                </a:solidFill>
                <a:latin typeface="Tahoma"/>
                <a:cs typeface="Tahoma"/>
              </a:rPr>
              <a:t>Methods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506247" y="878205"/>
            <a:ext cx="61594" cy="61594"/>
          </a:xfrm>
          <a:custGeom>
            <a:avLst/>
            <a:gdLst/>
            <a:ahLst/>
            <a:cxnLst/>
            <a:rect l="l" t="t" r="r" b="b"/>
            <a:pathLst>
              <a:path w="61595" h="61594">
                <a:moveTo>
                  <a:pt x="61569" y="0"/>
                </a:moveTo>
                <a:lnTo>
                  <a:pt x="0" y="0"/>
                </a:lnTo>
                <a:lnTo>
                  <a:pt x="0" y="61569"/>
                </a:lnTo>
                <a:lnTo>
                  <a:pt x="61569" y="61569"/>
                </a:lnTo>
                <a:lnTo>
                  <a:pt x="61569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506247" y="1378432"/>
            <a:ext cx="61594" cy="61594"/>
          </a:xfrm>
          <a:custGeom>
            <a:avLst/>
            <a:gdLst/>
            <a:ahLst/>
            <a:cxnLst/>
            <a:rect l="l" t="t" r="r" b="b"/>
            <a:pathLst>
              <a:path w="61595" h="61594">
                <a:moveTo>
                  <a:pt x="61569" y="0"/>
                </a:moveTo>
                <a:lnTo>
                  <a:pt x="0" y="0"/>
                </a:lnTo>
                <a:lnTo>
                  <a:pt x="0" y="61569"/>
                </a:lnTo>
                <a:lnTo>
                  <a:pt x="61569" y="61569"/>
                </a:lnTo>
                <a:lnTo>
                  <a:pt x="61569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788682" y="1538414"/>
            <a:ext cx="56515" cy="56515"/>
          </a:xfrm>
          <a:custGeom>
            <a:avLst/>
            <a:gdLst/>
            <a:ahLst/>
            <a:cxnLst/>
            <a:rect l="l" t="t" r="r" b="b"/>
            <a:pathLst>
              <a:path w="56515" h="56515">
                <a:moveTo>
                  <a:pt x="56235" y="0"/>
                </a:moveTo>
                <a:lnTo>
                  <a:pt x="0" y="0"/>
                </a:lnTo>
                <a:lnTo>
                  <a:pt x="0" y="56235"/>
                </a:lnTo>
                <a:lnTo>
                  <a:pt x="56235" y="56235"/>
                </a:lnTo>
                <a:lnTo>
                  <a:pt x="56235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788682" y="1690243"/>
            <a:ext cx="56515" cy="56515"/>
          </a:xfrm>
          <a:custGeom>
            <a:avLst/>
            <a:gdLst/>
            <a:ahLst/>
            <a:cxnLst/>
            <a:rect l="l" t="t" r="r" b="b"/>
            <a:pathLst>
              <a:path w="56515" h="56514">
                <a:moveTo>
                  <a:pt x="56235" y="0"/>
                </a:moveTo>
                <a:lnTo>
                  <a:pt x="0" y="0"/>
                </a:lnTo>
                <a:lnTo>
                  <a:pt x="0" y="56235"/>
                </a:lnTo>
                <a:lnTo>
                  <a:pt x="56235" y="56235"/>
                </a:lnTo>
                <a:lnTo>
                  <a:pt x="56235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788682" y="2145741"/>
            <a:ext cx="56515" cy="56515"/>
          </a:xfrm>
          <a:custGeom>
            <a:avLst/>
            <a:gdLst/>
            <a:ahLst/>
            <a:cxnLst/>
            <a:rect l="l" t="t" r="r" b="b"/>
            <a:pathLst>
              <a:path w="56515" h="56514">
                <a:moveTo>
                  <a:pt x="56235" y="0"/>
                </a:moveTo>
                <a:lnTo>
                  <a:pt x="0" y="0"/>
                </a:lnTo>
                <a:lnTo>
                  <a:pt x="0" y="56235"/>
                </a:lnTo>
                <a:lnTo>
                  <a:pt x="56235" y="56235"/>
                </a:lnTo>
                <a:lnTo>
                  <a:pt x="56235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788682" y="2449398"/>
            <a:ext cx="56515" cy="56515"/>
          </a:xfrm>
          <a:custGeom>
            <a:avLst/>
            <a:gdLst/>
            <a:ahLst/>
            <a:cxnLst/>
            <a:rect l="l" t="t" r="r" b="b"/>
            <a:pathLst>
              <a:path w="56515" h="56514">
                <a:moveTo>
                  <a:pt x="56235" y="0"/>
                </a:moveTo>
                <a:lnTo>
                  <a:pt x="0" y="0"/>
                </a:lnTo>
                <a:lnTo>
                  <a:pt x="0" y="56235"/>
                </a:lnTo>
                <a:lnTo>
                  <a:pt x="56235" y="56235"/>
                </a:lnTo>
                <a:lnTo>
                  <a:pt x="56235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788682" y="2904896"/>
            <a:ext cx="56515" cy="56515"/>
          </a:xfrm>
          <a:custGeom>
            <a:avLst/>
            <a:gdLst/>
            <a:ahLst/>
            <a:cxnLst/>
            <a:rect l="l" t="t" r="r" b="b"/>
            <a:pathLst>
              <a:path w="56515" h="56514">
                <a:moveTo>
                  <a:pt x="56235" y="0"/>
                </a:moveTo>
                <a:lnTo>
                  <a:pt x="0" y="0"/>
                </a:lnTo>
                <a:lnTo>
                  <a:pt x="0" y="56235"/>
                </a:lnTo>
                <a:lnTo>
                  <a:pt x="56235" y="56235"/>
                </a:lnTo>
                <a:lnTo>
                  <a:pt x="56235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 txBox="1"/>
          <p:nvPr/>
        </p:nvSpPr>
        <p:spPr>
          <a:xfrm>
            <a:off x="548195" y="788529"/>
            <a:ext cx="3789045" cy="2362835"/>
          </a:xfrm>
          <a:prstGeom prst="rect">
            <a:avLst/>
          </a:prstGeom>
        </p:spPr>
        <p:txBody>
          <a:bodyPr wrap="square" lIns="0" tIns="6985" rIns="0" bIns="0" rtlCol="0" vert="horz">
            <a:spAutoFit/>
          </a:bodyPr>
          <a:lstStyle/>
          <a:p>
            <a:pPr marL="88900" marR="93345">
              <a:lnSpc>
                <a:spcPct val="102600"/>
              </a:lnSpc>
              <a:spcBef>
                <a:spcPts val="55"/>
              </a:spcBef>
            </a:pPr>
            <a:r>
              <a:rPr dirty="0" sz="1100" spc="-5">
                <a:latin typeface="Tahoma"/>
                <a:cs typeface="Tahoma"/>
              </a:rPr>
              <a:t>This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paper</a:t>
            </a:r>
            <a:r>
              <a:rPr dirty="0" sz="1100" spc="3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unifies</a:t>
            </a:r>
            <a:r>
              <a:rPr dirty="0" sz="1100" spc="3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6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previous</a:t>
            </a:r>
            <a:r>
              <a:rPr dirty="0" sz="1100" spc="3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methods</a:t>
            </a:r>
            <a:r>
              <a:rPr dirty="0" sz="1100" spc="30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for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local</a:t>
            </a:r>
            <a:r>
              <a:rPr dirty="0" sz="1100" spc="30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interpretability </a:t>
            </a:r>
            <a:r>
              <a:rPr dirty="0" sz="1100" spc="-330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(i.e.</a:t>
            </a:r>
            <a:r>
              <a:rPr dirty="0" sz="1100" spc="15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explaining</a:t>
            </a:r>
            <a:r>
              <a:rPr dirty="0" sz="1100" spc="3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the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output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of</a:t>
            </a:r>
            <a:r>
              <a:rPr dirty="0" sz="1100" spc="3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a</a:t>
            </a:r>
            <a:r>
              <a:rPr dirty="0" sz="1100" spc="30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model</a:t>
            </a:r>
            <a:r>
              <a:rPr dirty="0" sz="1100" spc="35">
                <a:latin typeface="Tahoma"/>
                <a:cs typeface="Tahoma"/>
              </a:rPr>
              <a:t> </a:t>
            </a:r>
            <a:r>
              <a:rPr dirty="0" sz="1100" spc="25" i="1">
                <a:latin typeface="Arial"/>
                <a:cs typeface="Arial"/>
              </a:rPr>
              <a:t>f</a:t>
            </a:r>
            <a:r>
              <a:rPr dirty="0" sz="1100" spc="300" i="1">
                <a:latin typeface="Arial"/>
                <a:cs typeface="Arial"/>
              </a:rPr>
              <a:t> </a:t>
            </a:r>
            <a:r>
              <a:rPr dirty="0" sz="1100" spc="-55">
                <a:latin typeface="Tahoma"/>
                <a:cs typeface="Tahoma"/>
              </a:rPr>
              <a:t>on</a:t>
            </a:r>
            <a:r>
              <a:rPr dirty="0" sz="1100" spc="3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a</a:t>
            </a:r>
            <a:r>
              <a:rPr dirty="0" sz="1100" spc="30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particular</a:t>
            </a:r>
            <a:r>
              <a:rPr dirty="0" sz="1100" spc="3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input </a:t>
            </a:r>
            <a:r>
              <a:rPr dirty="0" sz="1100" spc="-20">
                <a:latin typeface="Tahoma"/>
                <a:cs typeface="Tahoma"/>
              </a:rPr>
              <a:t> </a:t>
            </a:r>
            <a:r>
              <a:rPr dirty="0" sz="1100" spc="-50" i="1">
                <a:latin typeface="Arial"/>
                <a:cs typeface="Arial"/>
              </a:rPr>
              <a:t>x</a:t>
            </a:r>
            <a:r>
              <a:rPr dirty="0" sz="1100" spc="-210" i="1">
                <a:latin typeface="Arial"/>
                <a:cs typeface="Arial"/>
              </a:rPr>
              <a:t> 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as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“additive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feature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attribution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methods”,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10">
                <a:latin typeface="Tahoma"/>
                <a:cs typeface="Tahoma"/>
              </a:rPr>
              <a:t>(AFAMs).</a:t>
            </a:r>
            <a:endParaRPr sz="1100">
              <a:latin typeface="Tahoma"/>
              <a:cs typeface="Tahoma"/>
            </a:endParaRPr>
          </a:p>
          <a:p>
            <a:pPr marL="88900">
              <a:lnSpc>
                <a:spcPts val="1230"/>
              </a:lnSpc>
            </a:pPr>
            <a:r>
              <a:rPr dirty="0" sz="1100" spc="5">
                <a:latin typeface="Tahoma"/>
                <a:cs typeface="Tahoma"/>
              </a:rPr>
              <a:t>An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additive</a:t>
            </a:r>
            <a:r>
              <a:rPr dirty="0" sz="1100" spc="3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feature</a:t>
            </a:r>
            <a:r>
              <a:rPr dirty="0" sz="1100" spc="30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attribution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method</a:t>
            </a:r>
            <a:r>
              <a:rPr dirty="0" sz="1100" spc="3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consists</a:t>
            </a:r>
            <a:r>
              <a:rPr dirty="0" sz="1100" spc="3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of:</a:t>
            </a:r>
            <a:endParaRPr sz="1100">
              <a:latin typeface="Tahoma"/>
              <a:cs typeface="Tahoma"/>
            </a:endParaRPr>
          </a:p>
          <a:p>
            <a:pPr marL="365760">
              <a:lnSpc>
                <a:spcPts val="1195"/>
              </a:lnSpc>
            </a:pPr>
            <a:r>
              <a:rPr dirty="0" sz="1000" spc="10">
                <a:latin typeface="Tahoma"/>
                <a:cs typeface="Tahoma"/>
              </a:rPr>
              <a:t>An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enumeration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of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the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features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present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in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 i="1">
                <a:latin typeface="Arial"/>
                <a:cs typeface="Arial"/>
              </a:rPr>
              <a:t>x</a:t>
            </a:r>
            <a:endParaRPr sz="1000">
              <a:latin typeface="Arial"/>
              <a:cs typeface="Arial"/>
            </a:endParaRPr>
          </a:p>
          <a:p>
            <a:pPr marL="365760" marR="118110">
              <a:lnSpc>
                <a:spcPts val="1200"/>
              </a:lnSpc>
              <a:spcBef>
                <a:spcPts val="40"/>
              </a:spcBef>
            </a:pPr>
            <a:r>
              <a:rPr dirty="0" sz="1000" spc="60">
                <a:latin typeface="Tahoma"/>
                <a:cs typeface="Tahoma"/>
              </a:rPr>
              <a:t>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protocol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for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“removing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some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of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the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features”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from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45" i="1">
                <a:latin typeface="Arial"/>
                <a:cs typeface="Arial"/>
              </a:rPr>
              <a:t>x</a:t>
            </a:r>
            <a:r>
              <a:rPr dirty="0" sz="1000" spc="-190" i="1">
                <a:latin typeface="Arial"/>
                <a:cs typeface="Arial"/>
              </a:rPr>
              <a:t> </a:t>
            </a:r>
            <a:r>
              <a:rPr dirty="0" sz="1000" spc="-30">
                <a:latin typeface="Tahoma"/>
                <a:cs typeface="Tahoma"/>
              </a:rPr>
              <a:t>,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and 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therefore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definition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of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“the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input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that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has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no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features”,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here </a:t>
            </a:r>
            <a:r>
              <a:rPr dirty="0" sz="1000" spc="-30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called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 i="1">
                <a:latin typeface="Arial"/>
                <a:cs typeface="Arial"/>
              </a:rPr>
              <a:t>y</a:t>
            </a:r>
            <a:r>
              <a:rPr dirty="0" sz="1000" spc="-170" i="1">
                <a:latin typeface="Arial"/>
                <a:cs typeface="Arial"/>
              </a:rPr>
              <a:t> </a:t>
            </a:r>
            <a:r>
              <a:rPr dirty="0" sz="1000" spc="-30">
                <a:latin typeface="Tahoma"/>
                <a:cs typeface="Tahoma"/>
              </a:rPr>
              <a:t>.</a:t>
            </a:r>
            <a:endParaRPr sz="1000">
              <a:latin typeface="Tahoma"/>
              <a:cs typeface="Tahoma"/>
            </a:endParaRPr>
          </a:p>
          <a:p>
            <a:pPr marL="365760">
              <a:lnSpc>
                <a:spcPts val="1145"/>
              </a:lnSpc>
            </a:pPr>
            <a:r>
              <a:rPr dirty="0" sz="1000" spc="10">
                <a:latin typeface="Tahoma"/>
                <a:cs typeface="Tahoma"/>
              </a:rPr>
              <a:t>An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approximation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of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25" i="1">
                <a:latin typeface="Arial"/>
                <a:cs typeface="Arial"/>
              </a:rPr>
              <a:t>f</a:t>
            </a:r>
            <a:r>
              <a:rPr dirty="0" sz="1000" spc="-65" i="1">
                <a:latin typeface="Arial"/>
                <a:cs typeface="Arial"/>
              </a:rPr>
              <a:t> </a:t>
            </a:r>
            <a:r>
              <a:rPr dirty="0" sz="1000" spc="-20">
                <a:latin typeface="Tahoma"/>
                <a:cs typeface="Tahoma"/>
              </a:rPr>
              <a:t>(</a:t>
            </a:r>
            <a:r>
              <a:rPr dirty="0" sz="1000" spc="-20" i="1">
                <a:latin typeface="Arial"/>
                <a:cs typeface="Arial"/>
              </a:rPr>
              <a:t>x</a:t>
            </a:r>
            <a:r>
              <a:rPr dirty="0" sz="1000" spc="-190" i="1">
                <a:latin typeface="Arial"/>
                <a:cs typeface="Arial"/>
              </a:rPr>
              <a:t> </a:t>
            </a:r>
            <a:r>
              <a:rPr dirty="0" sz="1000">
                <a:latin typeface="Tahoma"/>
                <a:cs typeface="Tahoma"/>
              </a:rPr>
              <a:t>)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called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60" i="1">
                <a:latin typeface="Arial"/>
                <a:cs typeface="Arial"/>
              </a:rPr>
              <a:t>g</a:t>
            </a:r>
            <a:r>
              <a:rPr dirty="0" sz="1000" spc="-170" i="1">
                <a:latin typeface="Arial"/>
                <a:cs typeface="Arial"/>
              </a:rPr>
              <a:t> </a:t>
            </a:r>
            <a:r>
              <a:rPr dirty="0" sz="1000" spc="-20">
                <a:latin typeface="Tahoma"/>
                <a:cs typeface="Tahoma"/>
              </a:rPr>
              <a:t>(</a:t>
            </a:r>
            <a:r>
              <a:rPr dirty="0" sz="1000" spc="-20" i="1">
                <a:latin typeface="Arial"/>
                <a:cs typeface="Arial"/>
              </a:rPr>
              <a:t>x</a:t>
            </a:r>
            <a:r>
              <a:rPr dirty="0" sz="1000" spc="-190" i="1">
                <a:latin typeface="Arial"/>
                <a:cs typeface="Arial"/>
              </a:rPr>
              <a:t> </a:t>
            </a:r>
            <a:r>
              <a:rPr dirty="0" baseline="27777" sz="1050" spc="-225">
                <a:latin typeface="SimSun"/>
                <a:cs typeface="SimSun"/>
              </a:rPr>
              <a:t>′</a:t>
            </a:r>
            <a:r>
              <a:rPr dirty="0" sz="1000" spc="-150">
                <a:latin typeface="Tahoma"/>
                <a:cs typeface="Tahoma"/>
              </a:rPr>
              <a:t>),</a:t>
            </a:r>
            <a:r>
              <a:rPr dirty="0" sz="1000" spc="-14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and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an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approximation</a:t>
            </a:r>
            <a:endParaRPr sz="1000">
              <a:latin typeface="Tahoma"/>
              <a:cs typeface="Tahoma"/>
            </a:endParaRPr>
          </a:p>
          <a:p>
            <a:pPr marL="365760">
              <a:lnSpc>
                <a:spcPts val="1195"/>
              </a:lnSpc>
            </a:pPr>
            <a:r>
              <a:rPr dirty="0" sz="1000" spc="-30">
                <a:latin typeface="Tahoma"/>
                <a:cs typeface="Tahoma"/>
              </a:rPr>
              <a:t>of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25" i="1">
                <a:latin typeface="Arial"/>
                <a:cs typeface="Arial"/>
              </a:rPr>
              <a:t>f</a:t>
            </a:r>
            <a:r>
              <a:rPr dirty="0" sz="1000" spc="-65" i="1">
                <a:latin typeface="Arial"/>
                <a:cs typeface="Arial"/>
              </a:rPr>
              <a:t> </a:t>
            </a:r>
            <a:r>
              <a:rPr dirty="0" sz="1000">
                <a:latin typeface="Tahoma"/>
                <a:cs typeface="Tahoma"/>
              </a:rPr>
              <a:t>(</a:t>
            </a:r>
            <a:r>
              <a:rPr dirty="0" sz="1000" spc="-45" i="1">
                <a:latin typeface="Arial"/>
                <a:cs typeface="Arial"/>
              </a:rPr>
              <a:t>y</a:t>
            </a:r>
            <a:r>
              <a:rPr dirty="0" sz="1000" spc="-170" i="1">
                <a:latin typeface="Arial"/>
                <a:cs typeface="Arial"/>
              </a:rPr>
              <a:t> </a:t>
            </a:r>
            <a:r>
              <a:rPr dirty="0" sz="1000">
                <a:latin typeface="Tahoma"/>
                <a:cs typeface="Tahoma"/>
              </a:rPr>
              <a:t>)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called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60" i="1">
                <a:latin typeface="Arial"/>
                <a:cs typeface="Arial"/>
              </a:rPr>
              <a:t>g</a:t>
            </a:r>
            <a:r>
              <a:rPr dirty="0" sz="1000" spc="-170" i="1">
                <a:latin typeface="Arial"/>
                <a:cs typeface="Arial"/>
              </a:rPr>
              <a:t> </a:t>
            </a:r>
            <a:r>
              <a:rPr dirty="0" sz="1000">
                <a:latin typeface="Tahoma"/>
                <a:cs typeface="Tahoma"/>
              </a:rPr>
              <a:t>(</a:t>
            </a:r>
            <a:r>
              <a:rPr dirty="0" sz="1000" spc="-45" i="1">
                <a:latin typeface="Arial"/>
                <a:cs typeface="Arial"/>
              </a:rPr>
              <a:t>y</a:t>
            </a:r>
            <a:r>
              <a:rPr dirty="0" sz="1000" spc="-170" i="1">
                <a:latin typeface="Arial"/>
                <a:cs typeface="Arial"/>
              </a:rPr>
              <a:t> </a:t>
            </a:r>
            <a:r>
              <a:rPr dirty="0" baseline="27777" sz="1050" spc="-637">
                <a:latin typeface="SimSun"/>
                <a:cs typeface="SimSun"/>
              </a:rPr>
              <a:t>′</a:t>
            </a:r>
            <a:r>
              <a:rPr dirty="0" sz="1000">
                <a:latin typeface="Tahoma"/>
                <a:cs typeface="Tahoma"/>
              </a:rPr>
              <a:t>)</a:t>
            </a:r>
            <a:endParaRPr sz="1000">
              <a:latin typeface="Tahoma"/>
              <a:cs typeface="Tahoma"/>
            </a:endParaRPr>
          </a:p>
          <a:p>
            <a:pPr marL="365760" marR="81280">
              <a:lnSpc>
                <a:spcPts val="1200"/>
              </a:lnSpc>
              <a:spcBef>
                <a:spcPts val="35"/>
              </a:spcBef>
            </a:pPr>
            <a:r>
              <a:rPr dirty="0" sz="1000" spc="60">
                <a:latin typeface="Tahoma"/>
                <a:cs typeface="Tahoma"/>
              </a:rPr>
              <a:t>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partition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of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60" i="1">
                <a:latin typeface="Arial"/>
                <a:cs typeface="Arial"/>
              </a:rPr>
              <a:t>g</a:t>
            </a:r>
            <a:r>
              <a:rPr dirty="0" sz="1000" spc="-170" i="1">
                <a:latin typeface="Arial"/>
                <a:cs typeface="Arial"/>
              </a:rPr>
              <a:t> </a:t>
            </a:r>
            <a:r>
              <a:rPr dirty="0" sz="1000" spc="-20">
                <a:latin typeface="Tahoma"/>
                <a:cs typeface="Tahoma"/>
              </a:rPr>
              <a:t>(</a:t>
            </a:r>
            <a:r>
              <a:rPr dirty="0" sz="1000" spc="-20" i="1">
                <a:latin typeface="Arial"/>
                <a:cs typeface="Arial"/>
              </a:rPr>
              <a:t>x</a:t>
            </a:r>
            <a:r>
              <a:rPr dirty="0" sz="1000" spc="-190" i="1">
                <a:latin typeface="Arial"/>
                <a:cs typeface="Arial"/>
              </a:rPr>
              <a:t> </a:t>
            </a:r>
            <a:r>
              <a:rPr dirty="0" baseline="27777" sz="1050" spc="-315">
                <a:latin typeface="SimSun"/>
                <a:cs typeface="SimSun"/>
              </a:rPr>
              <a:t>′</a:t>
            </a:r>
            <a:r>
              <a:rPr dirty="0" sz="1000" spc="-210">
                <a:latin typeface="Tahoma"/>
                <a:cs typeface="Tahoma"/>
              </a:rPr>
              <a:t>)</a:t>
            </a:r>
            <a:r>
              <a:rPr dirty="0" sz="1000" spc="-195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105">
                <a:latin typeface="Lucida Sans Unicode"/>
                <a:cs typeface="Lucida Sans Unicode"/>
              </a:rPr>
              <a:t> </a:t>
            </a:r>
            <a:r>
              <a:rPr dirty="0" sz="1000" spc="-60" i="1">
                <a:latin typeface="Arial"/>
                <a:cs typeface="Arial"/>
              </a:rPr>
              <a:t>g</a:t>
            </a:r>
            <a:r>
              <a:rPr dirty="0" sz="1000" spc="-170" i="1">
                <a:latin typeface="Arial"/>
                <a:cs typeface="Arial"/>
              </a:rPr>
              <a:t> </a:t>
            </a:r>
            <a:r>
              <a:rPr dirty="0" sz="1000" spc="-20">
                <a:latin typeface="Tahoma"/>
                <a:cs typeface="Tahoma"/>
              </a:rPr>
              <a:t>(</a:t>
            </a:r>
            <a:r>
              <a:rPr dirty="0" sz="1000" spc="-20" i="1">
                <a:latin typeface="Arial"/>
                <a:cs typeface="Arial"/>
              </a:rPr>
              <a:t>y</a:t>
            </a:r>
            <a:r>
              <a:rPr dirty="0" sz="1000" spc="-165" i="1">
                <a:latin typeface="Arial"/>
                <a:cs typeface="Arial"/>
              </a:rPr>
              <a:t> </a:t>
            </a:r>
            <a:r>
              <a:rPr dirty="0" baseline="27777" sz="1050" spc="-315">
                <a:latin typeface="SimSun"/>
                <a:cs typeface="SimSun"/>
              </a:rPr>
              <a:t>′</a:t>
            </a:r>
            <a:r>
              <a:rPr dirty="0" sz="1000" spc="-210">
                <a:latin typeface="Tahoma"/>
                <a:cs typeface="Tahoma"/>
              </a:rPr>
              <a:t>)</a:t>
            </a:r>
            <a:r>
              <a:rPr dirty="0" sz="1000" spc="-8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among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the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enumerated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features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of </a:t>
            </a:r>
            <a:r>
              <a:rPr dirty="0" sz="1000" spc="-300">
                <a:latin typeface="Tahoma"/>
                <a:cs typeface="Tahoma"/>
              </a:rPr>
              <a:t> </a:t>
            </a:r>
            <a:r>
              <a:rPr dirty="0" sz="1000" spc="-45" i="1">
                <a:latin typeface="Arial"/>
                <a:cs typeface="Arial"/>
              </a:rPr>
              <a:t>x</a:t>
            </a:r>
            <a:r>
              <a:rPr dirty="0" sz="1000" spc="-190" i="1">
                <a:latin typeface="Arial"/>
                <a:cs typeface="Arial"/>
              </a:rPr>
              <a:t> </a:t>
            </a:r>
            <a:r>
              <a:rPr dirty="0" sz="1000" spc="-30">
                <a:latin typeface="Tahoma"/>
                <a:cs typeface="Tahoma"/>
              </a:rPr>
              <a:t>,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5" b="1">
                <a:latin typeface="Arial"/>
                <a:cs typeface="Arial"/>
              </a:rPr>
              <a:t>indicating</a:t>
            </a:r>
            <a:r>
              <a:rPr dirty="0" sz="1000" spc="85" b="1">
                <a:latin typeface="Arial"/>
                <a:cs typeface="Arial"/>
              </a:rPr>
              <a:t> </a:t>
            </a:r>
            <a:r>
              <a:rPr dirty="0" sz="1000" spc="-60" b="1">
                <a:latin typeface="Arial"/>
                <a:cs typeface="Arial"/>
              </a:rPr>
              <a:t>h</a:t>
            </a:r>
            <a:r>
              <a:rPr dirty="0" sz="1000" spc="-95" b="1">
                <a:latin typeface="Arial"/>
                <a:cs typeface="Arial"/>
              </a:rPr>
              <a:t>o</a:t>
            </a:r>
            <a:r>
              <a:rPr dirty="0" sz="1000" spc="-40" b="1">
                <a:latin typeface="Arial"/>
                <a:cs typeface="Arial"/>
              </a:rPr>
              <a:t>w</a:t>
            </a:r>
            <a:r>
              <a:rPr dirty="0" sz="1000" spc="85" b="1">
                <a:latin typeface="Arial"/>
                <a:cs typeface="Arial"/>
              </a:rPr>
              <a:t> </a:t>
            </a:r>
            <a:r>
              <a:rPr dirty="0" sz="1000" spc="-35" b="1">
                <a:latin typeface="Arial"/>
                <a:cs typeface="Arial"/>
              </a:rPr>
              <a:t>im</a:t>
            </a:r>
            <a:r>
              <a:rPr dirty="0" sz="1000" spc="-10" b="1">
                <a:latin typeface="Arial"/>
                <a:cs typeface="Arial"/>
              </a:rPr>
              <a:t>p</a:t>
            </a:r>
            <a:r>
              <a:rPr dirty="0" sz="1000" spc="-95" b="1">
                <a:latin typeface="Arial"/>
                <a:cs typeface="Arial"/>
              </a:rPr>
              <a:t>o</a:t>
            </a:r>
            <a:r>
              <a:rPr dirty="0" sz="1000" spc="5" b="1">
                <a:latin typeface="Arial"/>
                <a:cs typeface="Arial"/>
              </a:rPr>
              <a:t>rtant</a:t>
            </a:r>
            <a:r>
              <a:rPr dirty="0" sz="1000" spc="85" b="1">
                <a:latin typeface="Arial"/>
                <a:cs typeface="Arial"/>
              </a:rPr>
              <a:t> </a:t>
            </a:r>
            <a:r>
              <a:rPr dirty="0" sz="1000" spc="-55" b="1">
                <a:latin typeface="Arial"/>
                <a:cs typeface="Arial"/>
              </a:rPr>
              <a:t>each</a:t>
            </a:r>
            <a:r>
              <a:rPr dirty="0" sz="1000" spc="85" b="1">
                <a:latin typeface="Arial"/>
                <a:cs typeface="Arial"/>
              </a:rPr>
              <a:t> </a:t>
            </a:r>
            <a:r>
              <a:rPr dirty="0" sz="1000" spc="-20" b="1">
                <a:latin typeface="Arial"/>
                <a:cs typeface="Arial"/>
              </a:rPr>
              <a:t>feature</a:t>
            </a:r>
            <a:r>
              <a:rPr dirty="0" sz="1000" spc="85" b="1">
                <a:latin typeface="Arial"/>
                <a:cs typeface="Arial"/>
              </a:rPr>
              <a:t> </a:t>
            </a:r>
            <a:r>
              <a:rPr dirty="0" sz="1000" spc="-75" b="1">
                <a:latin typeface="Arial"/>
                <a:cs typeface="Arial"/>
              </a:rPr>
              <a:t>w</a:t>
            </a:r>
            <a:r>
              <a:rPr dirty="0" sz="1000" spc="-85" b="1">
                <a:latin typeface="Arial"/>
                <a:cs typeface="Arial"/>
              </a:rPr>
              <a:t>as</a:t>
            </a:r>
            <a:r>
              <a:rPr dirty="0" sz="1000" spc="85" b="1">
                <a:latin typeface="Arial"/>
                <a:cs typeface="Arial"/>
              </a:rPr>
              <a:t> </a:t>
            </a:r>
            <a:r>
              <a:rPr dirty="0" sz="1000" spc="-25" b="1">
                <a:latin typeface="Arial"/>
                <a:cs typeface="Arial"/>
              </a:rPr>
              <a:t>f</a:t>
            </a:r>
            <a:r>
              <a:rPr dirty="0" sz="1000" spc="-75" b="1">
                <a:latin typeface="Arial"/>
                <a:cs typeface="Arial"/>
              </a:rPr>
              <a:t>o</a:t>
            </a:r>
            <a:r>
              <a:rPr dirty="0" sz="1000" spc="-20" b="1">
                <a:latin typeface="Arial"/>
                <a:cs typeface="Arial"/>
              </a:rPr>
              <a:t>r</a:t>
            </a:r>
            <a:r>
              <a:rPr dirty="0" sz="1000" spc="85" b="1">
                <a:latin typeface="Arial"/>
                <a:cs typeface="Arial"/>
              </a:rPr>
              <a:t> </a:t>
            </a:r>
            <a:r>
              <a:rPr dirty="0" sz="1000" spc="-10" b="1">
                <a:latin typeface="Arial"/>
                <a:cs typeface="Arial"/>
              </a:rPr>
              <a:t>the  </a:t>
            </a:r>
            <a:r>
              <a:rPr dirty="0" sz="1000" spc="-45" b="1">
                <a:latin typeface="Arial"/>
                <a:cs typeface="Arial"/>
              </a:rPr>
              <a:t>model’s</a:t>
            </a:r>
            <a:r>
              <a:rPr dirty="0" sz="1000" spc="80" b="1">
                <a:latin typeface="Arial"/>
                <a:cs typeface="Arial"/>
              </a:rPr>
              <a:t> </a:t>
            </a:r>
            <a:r>
              <a:rPr dirty="0" sz="1000" spc="-15" b="1">
                <a:latin typeface="Arial"/>
                <a:cs typeface="Arial"/>
              </a:rPr>
              <a:t>output</a:t>
            </a:r>
            <a:r>
              <a:rPr dirty="0" sz="1000" spc="85" b="1">
                <a:latin typeface="Arial"/>
                <a:cs typeface="Arial"/>
              </a:rPr>
              <a:t> </a:t>
            </a:r>
            <a:r>
              <a:rPr dirty="0" sz="1000" spc="-60" b="1">
                <a:latin typeface="Arial"/>
                <a:cs typeface="Arial"/>
              </a:rPr>
              <a:t>on</a:t>
            </a:r>
            <a:r>
              <a:rPr dirty="0" sz="1000" spc="85" b="1">
                <a:latin typeface="Arial"/>
                <a:cs typeface="Arial"/>
              </a:rPr>
              <a:t> </a:t>
            </a:r>
            <a:r>
              <a:rPr dirty="0" sz="1000" spc="-45" i="1">
                <a:latin typeface="Arial"/>
                <a:cs typeface="Arial"/>
              </a:rPr>
              <a:t>x</a:t>
            </a:r>
            <a:r>
              <a:rPr dirty="0" sz="1000" spc="-190" i="1">
                <a:latin typeface="Arial"/>
                <a:cs typeface="Arial"/>
              </a:rPr>
              <a:t> </a:t>
            </a:r>
            <a:r>
              <a:rPr dirty="0" sz="1000" spc="-30">
                <a:latin typeface="Tahoma"/>
                <a:cs typeface="Tahoma"/>
              </a:rPr>
              <a:t>.</a:t>
            </a:r>
            <a:endParaRPr sz="1000">
              <a:latin typeface="Tahoma"/>
              <a:cs typeface="Tahoma"/>
            </a:endParaRPr>
          </a:p>
          <a:p>
            <a:pPr marL="365760">
              <a:lnSpc>
                <a:spcPts val="1145"/>
              </a:lnSpc>
            </a:pPr>
            <a:r>
              <a:rPr dirty="0" sz="1000" spc="-15">
                <a:latin typeface="Tahoma"/>
                <a:cs typeface="Tahoma"/>
              </a:rPr>
              <a:t>The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im</a:t>
            </a:r>
            <a:r>
              <a:rPr dirty="0" sz="1000" spc="-5">
                <a:latin typeface="Tahoma"/>
                <a:cs typeface="Tahoma"/>
              </a:rPr>
              <a:t>p</a:t>
            </a:r>
            <a:r>
              <a:rPr dirty="0" sz="1000" spc="-75">
                <a:latin typeface="Tahoma"/>
                <a:cs typeface="Tahoma"/>
              </a:rPr>
              <a:t>o</a:t>
            </a:r>
            <a:r>
              <a:rPr dirty="0" sz="1000" spc="-35">
                <a:latin typeface="Tahoma"/>
                <a:cs typeface="Tahoma"/>
              </a:rPr>
              <a:t>rtance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of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feature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10" i="1">
                <a:latin typeface="Arial"/>
                <a:cs typeface="Arial"/>
              </a:rPr>
              <a:t>i</a:t>
            </a:r>
            <a:r>
              <a:rPr dirty="0" sz="1000" i="1">
                <a:latin typeface="Arial"/>
                <a:cs typeface="Arial"/>
              </a:rPr>
              <a:t> </a:t>
            </a:r>
            <a:r>
              <a:rPr dirty="0" sz="1000" spc="-130" i="1">
                <a:latin typeface="Arial"/>
                <a:cs typeface="Arial"/>
              </a:rPr>
              <a:t> </a:t>
            </a:r>
            <a:r>
              <a:rPr dirty="0" sz="1000" spc="-30">
                <a:latin typeface="Tahoma"/>
                <a:cs typeface="Tahoma"/>
              </a:rPr>
              <a:t>is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denoted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35" i="1">
                <a:latin typeface="Arial"/>
                <a:cs typeface="Arial"/>
              </a:rPr>
              <a:t>ϕ</a:t>
            </a:r>
            <a:r>
              <a:rPr dirty="0" baseline="-11904" sz="1050" spc="30" i="1">
                <a:latin typeface="Arial"/>
                <a:cs typeface="Arial"/>
              </a:rPr>
              <a:t>i</a:t>
            </a:r>
            <a:r>
              <a:rPr dirty="0" baseline="-11904" sz="1050" spc="-120" i="1">
                <a:latin typeface="Arial"/>
                <a:cs typeface="Arial"/>
              </a:rPr>
              <a:t> </a:t>
            </a:r>
            <a:r>
              <a:rPr dirty="0" sz="1000" spc="-30">
                <a:latin typeface="Tahoma"/>
                <a:cs typeface="Tahoma"/>
              </a:rPr>
              <a:t>,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so</a:t>
            </a:r>
            <a:endParaRPr sz="1000">
              <a:latin typeface="Tahoma"/>
              <a:cs typeface="Tahoma"/>
            </a:endParaRPr>
          </a:p>
          <a:p>
            <a:pPr marL="365760">
              <a:lnSpc>
                <a:spcPts val="1200"/>
              </a:lnSpc>
            </a:pPr>
            <a:r>
              <a:rPr dirty="0" baseline="41666" sz="1500" spc="682">
                <a:latin typeface="Lucida Sans Unicode"/>
                <a:cs typeface="Lucida Sans Unicode"/>
              </a:rPr>
              <a:t>Σ</a:t>
            </a:r>
            <a:r>
              <a:rPr dirty="0" baseline="-23809" sz="1050" spc="30" i="1">
                <a:latin typeface="Arial"/>
                <a:cs typeface="Arial"/>
              </a:rPr>
              <a:t>i</a:t>
            </a:r>
            <a:r>
              <a:rPr dirty="0" baseline="-23809" sz="1050" spc="135" i="1">
                <a:latin typeface="Arial"/>
                <a:cs typeface="Arial"/>
              </a:rPr>
              <a:t> </a:t>
            </a:r>
            <a:r>
              <a:rPr dirty="0" sz="1000" spc="35" i="1">
                <a:latin typeface="Arial"/>
                <a:cs typeface="Arial"/>
              </a:rPr>
              <a:t>ϕ</a:t>
            </a:r>
            <a:r>
              <a:rPr dirty="0" baseline="-11904" sz="1050" spc="30" i="1">
                <a:latin typeface="Arial"/>
                <a:cs typeface="Arial"/>
              </a:rPr>
              <a:t>i</a:t>
            </a:r>
            <a:r>
              <a:rPr dirty="0" baseline="-11904" sz="1050" i="1">
                <a:latin typeface="Arial"/>
                <a:cs typeface="Arial"/>
              </a:rPr>
              <a:t> </a:t>
            </a:r>
            <a:r>
              <a:rPr dirty="0" baseline="-11904" sz="1050" spc="7" i="1">
                <a:latin typeface="Arial"/>
                <a:cs typeface="Arial"/>
              </a:rPr>
              <a:t> </a:t>
            </a:r>
            <a:r>
              <a:rPr dirty="0" sz="1000" spc="45">
                <a:latin typeface="Tahoma"/>
                <a:cs typeface="Tahoma"/>
              </a:rPr>
              <a:t>=</a:t>
            </a:r>
            <a:r>
              <a:rPr dirty="0" sz="1000" spc="-35">
                <a:latin typeface="Tahoma"/>
                <a:cs typeface="Tahoma"/>
              </a:rPr>
              <a:t> </a:t>
            </a:r>
            <a:r>
              <a:rPr dirty="0" sz="1000" spc="-60" i="1">
                <a:latin typeface="Arial"/>
                <a:cs typeface="Arial"/>
              </a:rPr>
              <a:t>g</a:t>
            </a:r>
            <a:r>
              <a:rPr dirty="0" sz="1000" spc="-170" i="1">
                <a:latin typeface="Arial"/>
                <a:cs typeface="Arial"/>
              </a:rPr>
              <a:t> </a:t>
            </a:r>
            <a:r>
              <a:rPr dirty="0" sz="1000">
                <a:latin typeface="Tahoma"/>
                <a:cs typeface="Tahoma"/>
              </a:rPr>
              <a:t>(</a:t>
            </a:r>
            <a:r>
              <a:rPr dirty="0" sz="1000" spc="-45" i="1">
                <a:latin typeface="Arial"/>
                <a:cs typeface="Arial"/>
              </a:rPr>
              <a:t>x</a:t>
            </a:r>
            <a:r>
              <a:rPr dirty="0" sz="1000" spc="-190" i="1">
                <a:latin typeface="Arial"/>
                <a:cs typeface="Arial"/>
              </a:rPr>
              <a:t> </a:t>
            </a:r>
            <a:r>
              <a:rPr dirty="0" baseline="27777" sz="1050" spc="-637">
                <a:latin typeface="SimSun"/>
                <a:cs typeface="SimSun"/>
              </a:rPr>
              <a:t>′</a:t>
            </a:r>
            <a:r>
              <a:rPr dirty="0" sz="1000">
                <a:latin typeface="Tahoma"/>
                <a:cs typeface="Tahoma"/>
              </a:rPr>
              <a:t>)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60" i="1">
                <a:latin typeface="Arial"/>
                <a:cs typeface="Arial"/>
              </a:rPr>
              <a:t>g</a:t>
            </a:r>
            <a:r>
              <a:rPr dirty="0" sz="1000" spc="-170" i="1">
                <a:latin typeface="Arial"/>
                <a:cs typeface="Arial"/>
              </a:rPr>
              <a:t> </a:t>
            </a:r>
            <a:r>
              <a:rPr dirty="0" sz="1000">
                <a:latin typeface="Tahoma"/>
                <a:cs typeface="Tahoma"/>
              </a:rPr>
              <a:t>(</a:t>
            </a:r>
            <a:r>
              <a:rPr dirty="0" sz="1000" spc="-45" i="1">
                <a:latin typeface="Arial"/>
                <a:cs typeface="Arial"/>
              </a:rPr>
              <a:t>y</a:t>
            </a:r>
            <a:r>
              <a:rPr dirty="0" sz="1000" spc="-170" i="1">
                <a:latin typeface="Arial"/>
                <a:cs typeface="Arial"/>
              </a:rPr>
              <a:t> </a:t>
            </a:r>
            <a:r>
              <a:rPr dirty="0" baseline="27777" sz="1050" spc="-637">
                <a:latin typeface="SimSun"/>
                <a:cs typeface="SimSun"/>
              </a:rPr>
              <a:t>′</a:t>
            </a:r>
            <a:r>
              <a:rPr dirty="0" sz="1000">
                <a:latin typeface="Tahoma"/>
                <a:cs typeface="Tahoma"/>
              </a:rPr>
              <a:t>)</a:t>
            </a:r>
            <a:endParaRPr sz="1000">
              <a:latin typeface="Tahoma"/>
              <a:cs typeface="Tahoma"/>
            </a:endParaRPr>
          </a:p>
        </p:txBody>
      </p:sp>
      <p:grpSp>
        <p:nvGrpSpPr>
          <p:cNvPr id="26" name="object 26"/>
          <p:cNvGrpSpPr/>
          <p:nvPr/>
        </p:nvGrpSpPr>
        <p:grpSpPr>
          <a:xfrm>
            <a:off x="0" y="3211372"/>
            <a:ext cx="4608195" cy="245110"/>
            <a:chOff x="0" y="3211372"/>
            <a:chExt cx="4608195" cy="245110"/>
          </a:xfrm>
        </p:grpSpPr>
        <p:sp>
          <p:nvSpPr>
            <p:cNvPr id="27" name="object 27"/>
            <p:cNvSpPr/>
            <p:nvPr/>
          </p:nvSpPr>
          <p:spPr>
            <a:xfrm>
              <a:off x="0" y="3211372"/>
              <a:ext cx="4608195" cy="122555"/>
            </a:xfrm>
            <a:custGeom>
              <a:avLst/>
              <a:gdLst/>
              <a:ahLst/>
              <a:cxnLst/>
              <a:rect l="l" t="t" r="r" b="b"/>
              <a:pathLst>
                <a:path w="4608195" h="122554">
                  <a:moveTo>
                    <a:pt x="4608004" y="0"/>
                  </a:moveTo>
                  <a:lnTo>
                    <a:pt x="0" y="0"/>
                  </a:lnTo>
                  <a:lnTo>
                    <a:pt x="0" y="122313"/>
                  </a:lnTo>
                  <a:lnTo>
                    <a:pt x="4608004" y="122313"/>
                  </a:lnTo>
                  <a:lnTo>
                    <a:pt x="4608004" y="0"/>
                  </a:lnTo>
                  <a:close/>
                </a:path>
              </a:pathLst>
            </a:custGeom>
            <a:solidFill>
              <a:srgbClr val="26268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8" name="object 28"/>
            <p:cNvSpPr/>
            <p:nvPr/>
          </p:nvSpPr>
          <p:spPr>
            <a:xfrm>
              <a:off x="0" y="3333686"/>
              <a:ext cx="4608195" cy="122555"/>
            </a:xfrm>
            <a:custGeom>
              <a:avLst/>
              <a:gdLst/>
              <a:ahLst/>
              <a:cxnLst/>
              <a:rect l="l" t="t" r="r" b="b"/>
              <a:pathLst>
                <a:path w="4608195" h="122554">
                  <a:moveTo>
                    <a:pt x="4608004" y="0"/>
                  </a:moveTo>
                  <a:lnTo>
                    <a:pt x="0" y="0"/>
                  </a:lnTo>
                  <a:lnTo>
                    <a:pt x="0" y="122313"/>
                  </a:lnTo>
                  <a:lnTo>
                    <a:pt x="4608004" y="122313"/>
                  </a:lnTo>
                  <a:lnTo>
                    <a:pt x="4608004" y="0"/>
                  </a:lnTo>
                  <a:close/>
                </a:path>
              </a:pathLst>
            </a:custGeom>
            <a:solidFill>
              <a:srgbClr val="191959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9" name="object 29"/>
          <p:cNvSpPr txBox="1"/>
          <p:nvPr/>
        </p:nvSpPr>
        <p:spPr>
          <a:xfrm>
            <a:off x="95300" y="3225267"/>
            <a:ext cx="1838325" cy="2247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675"/>
              </a:lnSpc>
            </a:pPr>
            <a:r>
              <a:rPr dirty="0" sz="600" spc="5">
                <a:solidFill>
                  <a:srgbClr val="FFFFFF"/>
                </a:solidFill>
                <a:latin typeface="Microsoft Sans Serif"/>
                <a:cs typeface="Microsoft Sans Serif"/>
              </a:rPr>
              <a:t>Max</a:t>
            </a:r>
            <a:r>
              <a:rPr dirty="0" sz="600" spc="4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dirty="0" sz="600" spc="-15">
                <a:solidFill>
                  <a:srgbClr val="FFFFFF"/>
                </a:solidFill>
                <a:latin typeface="Microsoft Sans Serif"/>
                <a:cs typeface="Microsoft Sans Serif"/>
              </a:rPr>
              <a:t>Nadeau,</a:t>
            </a:r>
            <a:r>
              <a:rPr dirty="0" sz="600" spc="4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dirty="0" sz="600" spc="5">
                <a:solidFill>
                  <a:srgbClr val="FFFFFF"/>
                </a:solidFill>
                <a:latin typeface="Microsoft Sans Serif"/>
                <a:cs typeface="Microsoft Sans Serif"/>
              </a:rPr>
              <a:t>Max</a:t>
            </a:r>
            <a:r>
              <a:rPr dirty="0" sz="600" spc="45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dirty="0" sz="600" spc="10">
                <a:solidFill>
                  <a:srgbClr val="FFFFFF"/>
                </a:solidFill>
                <a:latin typeface="Microsoft Sans Serif"/>
                <a:cs typeface="Microsoft Sans Serif"/>
              </a:rPr>
              <a:t>Li,</a:t>
            </a:r>
            <a:r>
              <a:rPr dirty="0" sz="600" spc="4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dirty="0" sz="600" spc="-15">
                <a:solidFill>
                  <a:srgbClr val="FFFFFF"/>
                </a:solidFill>
                <a:latin typeface="Microsoft Sans Serif"/>
                <a:cs typeface="Microsoft Sans Serif"/>
              </a:rPr>
              <a:t>and</a:t>
            </a:r>
            <a:r>
              <a:rPr dirty="0" sz="600" spc="45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dirty="0" sz="600" spc="-10">
                <a:solidFill>
                  <a:srgbClr val="FFFFFF"/>
                </a:solidFill>
                <a:latin typeface="Microsoft Sans Serif"/>
                <a:cs typeface="Microsoft Sans Serif"/>
              </a:rPr>
              <a:t>Xander</a:t>
            </a:r>
            <a:r>
              <a:rPr dirty="0" sz="600" spc="4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dirty="0" sz="600" spc="-20">
                <a:solidFill>
                  <a:srgbClr val="FFFFFF"/>
                </a:solidFill>
                <a:latin typeface="Microsoft Sans Serif"/>
                <a:cs typeface="Microsoft Sans Serif"/>
              </a:rPr>
              <a:t>Davies</a:t>
            </a:r>
            <a:endParaRPr sz="6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240"/>
              </a:spcBef>
            </a:pPr>
            <a:r>
              <a:rPr dirty="0" sz="600" spc="20">
                <a:solidFill>
                  <a:srgbClr val="FFFFFF"/>
                </a:solidFill>
                <a:latin typeface="Microsoft Sans Serif"/>
                <a:cs typeface="Microsoft Sans Serif"/>
                <a:hlinkClick r:id="rId9" action="ppaction://hlinksldjump"/>
              </a:rPr>
              <a:t>A</a:t>
            </a:r>
            <a:r>
              <a:rPr dirty="0" sz="600" spc="55">
                <a:solidFill>
                  <a:srgbClr val="FFFFFF"/>
                </a:solidFill>
                <a:latin typeface="Microsoft Sans Serif"/>
                <a:cs typeface="Microsoft Sans Serif"/>
                <a:hlinkClick r:id="rId9" action="ppaction://hlinksldjump"/>
              </a:rPr>
              <a:t> </a:t>
            </a:r>
            <a:r>
              <a:rPr dirty="0" sz="600" spc="-5">
                <a:solidFill>
                  <a:srgbClr val="FFFFFF"/>
                </a:solidFill>
                <a:latin typeface="Microsoft Sans Serif"/>
                <a:cs typeface="Microsoft Sans Serif"/>
                <a:hlinkClick r:id="rId9" action="ppaction://hlinksldjump"/>
              </a:rPr>
              <a:t>Unified</a:t>
            </a:r>
            <a:r>
              <a:rPr dirty="0" sz="600" spc="55">
                <a:solidFill>
                  <a:srgbClr val="FFFFFF"/>
                </a:solidFill>
                <a:latin typeface="Microsoft Sans Serif"/>
                <a:cs typeface="Microsoft Sans Serif"/>
                <a:hlinkClick r:id="rId9" action="ppaction://hlinksldjump"/>
              </a:rPr>
              <a:t> </a:t>
            </a:r>
            <a:r>
              <a:rPr dirty="0" sz="600" spc="-10">
                <a:solidFill>
                  <a:srgbClr val="FFFFFF"/>
                </a:solidFill>
                <a:latin typeface="Microsoft Sans Serif"/>
                <a:cs typeface="Microsoft Sans Serif"/>
                <a:hlinkClick r:id="rId9" action="ppaction://hlinksldjump"/>
              </a:rPr>
              <a:t>Approach</a:t>
            </a:r>
            <a:r>
              <a:rPr dirty="0" sz="600" spc="55">
                <a:solidFill>
                  <a:srgbClr val="FFFFFF"/>
                </a:solidFill>
                <a:latin typeface="Microsoft Sans Serif"/>
                <a:cs typeface="Microsoft Sans Serif"/>
                <a:hlinkClick r:id="rId9" action="ppaction://hlinksldjump"/>
              </a:rPr>
              <a:t> </a:t>
            </a:r>
            <a:r>
              <a:rPr dirty="0" sz="600" spc="20">
                <a:solidFill>
                  <a:srgbClr val="FFFFFF"/>
                </a:solidFill>
                <a:latin typeface="Microsoft Sans Serif"/>
                <a:cs typeface="Microsoft Sans Serif"/>
                <a:hlinkClick r:id="rId9" action="ppaction://hlinksldjump"/>
              </a:rPr>
              <a:t>to</a:t>
            </a:r>
            <a:r>
              <a:rPr dirty="0" sz="600" spc="55">
                <a:solidFill>
                  <a:srgbClr val="FFFFFF"/>
                </a:solidFill>
                <a:latin typeface="Microsoft Sans Serif"/>
                <a:cs typeface="Microsoft Sans Serif"/>
                <a:hlinkClick r:id="rId9" action="ppaction://hlinksldjump"/>
              </a:rPr>
              <a:t> </a:t>
            </a:r>
            <a:r>
              <a:rPr dirty="0" sz="600">
                <a:solidFill>
                  <a:srgbClr val="FFFFFF"/>
                </a:solidFill>
                <a:latin typeface="Microsoft Sans Serif"/>
                <a:cs typeface="Microsoft Sans Serif"/>
                <a:hlinkClick r:id="rId9" action="ppaction://hlinksldjump"/>
              </a:rPr>
              <a:t>Interpreting</a:t>
            </a:r>
            <a:r>
              <a:rPr dirty="0" sz="600" spc="55">
                <a:solidFill>
                  <a:srgbClr val="FFFFFF"/>
                </a:solidFill>
                <a:latin typeface="Microsoft Sans Serif"/>
                <a:cs typeface="Microsoft Sans Serif"/>
                <a:hlinkClick r:id="rId9" action="ppaction://hlinksldjump"/>
              </a:rPr>
              <a:t> </a:t>
            </a:r>
            <a:r>
              <a:rPr dirty="0" sz="600">
                <a:solidFill>
                  <a:srgbClr val="FFFFFF"/>
                </a:solidFill>
                <a:latin typeface="Microsoft Sans Serif"/>
                <a:cs typeface="Microsoft Sans Serif"/>
                <a:hlinkClick r:id="rId9" action="ppaction://hlinksldjump"/>
              </a:rPr>
              <a:t>Model</a:t>
            </a:r>
            <a:r>
              <a:rPr dirty="0" sz="600" spc="55">
                <a:solidFill>
                  <a:srgbClr val="FFFFFF"/>
                </a:solidFill>
                <a:latin typeface="Microsoft Sans Serif"/>
                <a:cs typeface="Microsoft Sans Serif"/>
                <a:hlinkClick r:id="rId9" action="ppaction://hlinksldjump"/>
              </a:rPr>
              <a:t> </a:t>
            </a:r>
            <a:r>
              <a:rPr dirty="0" sz="600" spc="-10">
                <a:solidFill>
                  <a:srgbClr val="FFFFFF"/>
                </a:solidFill>
                <a:latin typeface="Microsoft Sans Serif"/>
                <a:cs typeface="Microsoft Sans Serif"/>
                <a:hlinkClick r:id="rId9" action="ppaction://hlinksldjump"/>
              </a:rPr>
              <a:t>Predictions</a:t>
            </a:r>
            <a:endParaRPr sz="6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4608195" cy="250825"/>
            <a:chOff x="0" y="0"/>
            <a:chExt cx="4608195" cy="25082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18119" y="140143"/>
              <a:ext cx="141863" cy="87862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316250" y="140143"/>
              <a:ext cx="141863" cy="87862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2289429" y="14267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8C8CA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2339822" y="14267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8C8CA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2390228" y="14267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8C8CA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2440622" y="14267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8C8CA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2491028" y="14267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8C8CA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2541422" y="14267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8C8CA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/>
            <p:cNvSpPr/>
            <p:nvPr/>
          </p:nvSpPr>
          <p:spPr>
            <a:xfrm>
              <a:off x="3277069" y="14267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8C8CA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/>
            <p:cNvSpPr/>
            <p:nvPr/>
          </p:nvSpPr>
          <p:spPr>
            <a:xfrm>
              <a:off x="3327463" y="14267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8C8CA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/>
            <p:cNvSpPr/>
            <p:nvPr/>
          </p:nvSpPr>
          <p:spPr>
            <a:xfrm>
              <a:off x="4157433" y="14267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8C8CA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/>
            <p:cNvSpPr/>
            <p:nvPr/>
          </p:nvSpPr>
          <p:spPr>
            <a:xfrm>
              <a:off x="4157433" y="189473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5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8C8CAC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5" name="object 15"/>
          <p:cNvSpPr txBox="1"/>
          <p:nvPr/>
        </p:nvSpPr>
        <p:spPr>
          <a:xfrm>
            <a:off x="108000" y="25252"/>
            <a:ext cx="440499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  <a:tabLst>
                <a:tab pos="1197610" algn="l"/>
                <a:tab pos="2168525" algn="l"/>
                <a:tab pos="3155950" algn="l"/>
                <a:tab pos="4036695" algn="l"/>
              </a:tabLst>
            </a:pPr>
            <a:r>
              <a:rPr dirty="0" sz="600" spc="5">
                <a:solidFill>
                  <a:srgbClr val="FFFFFF"/>
                </a:solidFill>
                <a:latin typeface="Microsoft Sans Serif"/>
                <a:cs typeface="Microsoft Sans Serif"/>
                <a:hlinkClick r:id="rId4" action="ppaction://hlinksldjump"/>
              </a:rPr>
              <a:t>Additive</a:t>
            </a:r>
            <a:r>
              <a:rPr dirty="0" sz="600" spc="50">
                <a:solidFill>
                  <a:srgbClr val="FFFFFF"/>
                </a:solidFill>
                <a:latin typeface="Microsoft Sans Serif"/>
                <a:cs typeface="Microsoft Sans Serif"/>
                <a:hlinkClick r:id="rId4" action="ppaction://hlinksldjump"/>
              </a:rPr>
              <a:t> </a:t>
            </a:r>
            <a:r>
              <a:rPr dirty="0" sz="600" spc="-10">
                <a:solidFill>
                  <a:srgbClr val="FFFFFF"/>
                </a:solidFill>
                <a:latin typeface="Microsoft Sans Serif"/>
                <a:cs typeface="Microsoft Sans Serif"/>
                <a:hlinkClick r:id="rId4" action="ppaction://hlinksldjump"/>
              </a:rPr>
              <a:t>Explanations</a:t>
            </a:r>
            <a:r>
              <a:rPr dirty="0" sz="600">
                <a:solidFill>
                  <a:srgbClr val="FFFFFF"/>
                </a:solidFill>
                <a:latin typeface="Microsoft Sans Serif"/>
                <a:cs typeface="Microsoft Sans Serif"/>
              </a:rPr>
              <a:t>	</a:t>
            </a:r>
            <a:r>
              <a:rPr dirty="0" sz="600" spc="-20">
                <a:solidFill>
                  <a:srgbClr val="8C8CAC"/>
                </a:solidFill>
                <a:latin typeface="Microsoft Sans Serif"/>
                <a:cs typeface="Microsoft Sans Serif"/>
                <a:hlinkClick r:id="rId5" action="ppaction://hlinksldjump"/>
              </a:rPr>
              <a:t>Shapley</a:t>
            </a:r>
            <a:r>
              <a:rPr dirty="0" sz="600" spc="50">
                <a:solidFill>
                  <a:srgbClr val="8C8CAC"/>
                </a:solidFill>
                <a:latin typeface="Microsoft Sans Serif"/>
                <a:cs typeface="Microsoft Sans Serif"/>
                <a:hlinkClick r:id="rId5" action="ppaction://hlinksldjump"/>
              </a:rPr>
              <a:t> </a:t>
            </a:r>
            <a:r>
              <a:rPr dirty="0" sz="600">
                <a:solidFill>
                  <a:srgbClr val="8C8CAC"/>
                </a:solidFill>
                <a:latin typeface="Microsoft Sans Serif"/>
                <a:cs typeface="Microsoft Sans Serif"/>
                <a:hlinkClick r:id="rId5" action="ppaction://hlinksldjump"/>
              </a:rPr>
              <a:t>V</a:t>
            </a:r>
            <a:r>
              <a:rPr dirty="0" sz="600" spc="-30">
                <a:solidFill>
                  <a:srgbClr val="8C8CAC"/>
                </a:solidFill>
                <a:latin typeface="Microsoft Sans Serif"/>
                <a:cs typeface="Microsoft Sans Serif"/>
                <a:hlinkClick r:id="rId5" action="ppaction://hlinksldjump"/>
              </a:rPr>
              <a:t>alues</a:t>
            </a:r>
            <a:r>
              <a:rPr dirty="0" sz="600">
                <a:solidFill>
                  <a:srgbClr val="8C8CAC"/>
                </a:solidFill>
                <a:latin typeface="Microsoft Sans Serif"/>
                <a:cs typeface="Microsoft Sans Serif"/>
              </a:rPr>
              <a:t>	</a:t>
            </a:r>
            <a:r>
              <a:rPr dirty="0" sz="600">
                <a:solidFill>
                  <a:srgbClr val="8C8CAC"/>
                </a:solidFill>
                <a:latin typeface="Microsoft Sans Serif"/>
                <a:cs typeface="Microsoft Sans Serif"/>
                <a:hlinkClick r:id="rId6" action="ppaction://hlinksldjump"/>
              </a:rPr>
              <a:t>Ap</a:t>
            </a:r>
            <a:r>
              <a:rPr dirty="0" sz="600" spc="-20">
                <a:solidFill>
                  <a:srgbClr val="8C8CAC"/>
                </a:solidFill>
                <a:latin typeface="Microsoft Sans Serif"/>
                <a:cs typeface="Microsoft Sans Serif"/>
                <a:hlinkClick r:id="rId6" action="ppaction://hlinksldjump"/>
              </a:rPr>
              <a:t>p</a:t>
            </a:r>
            <a:r>
              <a:rPr dirty="0" sz="600">
                <a:solidFill>
                  <a:srgbClr val="8C8CAC"/>
                </a:solidFill>
                <a:latin typeface="Microsoft Sans Serif"/>
                <a:cs typeface="Microsoft Sans Serif"/>
                <a:hlinkClick r:id="rId6" action="ppaction://hlinksldjump"/>
              </a:rPr>
              <a:t>r</a:t>
            </a:r>
            <a:r>
              <a:rPr dirty="0" sz="600" spc="-20">
                <a:solidFill>
                  <a:srgbClr val="8C8CAC"/>
                </a:solidFill>
                <a:latin typeface="Microsoft Sans Serif"/>
                <a:cs typeface="Microsoft Sans Serif"/>
                <a:hlinkClick r:id="rId6" action="ppaction://hlinksldjump"/>
              </a:rPr>
              <a:t>o</a:t>
            </a:r>
            <a:r>
              <a:rPr dirty="0" sz="600" spc="-5">
                <a:solidFill>
                  <a:srgbClr val="8C8CAC"/>
                </a:solidFill>
                <a:latin typeface="Microsoft Sans Serif"/>
                <a:cs typeface="Microsoft Sans Serif"/>
                <a:hlinkClick r:id="rId6" action="ppaction://hlinksldjump"/>
              </a:rPr>
              <a:t>ximations</a:t>
            </a:r>
            <a:r>
              <a:rPr dirty="0" sz="600">
                <a:solidFill>
                  <a:srgbClr val="8C8CAC"/>
                </a:solidFill>
                <a:latin typeface="Microsoft Sans Serif"/>
                <a:cs typeface="Microsoft Sans Serif"/>
              </a:rPr>
              <a:t>	</a:t>
            </a:r>
            <a:r>
              <a:rPr dirty="0" sz="600" spc="-15">
                <a:solidFill>
                  <a:srgbClr val="8C8CAC"/>
                </a:solidFill>
                <a:latin typeface="Microsoft Sans Serif"/>
                <a:cs typeface="Microsoft Sans Serif"/>
                <a:hlinkClick r:id="rId7" action="ppaction://hlinksldjump"/>
              </a:rPr>
              <a:t>Ex</a:t>
            </a:r>
            <a:r>
              <a:rPr dirty="0" sz="600">
                <a:solidFill>
                  <a:srgbClr val="8C8CAC"/>
                </a:solidFill>
                <a:latin typeface="Microsoft Sans Serif"/>
                <a:cs typeface="Microsoft Sans Serif"/>
                <a:hlinkClick r:id="rId7" action="ppaction://hlinksldjump"/>
              </a:rPr>
              <a:t>p</a:t>
            </a:r>
            <a:r>
              <a:rPr dirty="0" sz="600" spc="-10">
                <a:solidFill>
                  <a:srgbClr val="8C8CAC"/>
                </a:solidFill>
                <a:latin typeface="Microsoft Sans Serif"/>
                <a:cs typeface="Microsoft Sans Serif"/>
                <a:hlinkClick r:id="rId7" action="ppaction://hlinksldjump"/>
              </a:rPr>
              <a:t>eriments</a:t>
            </a:r>
            <a:r>
              <a:rPr dirty="0" sz="600">
                <a:solidFill>
                  <a:srgbClr val="8C8CAC"/>
                </a:solidFill>
                <a:latin typeface="Microsoft Sans Serif"/>
                <a:cs typeface="Microsoft Sans Serif"/>
              </a:rPr>
              <a:t>	</a:t>
            </a:r>
            <a:r>
              <a:rPr dirty="0" sz="600" spc="-15">
                <a:solidFill>
                  <a:srgbClr val="8C8CAC"/>
                </a:solidFill>
                <a:latin typeface="Microsoft Sans Serif"/>
                <a:cs typeface="Microsoft Sans Serif"/>
                <a:hlinkClick r:id="rId8" action="ppaction://hlinksldjump"/>
              </a:rPr>
              <a:t>Extensions</a:t>
            </a:r>
            <a:endParaRPr sz="600">
              <a:latin typeface="Microsoft Sans Serif"/>
              <a:cs typeface="Microsoft Sans Serif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0" y="250786"/>
            <a:ext cx="4608195" cy="122555"/>
          </a:xfrm>
          <a:prstGeom prst="rect">
            <a:avLst/>
          </a:prstGeom>
          <a:solidFill>
            <a:srgbClr val="262685"/>
          </a:solidFill>
        </p:spPr>
        <p:txBody>
          <a:bodyPr wrap="square" lIns="0" tIns="8255" rIns="0" bIns="0" rtlCol="0" vert="horz">
            <a:spAutoFit/>
          </a:bodyPr>
          <a:lstStyle/>
          <a:p>
            <a:pPr marL="107950">
              <a:lnSpc>
                <a:spcPct val="100000"/>
              </a:lnSpc>
              <a:spcBef>
                <a:spcPts val="65"/>
              </a:spcBef>
            </a:pPr>
            <a:r>
              <a:rPr dirty="0" sz="600" spc="-15">
                <a:solidFill>
                  <a:srgbClr val="FFFFFF"/>
                </a:solidFill>
                <a:latin typeface="Microsoft Sans Serif"/>
                <a:cs typeface="Microsoft Sans Serif"/>
                <a:hlinkClick r:id="rId4" action="ppaction://hlinksldjump"/>
              </a:rPr>
              <a:t>Overview</a:t>
            </a:r>
            <a:r>
              <a:rPr dirty="0" sz="600" spc="40">
                <a:solidFill>
                  <a:srgbClr val="FFFFFF"/>
                </a:solidFill>
                <a:latin typeface="Microsoft Sans Serif"/>
                <a:cs typeface="Microsoft Sans Serif"/>
                <a:hlinkClick r:id="rId4" action="ppaction://hlinksldjump"/>
              </a:rPr>
              <a:t> </a:t>
            </a:r>
            <a:r>
              <a:rPr dirty="0" sz="600" spc="-15">
                <a:solidFill>
                  <a:srgbClr val="FFFFFF"/>
                </a:solidFill>
                <a:latin typeface="Microsoft Sans Serif"/>
                <a:cs typeface="Microsoft Sans Serif"/>
                <a:hlinkClick r:id="rId4" action="ppaction://hlinksldjump"/>
              </a:rPr>
              <a:t>and</a:t>
            </a:r>
            <a:r>
              <a:rPr dirty="0" sz="600" spc="45">
                <a:solidFill>
                  <a:srgbClr val="FFFFFF"/>
                </a:solidFill>
                <a:latin typeface="Microsoft Sans Serif"/>
                <a:cs typeface="Microsoft Sans Serif"/>
                <a:hlinkClick r:id="rId4" action="ppaction://hlinksldjump"/>
              </a:rPr>
              <a:t> </a:t>
            </a:r>
            <a:r>
              <a:rPr dirty="0" sz="600">
                <a:solidFill>
                  <a:srgbClr val="FFFFFF"/>
                </a:solidFill>
                <a:latin typeface="Microsoft Sans Serif"/>
                <a:cs typeface="Microsoft Sans Serif"/>
                <a:hlinkClick r:id="rId4" action="ppaction://hlinksldjump"/>
              </a:rPr>
              <a:t>relation</a:t>
            </a:r>
            <a:r>
              <a:rPr dirty="0" sz="600" spc="40">
                <a:solidFill>
                  <a:srgbClr val="FFFFFF"/>
                </a:solidFill>
                <a:latin typeface="Microsoft Sans Serif"/>
                <a:cs typeface="Microsoft Sans Serif"/>
                <a:hlinkClick r:id="rId4" action="ppaction://hlinksldjump"/>
              </a:rPr>
              <a:t> </a:t>
            </a:r>
            <a:r>
              <a:rPr dirty="0" sz="600" spc="20">
                <a:solidFill>
                  <a:srgbClr val="FFFFFF"/>
                </a:solidFill>
                <a:latin typeface="Microsoft Sans Serif"/>
                <a:cs typeface="Microsoft Sans Serif"/>
                <a:hlinkClick r:id="rId4" action="ppaction://hlinksldjump"/>
              </a:rPr>
              <a:t>to</a:t>
            </a:r>
            <a:r>
              <a:rPr dirty="0" sz="600" spc="45">
                <a:solidFill>
                  <a:srgbClr val="FFFFFF"/>
                </a:solidFill>
                <a:latin typeface="Microsoft Sans Serif"/>
                <a:cs typeface="Microsoft Sans Serif"/>
                <a:hlinkClick r:id="rId4" action="ppaction://hlinksldjump"/>
              </a:rPr>
              <a:t> </a:t>
            </a:r>
            <a:r>
              <a:rPr dirty="0" sz="600" spc="10">
                <a:solidFill>
                  <a:srgbClr val="FFFFFF"/>
                </a:solidFill>
                <a:latin typeface="Microsoft Sans Serif"/>
                <a:cs typeface="Microsoft Sans Serif"/>
                <a:hlinkClick r:id="rId4" action="ppaction://hlinksldjump"/>
              </a:rPr>
              <a:t>LIME</a:t>
            </a:r>
            <a:endParaRPr sz="600">
              <a:latin typeface="Microsoft Sans Serif"/>
              <a:cs typeface="Microsoft Sans Serif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0" y="373087"/>
            <a:ext cx="4608195" cy="350520"/>
          </a:xfrm>
          <a:prstGeom prst="rect">
            <a:avLst/>
          </a:prstGeom>
          <a:solidFill>
            <a:srgbClr val="3333B2"/>
          </a:solidFill>
        </p:spPr>
        <p:txBody>
          <a:bodyPr wrap="square" lIns="0" tIns="76835" rIns="0" bIns="0" rtlCol="0" vert="horz">
            <a:spAutoFit/>
          </a:bodyPr>
          <a:lstStyle/>
          <a:p>
            <a:pPr marL="107950">
              <a:lnSpc>
                <a:spcPct val="100000"/>
              </a:lnSpc>
              <a:spcBef>
                <a:spcPts val="605"/>
              </a:spcBef>
            </a:pPr>
            <a:r>
              <a:rPr dirty="0" sz="1400" spc="25">
                <a:solidFill>
                  <a:srgbClr val="FFFFFF"/>
                </a:solidFill>
                <a:latin typeface="Tahoma"/>
                <a:cs typeface="Tahoma"/>
              </a:rPr>
              <a:t>LIME</a:t>
            </a:r>
            <a:r>
              <a:rPr dirty="0" sz="1400" spc="3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1400" spc="-80">
                <a:solidFill>
                  <a:srgbClr val="FFFFFF"/>
                </a:solidFill>
                <a:latin typeface="Tahoma"/>
                <a:cs typeface="Tahoma"/>
              </a:rPr>
              <a:t>as</a:t>
            </a:r>
            <a:r>
              <a:rPr dirty="0" sz="1400" spc="3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1400" spc="-65">
                <a:solidFill>
                  <a:srgbClr val="FFFFFF"/>
                </a:solidFill>
                <a:latin typeface="Tahoma"/>
                <a:cs typeface="Tahoma"/>
              </a:rPr>
              <a:t>an</a:t>
            </a:r>
            <a:r>
              <a:rPr dirty="0" sz="1400" spc="3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1400" spc="-20">
                <a:solidFill>
                  <a:srgbClr val="FFFFFF"/>
                </a:solidFill>
                <a:latin typeface="Tahoma"/>
                <a:cs typeface="Tahoma"/>
              </a:rPr>
              <a:t>Additive</a:t>
            </a:r>
            <a:r>
              <a:rPr dirty="0" sz="1400" spc="3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1400" spc="-45">
                <a:solidFill>
                  <a:srgbClr val="FFFFFF"/>
                </a:solidFill>
                <a:latin typeface="Tahoma"/>
                <a:cs typeface="Tahoma"/>
              </a:rPr>
              <a:t>Feature</a:t>
            </a:r>
            <a:r>
              <a:rPr dirty="0" sz="1400" spc="35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1400" spc="-10">
                <a:solidFill>
                  <a:srgbClr val="FFFFFF"/>
                </a:solidFill>
                <a:latin typeface="Tahoma"/>
                <a:cs typeface="Tahoma"/>
              </a:rPr>
              <a:t>Attribution</a:t>
            </a:r>
            <a:r>
              <a:rPr dirty="0" sz="1400" spc="3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1400" spc="-15">
                <a:solidFill>
                  <a:srgbClr val="FFFFFF"/>
                </a:solidFill>
                <a:latin typeface="Tahoma"/>
                <a:cs typeface="Tahoma"/>
              </a:rPr>
              <a:t>Method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506247" y="1183741"/>
            <a:ext cx="61594" cy="61594"/>
          </a:xfrm>
          <a:custGeom>
            <a:avLst/>
            <a:gdLst/>
            <a:ahLst/>
            <a:cxnLst/>
            <a:rect l="l" t="t" r="r" b="b"/>
            <a:pathLst>
              <a:path w="61595" h="61594">
                <a:moveTo>
                  <a:pt x="61569" y="0"/>
                </a:moveTo>
                <a:lnTo>
                  <a:pt x="0" y="0"/>
                </a:lnTo>
                <a:lnTo>
                  <a:pt x="0" y="61569"/>
                </a:lnTo>
                <a:lnTo>
                  <a:pt x="61569" y="61569"/>
                </a:lnTo>
                <a:lnTo>
                  <a:pt x="61569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506247" y="1373530"/>
            <a:ext cx="61594" cy="61594"/>
          </a:xfrm>
          <a:custGeom>
            <a:avLst/>
            <a:gdLst/>
            <a:ahLst/>
            <a:cxnLst/>
            <a:rect l="l" t="t" r="r" b="b"/>
            <a:pathLst>
              <a:path w="61595" h="61594">
                <a:moveTo>
                  <a:pt x="61569" y="0"/>
                </a:moveTo>
                <a:lnTo>
                  <a:pt x="0" y="0"/>
                </a:lnTo>
                <a:lnTo>
                  <a:pt x="0" y="61569"/>
                </a:lnTo>
                <a:lnTo>
                  <a:pt x="61569" y="61569"/>
                </a:lnTo>
                <a:lnTo>
                  <a:pt x="61569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788682" y="1707819"/>
            <a:ext cx="56515" cy="56515"/>
          </a:xfrm>
          <a:custGeom>
            <a:avLst/>
            <a:gdLst/>
            <a:ahLst/>
            <a:cxnLst/>
            <a:rect l="l" t="t" r="r" b="b"/>
            <a:pathLst>
              <a:path w="56515" h="56514">
                <a:moveTo>
                  <a:pt x="56235" y="0"/>
                </a:moveTo>
                <a:lnTo>
                  <a:pt x="0" y="0"/>
                </a:lnTo>
                <a:lnTo>
                  <a:pt x="0" y="56235"/>
                </a:lnTo>
                <a:lnTo>
                  <a:pt x="56235" y="56235"/>
                </a:lnTo>
                <a:lnTo>
                  <a:pt x="56235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788682" y="1859661"/>
            <a:ext cx="56515" cy="56515"/>
          </a:xfrm>
          <a:custGeom>
            <a:avLst/>
            <a:gdLst/>
            <a:ahLst/>
            <a:cxnLst/>
            <a:rect l="l" t="t" r="r" b="b"/>
            <a:pathLst>
              <a:path w="56515" h="56514">
                <a:moveTo>
                  <a:pt x="56235" y="0"/>
                </a:moveTo>
                <a:lnTo>
                  <a:pt x="0" y="0"/>
                </a:lnTo>
                <a:lnTo>
                  <a:pt x="0" y="56235"/>
                </a:lnTo>
                <a:lnTo>
                  <a:pt x="56235" y="56235"/>
                </a:lnTo>
                <a:lnTo>
                  <a:pt x="56235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788682" y="2163318"/>
            <a:ext cx="56515" cy="56515"/>
          </a:xfrm>
          <a:custGeom>
            <a:avLst/>
            <a:gdLst/>
            <a:ahLst/>
            <a:cxnLst/>
            <a:rect l="l" t="t" r="r" b="b"/>
            <a:pathLst>
              <a:path w="56515" h="56514">
                <a:moveTo>
                  <a:pt x="56235" y="0"/>
                </a:moveTo>
                <a:lnTo>
                  <a:pt x="0" y="0"/>
                </a:lnTo>
                <a:lnTo>
                  <a:pt x="0" y="56235"/>
                </a:lnTo>
                <a:lnTo>
                  <a:pt x="56235" y="56235"/>
                </a:lnTo>
                <a:lnTo>
                  <a:pt x="56235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788682" y="2466975"/>
            <a:ext cx="56515" cy="56515"/>
          </a:xfrm>
          <a:custGeom>
            <a:avLst/>
            <a:gdLst/>
            <a:ahLst/>
            <a:cxnLst/>
            <a:rect l="l" t="t" r="r" b="b"/>
            <a:pathLst>
              <a:path w="56515" h="56514">
                <a:moveTo>
                  <a:pt x="56235" y="0"/>
                </a:moveTo>
                <a:lnTo>
                  <a:pt x="0" y="0"/>
                </a:lnTo>
                <a:lnTo>
                  <a:pt x="0" y="56235"/>
                </a:lnTo>
                <a:lnTo>
                  <a:pt x="56235" y="56235"/>
                </a:lnTo>
                <a:lnTo>
                  <a:pt x="56235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/>
          <p:nvPr/>
        </p:nvSpPr>
        <p:spPr>
          <a:xfrm>
            <a:off x="598995" y="1070531"/>
            <a:ext cx="3687445" cy="1642745"/>
          </a:xfrm>
          <a:prstGeom prst="rect">
            <a:avLst/>
          </a:prstGeom>
        </p:spPr>
        <p:txBody>
          <a:bodyPr wrap="square" lIns="0" tIns="3492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275"/>
              </a:spcBef>
            </a:pPr>
            <a:r>
              <a:rPr dirty="0" sz="1100" spc="-35">
                <a:latin typeface="Tahoma"/>
                <a:cs typeface="Tahoma"/>
              </a:rPr>
              <a:t>You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15">
                <a:latin typeface="Tahoma"/>
                <a:cs typeface="Tahoma"/>
              </a:rPr>
              <a:t>all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remember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15">
                <a:latin typeface="Tahoma"/>
                <a:cs typeface="Tahoma"/>
              </a:rPr>
              <a:t>LIME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from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the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last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presentation.</a:t>
            </a:r>
            <a:endParaRPr sz="1100">
              <a:latin typeface="Tahoma"/>
              <a:cs typeface="Tahoma"/>
            </a:endParaRPr>
          </a:p>
          <a:p>
            <a:pPr marL="38100" marR="182245">
              <a:lnSpc>
                <a:spcPts val="1200"/>
              </a:lnSpc>
              <a:spcBef>
                <a:spcPts val="315"/>
              </a:spcBef>
            </a:pPr>
            <a:r>
              <a:rPr dirty="0" sz="1100" spc="15">
                <a:latin typeface="Tahoma"/>
                <a:cs typeface="Tahoma"/>
              </a:rPr>
              <a:t>LIME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(for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explaining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a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classification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of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70">
                <a:latin typeface="Tahoma"/>
                <a:cs typeface="Tahoma"/>
              </a:rPr>
              <a:t>some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image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-50" i="1">
                <a:latin typeface="Arial"/>
                <a:cs typeface="Arial"/>
              </a:rPr>
              <a:t>x</a:t>
            </a:r>
            <a:r>
              <a:rPr dirty="0" sz="1100" spc="-210" i="1">
                <a:latin typeface="Arial"/>
                <a:cs typeface="Arial"/>
              </a:rPr>
              <a:t> 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is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an </a:t>
            </a:r>
            <a:r>
              <a:rPr dirty="0" sz="1100" spc="-330">
                <a:latin typeface="Tahoma"/>
                <a:cs typeface="Tahoma"/>
              </a:rPr>
              <a:t> </a:t>
            </a:r>
            <a:r>
              <a:rPr dirty="0" sz="1100" spc="30">
                <a:latin typeface="Tahoma"/>
                <a:cs typeface="Tahoma"/>
              </a:rPr>
              <a:t>AFAM.</a:t>
            </a:r>
            <a:endParaRPr sz="1100">
              <a:latin typeface="Tahoma"/>
              <a:cs typeface="Tahoma"/>
            </a:endParaRPr>
          </a:p>
          <a:p>
            <a:pPr marL="314960">
              <a:lnSpc>
                <a:spcPts val="1200"/>
              </a:lnSpc>
              <a:spcBef>
                <a:spcPts val="150"/>
              </a:spcBef>
            </a:pPr>
            <a:r>
              <a:rPr dirty="0" sz="1000" spc="-15">
                <a:latin typeface="Tahoma"/>
                <a:cs typeface="Tahoma"/>
              </a:rPr>
              <a:t>The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set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of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superpixels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is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the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set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of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features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of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 i="1">
                <a:latin typeface="Arial"/>
                <a:cs typeface="Arial"/>
              </a:rPr>
              <a:t>x</a:t>
            </a:r>
            <a:endParaRPr sz="1000">
              <a:latin typeface="Arial"/>
              <a:cs typeface="Arial"/>
            </a:endParaRPr>
          </a:p>
          <a:p>
            <a:pPr marL="314960" marR="155575">
              <a:lnSpc>
                <a:spcPts val="1200"/>
              </a:lnSpc>
              <a:spcBef>
                <a:spcPts val="35"/>
              </a:spcBef>
            </a:pPr>
            <a:r>
              <a:rPr dirty="0" sz="1000" spc="-40">
                <a:latin typeface="Tahoma"/>
                <a:cs typeface="Tahoma"/>
              </a:rPr>
              <a:t>We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remove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superpixel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(i.e.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feature)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by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replacing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its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pixels </a:t>
            </a:r>
            <a:r>
              <a:rPr dirty="0" sz="1000" spc="-3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with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grey.</a:t>
            </a:r>
            <a:r>
              <a:rPr dirty="0" sz="1000" spc="13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So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the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image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containing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no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features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is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all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grey. </a:t>
            </a:r>
            <a:r>
              <a:rPr dirty="0" sz="1000" spc="-60">
                <a:latin typeface="Tahoma"/>
                <a:cs typeface="Tahoma"/>
              </a:rPr>
              <a:t> </a:t>
            </a:r>
            <a:r>
              <a:rPr dirty="0" sz="1000" spc="15">
                <a:latin typeface="Tahoma"/>
                <a:cs typeface="Tahoma"/>
              </a:rPr>
              <a:t>LIME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outputs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function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60" i="1">
                <a:latin typeface="Arial"/>
                <a:cs typeface="Arial"/>
              </a:rPr>
              <a:t>g</a:t>
            </a:r>
            <a:r>
              <a:rPr dirty="0" sz="1000" spc="-55" i="1">
                <a:latin typeface="Arial"/>
                <a:cs typeface="Arial"/>
              </a:rPr>
              <a:t> </a:t>
            </a:r>
            <a:r>
              <a:rPr dirty="0" sz="1000" spc="-10">
                <a:latin typeface="Tahoma"/>
                <a:cs typeface="Tahoma"/>
              </a:rPr>
              <a:t>that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approximates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25" i="1">
                <a:latin typeface="Arial"/>
                <a:cs typeface="Arial"/>
              </a:rPr>
              <a:t>f</a:t>
            </a:r>
            <a:r>
              <a:rPr dirty="0" sz="1000" spc="-65" i="1">
                <a:latin typeface="Arial"/>
                <a:cs typeface="Arial"/>
              </a:rPr>
              <a:t> </a:t>
            </a:r>
            <a:r>
              <a:rPr dirty="0" sz="1000" spc="-20">
                <a:latin typeface="Tahoma"/>
                <a:cs typeface="Tahoma"/>
              </a:rPr>
              <a:t>(</a:t>
            </a:r>
            <a:r>
              <a:rPr dirty="0" sz="1000" spc="-20" i="1">
                <a:latin typeface="Arial"/>
                <a:cs typeface="Arial"/>
              </a:rPr>
              <a:t>x</a:t>
            </a:r>
            <a:r>
              <a:rPr dirty="0" sz="1000" spc="-190" i="1">
                <a:latin typeface="Arial"/>
                <a:cs typeface="Arial"/>
              </a:rPr>
              <a:t> </a:t>
            </a:r>
            <a:r>
              <a:rPr dirty="0" sz="1000">
                <a:latin typeface="Tahoma"/>
                <a:cs typeface="Tahoma"/>
              </a:rPr>
              <a:t>)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and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25" i="1">
                <a:latin typeface="Arial"/>
                <a:cs typeface="Arial"/>
              </a:rPr>
              <a:t>f</a:t>
            </a:r>
            <a:r>
              <a:rPr dirty="0" sz="1000" spc="-65" i="1">
                <a:latin typeface="Arial"/>
                <a:cs typeface="Arial"/>
              </a:rPr>
              <a:t> </a:t>
            </a:r>
            <a:r>
              <a:rPr dirty="0" sz="1000" spc="-20">
                <a:latin typeface="Tahoma"/>
                <a:cs typeface="Tahoma"/>
              </a:rPr>
              <a:t>(</a:t>
            </a:r>
            <a:r>
              <a:rPr dirty="0" sz="1000" spc="-20" i="1">
                <a:latin typeface="Arial"/>
                <a:cs typeface="Arial"/>
              </a:rPr>
              <a:t>y</a:t>
            </a:r>
            <a:r>
              <a:rPr dirty="0" sz="1000" spc="-165" i="1">
                <a:latin typeface="Arial"/>
                <a:cs typeface="Arial"/>
              </a:rPr>
              <a:t> </a:t>
            </a:r>
            <a:r>
              <a:rPr dirty="0" sz="1000">
                <a:latin typeface="Tahoma"/>
                <a:cs typeface="Tahoma"/>
              </a:rPr>
              <a:t>) </a:t>
            </a:r>
            <a:r>
              <a:rPr dirty="0" sz="1000" spc="-300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as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0" i="1">
                <a:latin typeface="Arial"/>
                <a:cs typeface="Arial"/>
              </a:rPr>
              <a:t>g</a:t>
            </a:r>
            <a:r>
              <a:rPr dirty="0" sz="1000" spc="-170" i="1">
                <a:latin typeface="Arial"/>
                <a:cs typeface="Arial"/>
              </a:rPr>
              <a:t> </a:t>
            </a:r>
            <a:r>
              <a:rPr dirty="0" sz="1000">
                <a:latin typeface="Tahoma"/>
                <a:cs typeface="Tahoma"/>
              </a:rPr>
              <a:t>(</a:t>
            </a:r>
            <a:r>
              <a:rPr dirty="0" sz="1000" spc="-45" i="1">
                <a:latin typeface="Arial"/>
                <a:cs typeface="Arial"/>
              </a:rPr>
              <a:t>x</a:t>
            </a:r>
            <a:r>
              <a:rPr dirty="0" sz="1000" spc="-190" i="1">
                <a:latin typeface="Arial"/>
                <a:cs typeface="Arial"/>
              </a:rPr>
              <a:t> </a:t>
            </a:r>
            <a:r>
              <a:rPr dirty="0" baseline="27777" sz="1050" spc="-637">
                <a:latin typeface="SimSun"/>
                <a:cs typeface="SimSun"/>
              </a:rPr>
              <a:t>′</a:t>
            </a:r>
            <a:r>
              <a:rPr dirty="0" sz="1000">
                <a:latin typeface="Tahoma"/>
                <a:cs typeface="Tahoma"/>
              </a:rPr>
              <a:t>)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and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60" i="1">
                <a:latin typeface="Arial"/>
                <a:cs typeface="Arial"/>
              </a:rPr>
              <a:t>g</a:t>
            </a:r>
            <a:r>
              <a:rPr dirty="0" sz="1000" spc="-170" i="1">
                <a:latin typeface="Arial"/>
                <a:cs typeface="Arial"/>
              </a:rPr>
              <a:t> </a:t>
            </a:r>
            <a:r>
              <a:rPr dirty="0" sz="1000">
                <a:latin typeface="Tahoma"/>
                <a:cs typeface="Tahoma"/>
              </a:rPr>
              <a:t>(</a:t>
            </a:r>
            <a:r>
              <a:rPr dirty="0" sz="1000" spc="-45" i="1">
                <a:latin typeface="Arial"/>
                <a:cs typeface="Arial"/>
              </a:rPr>
              <a:t>y</a:t>
            </a:r>
            <a:r>
              <a:rPr dirty="0" sz="1000" spc="-170" i="1">
                <a:latin typeface="Arial"/>
                <a:cs typeface="Arial"/>
              </a:rPr>
              <a:t> </a:t>
            </a:r>
            <a:r>
              <a:rPr dirty="0" baseline="27777" sz="1050" spc="-637">
                <a:latin typeface="SimSun"/>
                <a:cs typeface="SimSun"/>
              </a:rPr>
              <a:t>′</a:t>
            </a:r>
            <a:r>
              <a:rPr dirty="0" sz="1000" spc="-15">
                <a:latin typeface="Tahoma"/>
                <a:cs typeface="Tahoma"/>
              </a:rPr>
              <a:t>).</a:t>
            </a:r>
            <a:endParaRPr sz="1000">
              <a:latin typeface="Tahoma"/>
              <a:cs typeface="Tahoma"/>
            </a:endParaRPr>
          </a:p>
          <a:p>
            <a:pPr marL="314960">
              <a:lnSpc>
                <a:spcPts val="1140"/>
              </a:lnSpc>
            </a:pPr>
            <a:r>
              <a:rPr dirty="0" sz="1000" spc="-60" i="1">
                <a:latin typeface="Arial"/>
                <a:cs typeface="Arial"/>
              </a:rPr>
              <a:t>g</a:t>
            </a:r>
            <a:r>
              <a:rPr dirty="0" sz="1000" spc="150" i="1">
                <a:latin typeface="Arial"/>
                <a:cs typeface="Arial"/>
              </a:rPr>
              <a:t> </a:t>
            </a:r>
            <a:r>
              <a:rPr dirty="0" sz="1000" spc="-45">
                <a:latin typeface="Tahoma"/>
                <a:cs typeface="Tahoma"/>
              </a:rPr>
              <a:t>provides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weighting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20" i="1">
                <a:latin typeface="Arial"/>
                <a:cs typeface="Arial"/>
              </a:rPr>
              <a:t>g</a:t>
            </a:r>
            <a:r>
              <a:rPr dirty="0" baseline="-11904" sz="1050" spc="-30" i="1">
                <a:latin typeface="Arial"/>
                <a:cs typeface="Arial"/>
              </a:rPr>
              <a:t>i</a:t>
            </a:r>
            <a:r>
              <a:rPr dirty="0" baseline="-11904" sz="1050" spc="120" i="1">
                <a:latin typeface="Arial"/>
                <a:cs typeface="Arial"/>
              </a:rPr>
              <a:t> </a:t>
            </a:r>
            <a:r>
              <a:rPr dirty="0" sz="1000" spc="-40">
                <a:latin typeface="Tahoma"/>
                <a:cs typeface="Tahoma"/>
              </a:rPr>
              <a:t>for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the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importance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of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each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superpixel</a:t>
            </a:r>
            <a:endParaRPr sz="1000">
              <a:latin typeface="Tahoma"/>
              <a:cs typeface="Tahoma"/>
            </a:endParaRPr>
          </a:p>
          <a:p>
            <a:pPr marL="314960">
              <a:lnSpc>
                <a:spcPts val="1200"/>
              </a:lnSpc>
            </a:pPr>
            <a:r>
              <a:rPr dirty="0" sz="1000" spc="-20">
                <a:latin typeface="Tahoma"/>
                <a:cs typeface="Tahoma"/>
              </a:rPr>
              <a:t>in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determining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25" i="1">
                <a:latin typeface="Arial"/>
                <a:cs typeface="Arial"/>
              </a:rPr>
              <a:t>f</a:t>
            </a:r>
            <a:r>
              <a:rPr dirty="0" sz="1000" spc="-65" i="1">
                <a:latin typeface="Arial"/>
                <a:cs typeface="Arial"/>
              </a:rPr>
              <a:t> </a:t>
            </a:r>
            <a:r>
              <a:rPr dirty="0" sz="1000">
                <a:latin typeface="Tahoma"/>
                <a:cs typeface="Tahoma"/>
              </a:rPr>
              <a:t>(</a:t>
            </a:r>
            <a:r>
              <a:rPr dirty="0" sz="1000" spc="-45" i="1">
                <a:latin typeface="Arial"/>
                <a:cs typeface="Arial"/>
              </a:rPr>
              <a:t>x</a:t>
            </a:r>
            <a:r>
              <a:rPr dirty="0" sz="1000" spc="-190" i="1">
                <a:latin typeface="Arial"/>
                <a:cs typeface="Arial"/>
              </a:rPr>
              <a:t> </a:t>
            </a:r>
            <a:r>
              <a:rPr dirty="0" sz="1000" spc="-40">
                <a:latin typeface="Tahoma"/>
                <a:cs typeface="Tahoma"/>
              </a:rPr>
              <a:t>);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these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serve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as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the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35" i="1">
                <a:latin typeface="Arial"/>
                <a:cs typeface="Arial"/>
              </a:rPr>
              <a:t>ϕ</a:t>
            </a:r>
            <a:r>
              <a:rPr dirty="0" baseline="-11904" sz="1050" spc="30" i="1">
                <a:latin typeface="Arial"/>
                <a:cs typeface="Arial"/>
              </a:rPr>
              <a:t>i</a:t>
            </a:r>
            <a:r>
              <a:rPr dirty="0" baseline="-11904" sz="1050" spc="-120" i="1">
                <a:latin typeface="Arial"/>
                <a:cs typeface="Arial"/>
              </a:rPr>
              <a:t> </a:t>
            </a:r>
            <a:r>
              <a:rPr dirty="0" sz="1000" spc="-30">
                <a:latin typeface="Tahoma"/>
                <a:cs typeface="Tahoma"/>
              </a:rPr>
              <a:t>.</a:t>
            </a:r>
            <a:endParaRPr sz="1000">
              <a:latin typeface="Tahoma"/>
              <a:cs typeface="Tahoma"/>
            </a:endParaRPr>
          </a:p>
        </p:txBody>
      </p:sp>
      <p:grpSp>
        <p:nvGrpSpPr>
          <p:cNvPr id="25" name="object 25"/>
          <p:cNvGrpSpPr/>
          <p:nvPr/>
        </p:nvGrpSpPr>
        <p:grpSpPr>
          <a:xfrm>
            <a:off x="0" y="3211372"/>
            <a:ext cx="4608195" cy="245110"/>
            <a:chOff x="0" y="3211372"/>
            <a:chExt cx="4608195" cy="245110"/>
          </a:xfrm>
        </p:grpSpPr>
        <p:sp>
          <p:nvSpPr>
            <p:cNvPr id="26" name="object 26"/>
            <p:cNvSpPr/>
            <p:nvPr/>
          </p:nvSpPr>
          <p:spPr>
            <a:xfrm>
              <a:off x="0" y="3211372"/>
              <a:ext cx="4608195" cy="122555"/>
            </a:xfrm>
            <a:custGeom>
              <a:avLst/>
              <a:gdLst/>
              <a:ahLst/>
              <a:cxnLst/>
              <a:rect l="l" t="t" r="r" b="b"/>
              <a:pathLst>
                <a:path w="4608195" h="122554">
                  <a:moveTo>
                    <a:pt x="4608004" y="0"/>
                  </a:moveTo>
                  <a:lnTo>
                    <a:pt x="0" y="0"/>
                  </a:lnTo>
                  <a:lnTo>
                    <a:pt x="0" y="122313"/>
                  </a:lnTo>
                  <a:lnTo>
                    <a:pt x="4608004" y="122313"/>
                  </a:lnTo>
                  <a:lnTo>
                    <a:pt x="4608004" y="0"/>
                  </a:lnTo>
                  <a:close/>
                </a:path>
              </a:pathLst>
            </a:custGeom>
            <a:solidFill>
              <a:srgbClr val="26268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7" name="object 27"/>
            <p:cNvSpPr/>
            <p:nvPr/>
          </p:nvSpPr>
          <p:spPr>
            <a:xfrm>
              <a:off x="0" y="3333686"/>
              <a:ext cx="4608195" cy="122555"/>
            </a:xfrm>
            <a:custGeom>
              <a:avLst/>
              <a:gdLst/>
              <a:ahLst/>
              <a:cxnLst/>
              <a:rect l="l" t="t" r="r" b="b"/>
              <a:pathLst>
                <a:path w="4608195" h="122554">
                  <a:moveTo>
                    <a:pt x="4608004" y="0"/>
                  </a:moveTo>
                  <a:lnTo>
                    <a:pt x="0" y="0"/>
                  </a:lnTo>
                  <a:lnTo>
                    <a:pt x="0" y="122313"/>
                  </a:lnTo>
                  <a:lnTo>
                    <a:pt x="4608004" y="122313"/>
                  </a:lnTo>
                  <a:lnTo>
                    <a:pt x="4608004" y="0"/>
                  </a:lnTo>
                  <a:close/>
                </a:path>
              </a:pathLst>
            </a:custGeom>
            <a:solidFill>
              <a:srgbClr val="191959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8" name="object 28"/>
          <p:cNvSpPr txBox="1"/>
          <p:nvPr/>
        </p:nvSpPr>
        <p:spPr>
          <a:xfrm>
            <a:off x="95300" y="3225267"/>
            <a:ext cx="1838325" cy="2247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675"/>
              </a:lnSpc>
            </a:pPr>
            <a:r>
              <a:rPr dirty="0" sz="600" spc="5">
                <a:solidFill>
                  <a:srgbClr val="FFFFFF"/>
                </a:solidFill>
                <a:latin typeface="Microsoft Sans Serif"/>
                <a:cs typeface="Microsoft Sans Serif"/>
              </a:rPr>
              <a:t>Max</a:t>
            </a:r>
            <a:r>
              <a:rPr dirty="0" sz="600" spc="4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dirty="0" sz="600" spc="-15">
                <a:solidFill>
                  <a:srgbClr val="FFFFFF"/>
                </a:solidFill>
                <a:latin typeface="Microsoft Sans Serif"/>
                <a:cs typeface="Microsoft Sans Serif"/>
              </a:rPr>
              <a:t>Nadeau,</a:t>
            </a:r>
            <a:r>
              <a:rPr dirty="0" sz="600" spc="4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dirty="0" sz="600" spc="5">
                <a:solidFill>
                  <a:srgbClr val="FFFFFF"/>
                </a:solidFill>
                <a:latin typeface="Microsoft Sans Serif"/>
                <a:cs typeface="Microsoft Sans Serif"/>
              </a:rPr>
              <a:t>Max</a:t>
            </a:r>
            <a:r>
              <a:rPr dirty="0" sz="600" spc="45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dirty="0" sz="600" spc="10">
                <a:solidFill>
                  <a:srgbClr val="FFFFFF"/>
                </a:solidFill>
                <a:latin typeface="Microsoft Sans Serif"/>
                <a:cs typeface="Microsoft Sans Serif"/>
              </a:rPr>
              <a:t>Li,</a:t>
            </a:r>
            <a:r>
              <a:rPr dirty="0" sz="600" spc="4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dirty="0" sz="600" spc="-15">
                <a:solidFill>
                  <a:srgbClr val="FFFFFF"/>
                </a:solidFill>
                <a:latin typeface="Microsoft Sans Serif"/>
                <a:cs typeface="Microsoft Sans Serif"/>
              </a:rPr>
              <a:t>and</a:t>
            </a:r>
            <a:r>
              <a:rPr dirty="0" sz="600" spc="45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dirty="0" sz="600" spc="-10">
                <a:solidFill>
                  <a:srgbClr val="FFFFFF"/>
                </a:solidFill>
                <a:latin typeface="Microsoft Sans Serif"/>
                <a:cs typeface="Microsoft Sans Serif"/>
              </a:rPr>
              <a:t>Xander</a:t>
            </a:r>
            <a:r>
              <a:rPr dirty="0" sz="600" spc="4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dirty="0" sz="600" spc="-20">
                <a:solidFill>
                  <a:srgbClr val="FFFFFF"/>
                </a:solidFill>
                <a:latin typeface="Microsoft Sans Serif"/>
                <a:cs typeface="Microsoft Sans Serif"/>
              </a:rPr>
              <a:t>Davies</a:t>
            </a:r>
            <a:endParaRPr sz="6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240"/>
              </a:spcBef>
            </a:pPr>
            <a:r>
              <a:rPr dirty="0" sz="600" spc="20">
                <a:solidFill>
                  <a:srgbClr val="FFFFFF"/>
                </a:solidFill>
                <a:latin typeface="Microsoft Sans Serif"/>
                <a:cs typeface="Microsoft Sans Serif"/>
                <a:hlinkClick r:id="rId9" action="ppaction://hlinksldjump"/>
              </a:rPr>
              <a:t>A</a:t>
            </a:r>
            <a:r>
              <a:rPr dirty="0" sz="600" spc="55">
                <a:solidFill>
                  <a:srgbClr val="FFFFFF"/>
                </a:solidFill>
                <a:latin typeface="Microsoft Sans Serif"/>
                <a:cs typeface="Microsoft Sans Serif"/>
                <a:hlinkClick r:id="rId9" action="ppaction://hlinksldjump"/>
              </a:rPr>
              <a:t> </a:t>
            </a:r>
            <a:r>
              <a:rPr dirty="0" sz="600" spc="-5">
                <a:solidFill>
                  <a:srgbClr val="FFFFFF"/>
                </a:solidFill>
                <a:latin typeface="Microsoft Sans Serif"/>
                <a:cs typeface="Microsoft Sans Serif"/>
                <a:hlinkClick r:id="rId9" action="ppaction://hlinksldjump"/>
              </a:rPr>
              <a:t>Unified</a:t>
            </a:r>
            <a:r>
              <a:rPr dirty="0" sz="600" spc="55">
                <a:solidFill>
                  <a:srgbClr val="FFFFFF"/>
                </a:solidFill>
                <a:latin typeface="Microsoft Sans Serif"/>
                <a:cs typeface="Microsoft Sans Serif"/>
                <a:hlinkClick r:id="rId9" action="ppaction://hlinksldjump"/>
              </a:rPr>
              <a:t> </a:t>
            </a:r>
            <a:r>
              <a:rPr dirty="0" sz="600" spc="-10">
                <a:solidFill>
                  <a:srgbClr val="FFFFFF"/>
                </a:solidFill>
                <a:latin typeface="Microsoft Sans Serif"/>
                <a:cs typeface="Microsoft Sans Serif"/>
                <a:hlinkClick r:id="rId9" action="ppaction://hlinksldjump"/>
              </a:rPr>
              <a:t>Approach</a:t>
            </a:r>
            <a:r>
              <a:rPr dirty="0" sz="600" spc="55">
                <a:solidFill>
                  <a:srgbClr val="FFFFFF"/>
                </a:solidFill>
                <a:latin typeface="Microsoft Sans Serif"/>
                <a:cs typeface="Microsoft Sans Serif"/>
                <a:hlinkClick r:id="rId9" action="ppaction://hlinksldjump"/>
              </a:rPr>
              <a:t> </a:t>
            </a:r>
            <a:r>
              <a:rPr dirty="0" sz="600" spc="20">
                <a:solidFill>
                  <a:srgbClr val="FFFFFF"/>
                </a:solidFill>
                <a:latin typeface="Microsoft Sans Serif"/>
                <a:cs typeface="Microsoft Sans Serif"/>
                <a:hlinkClick r:id="rId9" action="ppaction://hlinksldjump"/>
              </a:rPr>
              <a:t>to</a:t>
            </a:r>
            <a:r>
              <a:rPr dirty="0" sz="600" spc="55">
                <a:solidFill>
                  <a:srgbClr val="FFFFFF"/>
                </a:solidFill>
                <a:latin typeface="Microsoft Sans Serif"/>
                <a:cs typeface="Microsoft Sans Serif"/>
                <a:hlinkClick r:id="rId9" action="ppaction://hlinksldjump"/>
              </a:rPr>
              <a:t> </a:t>
            </a:r>
            <a:r>
              <a:rPr dirty="0" sz="600">
                <a:solidFill>
                  <a:srgbClr val="FFFFFF"/>
                </a:solidFill>
                <a:latin typeface="Microsoft Sans Serif"/>
                <a:cs typeface="Microsoft Sans Serif"/>
                <a:hlinkClick r:id="rId9" action="ppaction://hlinksldjump"/>
              </a:rPr>
              <a:t>Interpreting</a:t>
            </a:r>
            <a:r>
              <a:rPr dirty="0" sz="600" spc="55">
                <a:solidFill>
                  <a:srgbClr val="FFFFFF"/>
                </a:solidFill>
                <a:latin typeface="Microsoft Sans Serif"/>
                <a:cs typeface="Microsoft Sans Serif"/>
                <a:hlinkClick r:id="rId9" action="ppaction://hlinksldjump"/>
              </a:rPr>
              <a:t> </a:t>
            </a:r>
            <a:r>
              <a:rPr dirty="0" sz="600">
                <a:solidFill>
                  <a:srgbClr val="FFFFFF"/>
                </a:solidFill>
                <a:latin typeface="Microsoft Sans Serif"/>
                <a:cs typeface="Microsoft Sans Serif"/>
                <a:hlinkClick r:id="rId9" action="ppaction://hlinksldjump"/>
              </a:rPr>
              <a:t>Model</a:t>
            </a:r>
            <a:r>
              <a:rPr dirty="0" sz="600" spc="55">
                <a:solidFill>
                  <a:srgbClr val="FFFFFF"/>
                </a:solidFill>
                <a:latin typeface="Microsoft Sans Serif"/>
                <a:cs typeface="Microsoft Sans Serif"/>
                <a:hlinkClick r:id="rId9" action="ppaction://hlinksldjump"/>
              </a:rPr>
              <a:t> </a:t>
            </a:r>
            <a:r>
              <a:rPr dirty="0" sz="600" spc="-10">
                <a:solidFill>
                  <a:srgbClr val="FFFFFF"/>
                </a:solidFill>
                <a:latin typeface="Microsoft Sans Serif"/>
                <a:cs typeface="Microsoft Sans Serif"/>
                <a:hlinkClick r:id="rId9" action="ppaction://hlinksldjump"/>
              </a:rPr>
              <a:t>Predictions</a:t>
            </a:r>
            <a:endParaRPr sz="6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4608195" cy="250825"/>
            <a:chOff x="0" y="0"/>
            <a:chExt cx="4608195" cy="25082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18119" y="140143"/>
              <a:ext cx="141863" cy="87862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316250" y="140143"/>
              <a:ext cx="141863" cy="87862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2289429" y="14267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8C8CA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2339822" y="14267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8C8CA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2390228" y="14267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8C8CA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2440622" y="14267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8C8CA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2491028" y="14267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8C8CA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2541422" y="14267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8C8CA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/>
            <p:cNvSpPr/>
            <p:nvPr/>
          </p:nvSpPr>
          <p:spPr>
            <a:xfrm>
              <a:off x="3277069" y="14267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8C8CA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/>
            <p:cNvSpPr/>
            <p:nvPr/>
          </p:nvSpPr>
          <p:spPr>
            <a:xfrm>
              <a:off x="3327463" y="14267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8C8CA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/>
            <p:cNvSpPr/>
            <p:nvPr/>
          </p:nvSpPr>
          <p:spPr>
            <a:xfrm>
              <a:off x="4157433" y="14267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8C8CA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/>
            <p:cNvSpPr/>
            <p:nvPr/>
          </p:nvSpPr>
          <p:spPr>
            <a:xfrm>
              <a:off x="4157433" y="189473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5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8C8CAC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5" name="object 15"/>
          <p:cNvSpPr txBox="1"/>
          <p:nvPr/>
        </p:nvSpPr>
        <p:spPr>
          <a:xfrm>
            <a:off x="108000" y="25252"/>
            <a:ext cx="440499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  <a:tabLst>
                <a:tab pos="1197610" algn="l"/>
                <a:tab pos="2168525" algn="l"/>
                <a:tab pos="3155950" algn="l"/>
                <a:tab pos="4036695" algn="l"/>
              </a:tabLst>
            </a:pPr>
            <a:r>
              <a:rPr dirty="0" sz="600" spc="5">
                <a:solidFill>
                  <a:srgbClr val="FFFFFF"/>
                </a:solidFill>
                <a:latin typeface="Microsoft Sans Serif"/>
                <a:cs typeface="Microsoft Sans Serif"/>
                <a:hlinkClick r:id="rId4" action="ppaction://hlinksldjump"/>
              </a:rPr>
              <a:t>Additive</a:t>
            </a:r>
            <a:r>
              <a:rPr dirty="0" sz="600" spc="50">
                <a:solidFill>
                  <a:srgbClr val="FFFFFF"/>
                </a:solidFill>
                <a:latin typeface="Microsoft Sans Serif"/>
                <a:cs typeface="Microsoft Sans Serif"/>
                <a:hlinkClick r:id="rId4" action="ppaction://hlinksldjump"/>
              </a:rPr>
              <a:t> </a:t>
            </a:r>
            <a:r>
              <a:rPr dirty="0" sz="600" spc="-10">
                <a:solidFill>
                  <a:srgbClr val="FFFFFF"/>
                </a:solidFill>
                <a:latin typeface="Microsoft Sans Serif"/>
                <a:cs typeface="Microsoft Sans Serif"/>
                <a:hlinkClick r:id="rId4" action="ppaction://hlinksldjump"/>
              </a:rPr>
              <a:t>Explanations</a:t>
            </a:r>
            <a:r>
              <a:rPr dirty="0" sz="600">
                <a:solidFill>
                  <a:srgbClr val="FFFFFF"/>
                </a:solidFill>
                <a:latin typeface="Microsoft Sans Serif"/>
                <a:cs typeface="Microsoft Sans Serif"/>
              </a:rPr>
              <a:t>	</a:t>
            </a:r>
            <a:r>
              <a:rPr dirty="0" sz="600" spc="-20">
                <a:solidFill>
                  <a:srgbClr val="8C8CAC"/>
                </a:solidFill>
                <a:latin typeface="Microsoft Sans Serif"/>
                <a:cs typeface="Microsoft Sans Serif"/>
                <a:hlinkClick r:id="rId5" action="ppaction://hlinksldjump"/>
              </a:rPr>
              <a:t>Shapley</a:t>
            </a:r>
            <a:r>
              <a:rPr dirty="0" sz="600" spc="50">
                <a:solidFill>
                  <a:srgbClr val="8C8CAC"/>
                </a:solidFill>
                <a:latin typeface="Microsoft Sans Serif"/>
                <a:cs typeface="Microsoft Sans Serif"/>
                <a:hlinkClick r:id="rId5" action="ppaction://hlinksldjump"/>
              </a:rPr>
              <a:t> </a:t>
            </a:r>
            <a:r>
              <a:rPr dirty="0" sz="600">
                <a:solidFill>
                  <a:srgbClr val="8C8CAC"/>
                </a:solidFill>
                <a:latin typeface="Microsoft Sans Serif"/>
                <a:cs typeface="Microsoft Sans Serif"/>
                <a:hlinkClick r:id="rId5" action="ppaction://hlinksldjump"/>
              </a:rPr>
              <a:t>V</a:t>
            </a:r>
            <a:r>
              <a:rPr dirty="0" sz="600" spc="-30">
                <a:solidFill>
                  <a:srgbClr val="8C8CAC"/>
                </a:solidFill>
                <a:latin typeface="Microsoft Sans Serif"/>
                <a:cs typeface="Microsoft Sans Serif"/>
                <a:hlinkClick r:id="rId5" action="ppaction://hlinksldjump"/>
              </a:rPr>
              <a:t>alues</a:t>
            </a:r>
            <a:r>
              <a:rPr dirty="0" sz="600">
                <a:solidFill>
                  <a:srgbClr val="8C8CAC"/>
                </a:solidFill>
                <a:latin typeface="Microsoft Sans Serif"/>
                <a:cs typeface="Microsoft Sans Serif"/>
              </a:rPr>
              <a:t>	</a:t>
            </a:r>
            <a:r>
              <a:rPr dirty="0" sz="600">
                <a:solidFill>
                  <a:srgbClr val="8C8CAC"/>
                </a:solidFill>
                <a:latin typeface="Microsoft Sans Serif"/>
                <a:cs typeface="Microsoft Sans Serif"/>
                <a:hlinkClick r:id="rId6" action="ppaction://hlinksldjump"/>
              </a:rPr>
              <a:t>Ap</a:t>
            </a:r>
            <a:r>
              <a:rPr dirty="0" sz="600" spc="-20">
                <a:solidFill>
                  <a:srgbClr val="8C8CAC"/>
                </a:solidFill>
                <a:latin typeface="Microsoft Sans Serif"/>
                <a:cs typeface="Microsoft Sans Serif"/>
                <a:hlinkClick r:id="rId6" action="ppaction://hlinksldjump"/>
              </a:rPr>
              <a:t>p</a:t>
            </a:r>
            <a:r>
              <a:rPr dirty="0" sz="600">
                <a:solidFill>
                  <a:srgbClr val="8C8CAC"/>
                </a:solidFill>
                <a:latin typeface="Microsoft Sans Serif"/>
                <a:cs typeface="Microsoft Sans Serif"/>
                <a:hlinkClick r:id="rId6" action="ppaction://hlinksldjump"/>
              </a:rPr>
              <a:t>r</a:t>
            </a:r>
            <a:r>
              <a:rPr dirty="0" sz="600" spc="-20">
                <a:solidFill>
                  <a:srgbClr val="8C8CAC"/>
                </a:solidFill>
                <a:latin typeface="Microsoft Sans Serif"/>
                <a:cs typeface="Microsoft Sans Serif"/>
                <a:hlinkClick r:id="rId6" action="ppaction://hlinksldjump"/>
              </a:rPr>
              <a:t>o</a:t>
            </a:r>
            <a:r>
              <a:rPr dirty="0" sz="600" spc="-5">
                <a:solidFill>
                  <a:srgbClr val="8C8CAC"/>
                </a:solidFill>
                <a:latin typeface="Microsoft Sans Serif"/>
                <a:cs typeface="Microsoft Sans Serif"/>
                <a:hlinkClick r:id="rId6" action="ppaction://hlinksldjump"/>
              </a:rPr>
              <a:t>ximations</a:t>
            </a:r>
            <a:r>
              <a:rPr dirty="0" sz="600">
                <a:solidFill>
                  <a:srgbClr val="8C8CAC"/>
                </a:solidFill>
                <a:latin typeface="Microsoft Sans Serif"/>
                <a:cs typeface="Microsoft Sans Serif"/>
              </a:rPr>
              <a:t>	</a:t>
            </a:r>
            <a:r>
              <a:rPr dirty="0" sz="600" spc="-15">
                <a:solidFill>
                  <a:srgbClr val="8C8CAC"/>
                </a:solidFill>
                <a:latin typeface="Microsoft Sans Serif"/>
                <a:cs typeface="Microsoft Sans Serif"/>
                <a:hlinkClick r:id="rId7" action="ppaction://hlinksldjump"/>
              </a:rPr>
              <a:t>Ex</a:t>
            </a:r>
            <a:r>
              <a:rPr dirty="0" sz="600">
                <a:solidFill>
                  <a:srgbClr val="8C8CAC"/>
                </a:solidFill>
                <a:latin typeface="Microsoft Sans Serif"/>
                <a:cs typeface="Microsoft Sans Serif"/>
                <a:hlinkClick r:id="rId7" action="ppaction://hlinksldjump"/>
              </a:rPr>
              <a:t>p</a:t>
            </a:r>
            <a:r>
              <a:rPr dirty="0" sz="600" spc="-10">
                <a:solidFill>
                  <a:srgbClr val="8C8CAC"/>
                </a:solidFill>
                <a:latin typeface="Microsoft Sans Serif"/>
                <a:cs typeface="Microsoft Sans Serif"/>
                <a:hlinkClick r:id="rId7" action="ppaction://hlinksldjump"/>
              </a:rPr>
              <a:t>eriments</a:t>
            </a:r>
            <a:r>
              <a:rPr dirty="0" sz="600">
                <a:solidFill>
                  <a:srgbClr val="8C8CAC"/>
                </a:solidFill>
                <a:latin typeface="Microsoft Sans Serif"/>
                <a:cs typeface="Microsoft Sans Serif"/>
              </a:rPr>
              <a:t>	</a:t>
            </a:r>
            <a:r>
              <a:rPr dirty="0" sz="600" spc="-15">
                <a:solidFill>
                  <a:srgbClr val="8C8CAC"/>
                </a:solidFill>
                <a:latin typeface="Microsoft Sans Serif"/>
                <a:cs typeface="Microsoft Sans Serif"/>
                <a:hlinkClick r:id="rId8" action="ppaction://hlinksldjump"/>
              </a:rPr>
              <a:t>Extensions</a:t>
            </a:r>
            <a:endParaRPr sz="600">
              <a:latin typeface="Microsoft Sans Serif"/>
              <a:cs typeface="Microsoft Sans Serif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0" y="250786"/>
            <a:ext cx="4608195" cy="122555"/>
          </a:xfrm>
          <a:prstGeom prst="rect">
            <a:avLst/>
          </a:prstGeom>
          <a:solidFill>
            <a:srgbClr val="262685"/>
          </a:solidFill>
        </p:spPr>
        <p:txBody>
          <a:bodyPr wrap="square" lIns="0" tIns="8255" rIns="0" bIns="0" rtlCol="0" vert="horz">
            <a:spAutoFit/>
          </a:bodyPr>
          <a:lstStyle/>
          <a:p>
            <a:pPr marL="107950">
              <a:lnSpc>
                <a:spcPct val="100000"/>
              </a:lnSpc>
              <a:spcBef>
                <a:spcPts val="65"/>
              </a:spcBef>
            </a:pPr>
            <a:r>
              <a:rPr dirty="0" sz="600" spc="-15">
                <a:solidFill>
                  <a:srgbClr val="FFFFFF"/>
                </a:solidFill>
                <a:latin typeface="Microsoft Sans Serif"/>
                <a:cs typeface="Microsoft Sans Serif"/>
                <a:hlinkClick r:id="rId4" action="ppaction://hlinksldjump"/>
              </a:rPr>
              <a:t>Overview</a:t>
            </a:r>
            <a:r>
              <a:rPr dirty="0" sz="600" spc="40">
                <a:solidFill>
                  <a:srgbClr val="FFFFFF"/>
                </a:solidFill>
                <a:latin typeface="Microsoft Sans Serif"/>
                <a:cs typeface="Microsoft Sans Serif"/>
                <a:hlinkClick r:id="rId4" action="ppaction://hlinksldjump"/>
              </a:rPr>
              <a:t> </a:t>
            </a:r>
            <a:r>
              <a:rPr dirty="0" sz="600" spc="-15">
                <a:solidFill>
                  <a:srgbClr val="FFFFFF"/>
                </a:solidFill>
                <a:latin typeface="Microsoft Sans Serif"/>
                <a:cs typeface="Microsoft Sans Serif"/>
                <a:hlinkClick r:id="rId4" action="ppaction://hlinksldjump"/>
              </a:rPr>
              <a:t>and</a:t>
            </a:r>
            <a:r>
              <a:rPr dirty="0" sz="600" spc="45">
                <a:solidFill>
                  <a:srgbClr val="FFFFFF"/>
                </a:solidFill>
                <a:latin typeface="Microsoft Sans Serif"/>
                <a:cs typeface="Microsoft Sans Serif"/>
                <a:hlinkClick r:id="rId4" action="ppaction://hlinksldjump"/>
              </a:rPr>
              <a:t> </a:t>
            </a:r>
            <a:r>
              <a:rPr dirty="0" sz="600">
                <a:solidFill>
                  <a:srgbClr val="FFFFFF"/>
                </a:solidFill>
                <a:latin typeface="Microsoft Sans Serif"/>
                <a:cs typeface="Microsoft Sans Serif"/>
                <a:hlinkClick r:id="rId4" action="ppaction://hlinksldjump"/>
              </a:rPr>
              <a:t>relation</a:t>
            </a:r>
            <a:r>
              <a:rPr dirty="0" sz="600" spc="40">
                <a:solidFill>
                  <a:srgbClr val="FFFFFF"/>
                </a:solidFill>
                <a:latin typeface="Microsoft Sans Serif"/>
                <a:cs typeface="Microsoft Sans Serif"/>
                <a:hlinkClick r:id="rId4" action="ppaction://hlinksldjump"/>
              </a:rPr>
              <a:t> </a:t>
            </a:r>
            <a:r>
              <a:rPr dirty="0" sz="600" spc="20">
                <a:solidFill>
                  <a:srgbClr val="FFFFFF"/>
                </a:solidFill>
                <a:latin typeface="Microsoft Sans Serif"/>
                <a:cs typeface="Microsoft Sans Serif"/>
                <a:hlinkClick r:id="rId4" action="ppaction://hlinksldjump"/>
              </a:rPr>
              <a:t>to</a:t>
            </a:r>
            <a:r>
              <a:rPr dirty="0" sz="600" spc="45">
                <a:solidFill>
                  <a:srgbClr val="FFFFFF"/>
                </a:solidFill>
                <a:latin typeface="Microsoft Sans Serif"/>
                <a:cs typeface="Microsoft Sans Serif"/>
                <a:hlinkClick r:id="rId4" action="ppaction://hlinksldjump"/>
              </a:rPr>
              <a:t> </a:t>
            </a:r>
            <a:r>
              <a:rPr dirty="0" sz="600" spc="10">
                <a:solidFill>
                  <a:srgbClr val="FFFFFF"/>
                </a:solidFill>
                <a:latin typeface="Microsoft Sans Serif"/>
                <a:cs typeface="Microsoft Sans Serif"/>
                <a:hlinkClick r:id="rId4" action="ppaction://hlinksldjump"/>
              </a:rPr>
              <a:t>LIME</a:t>
            </a:r>
            <a:endParaRPr sz="600">
              <a:latin typeface="Microsoft Sans Serif"/>
              <a:cs typeface="Microsoft Sans Serif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0" y="373087"/>
            <a:ext cx="4608195" cy="350520"/>
          </a:xfrm>
          <a:prstGeom prst="rect">
            <a:avLst/>
          </a:prstGeom>
          <a:solidFill>
            <a:srgbClr val="3333B2"/>
          </a:solidFill>
        </p:spPr>
        <p:txBody>
          <a:bodyPr wrap="square" lIns="0" tIns="76835" rIns="0" bIns="0" rtlCol="0" vert="horz">
            <a:spAutoFit/>
          </a:bodyPr>
          <a:lstStyle/>
          <a:p>
            <a:pPr marL="107950">
              <a:lnSpc>
                <a:spcPct val="100000"/>
              </a:lnSpc>
              <a:spcBef>
                <a:spcPts val="605"/>
              </a:spcBef>
            </a:pPr>
            <a:r>
              <a:rPr dirty="0" sz="1400" spc="-15">
                <a:solidFill>
                  <a:srgbClr val="FFFFFF"/>
                </a:solidFill>
                <a:latin typeface="Tahoma"/>
                <a:cs typeface="Tahoma"/>
              </a:rPr>
              <a:t>DeepLIFT</a:t>
            </a:r>
            <a:r>
              <a:rPr dirty="0" sz="1400" spc="35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1400" spc="-80">
                <a:solidFill>
                  <a:srgbClr val="FFFFFF"/>
                </a:solidFill>
                <a:latin typeface="Tahoma"/>
                <a:cs typeface="Tahoma"/>
              </a:rPr>
              <a:t>as</a:t>
            </a:r>
            <a:r>
              <a:rPr dirty="0" sz="1400" spc="4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1400" spc="-65">
                <a:solidFill>
                  <a:srgbClr val="FFFFFF"/>
                </a:solidFill>
                <a:latin typeface="Tahoma"/>
                <a:cs typeface="Tahoma"/>
              </a:rPr>
              <a:t>an</a:t>
            </a:r>
            <a:r>
              <a:rPr dirty="0" sz="1400" spc="35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1400" spc="-20">
                <a:solidFill>
                  <a:srgbClr val="FFFFFF"/>
                </a:solidFill>
                <a:latin typeface="Tahoma"/>
                <a:cs typeface="Tahoma"/>
              </a:rPr>
              <a:t>Additive</a:t>
            </a:r>
            <a:r>
              <a:rPr dirty="0" sz="1400" spc="4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1400" spc="-50">
                <a:solidFill>
                  <a:srgbClr val="FFFFFF"/>
                </a:solidFill>
                <a:latin typeface="Tahoma"/>
                <a:cs typeface="Tahoma"/>
              </a:rPr>
              <a:t>Feature</a:t>
            </a:r>
            <a:r>
              <a:rPr dirty="0" sz="1400" spc="4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1400" spc="-10">
                <a:solidFill>
                  <a:srgbClr val="FFFFFF"/>
                </a:solidFill>
                <a:latin typeface="Tahoma"/>
                <a:cs typeface="Tahoma"/>
              </a:rPr>
              <a:t>Attribution</a:t>
            </a:r>
            <a:r>
              <a:rPr dirty="0" sz="1400" spc="35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1400" spc="-15">
                <a:solidFill>
                  <a:srgbClr val="FFFFFF"/>
                </a:solidFill>
                <a:latin typeface="Tahoma"/>
                <a:cs typeface="Tahoma"/>
              </a:rPr>
              <a:t>Method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506247" y="993444"/>
            <a:ext cx="61594" cy="61594"/>
          </a:xfrm>
          <a:custGeom>
            <a:avLst/>
            <a:gdLst/>
            <a:ahLst/>
            <a:cxnLst/>
            <a:rect l="l" t="t" r="r" b="b"/>
            <a:pathLst>
              <a:path w="61595" h="61594">
                <a:moveTo>
                  <a:pt x="61569" y="0"/>
                </a:moveTo>
                <a:lnTo>
                  <a:pt x="0" y="0"/>
                </a:lnTo>
                <a:lnTo>
                  <a:pt x="0" y="61569"/>
                </a:lnTo>
                <a:lnTo>
                  <a:pt x="61569" y="61569"/>
                </a:lnTo>
                <a:lnTo>
                  <a:pt x="61569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506247" y="1355306"/>
            <a:ext cx="61594" cy="61594"/>
          </a:xfrm>
          <a:custGeom>
            <a:avLst/>
            <a:gdLst/>
            <a:ahLst/>
            <a:cxnLst/>
            <a:rect l="l" t="t" r="r" b="b"/>
            <a:pathLst>
              <a:path w="61595" h="61594">
                <a:moveTo>
                  <a:pt x="61569" y="0"/>
                </a:moveTo>
                <a:lnTo>
                  <a:pt x="0" y="0"/>
                </a:lnTo>
                <a:lnTo>
                  <a:pt x="0" y="61569"/>
                </a:lnTo>
                <a:lnTo>
                  <a:pt x="61569" y="61569"/>
                </a:lnTo>
                <a:lnTo>
                  <a:pt x="61569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788682" y="1689608"/>
            <a:ext cx="56515" cy="56515"/>
          </a:xfrm>
          <a:custGeom>
            <a:avLst/>
            <a:gdLst/>
            <a:ahLst/>
            <a:cxnLst/>
            <a:rect l="l" t="t" r="r" b="b"/>
            <a:pathLst>
              <a:path w="56515" h="56514">
                <a:moveTo>
                  <a:pt x="56235" y="0"/>
                </a:moveTo>
                <a:lnTo>
                  <a:pt x="0" y="0"/>
                </a:lnTo>
                <a:lnTo>
                  <a:pt x="0" y="56235"/>
                </a:lnTo>
                <a:lnTo>
                  <a:pt x="56235" y="56235"/>
                </a:lnTo>
                <a:lnTo>
                  <a:pt x="56235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788682" y="1841436"/>
            <a:ext cx="56515" cy="56515"/>
          </a:xfrm>
          <a:custGeom>
            <a:avLst/>
            <a:gdLst/>
            <a:ahLst/>
            <a:cxnLst/>
            <a:rect l="l" t="t" r="r" b="b"/>
            <a:pathLst>
              <a:path w="56515" h="56514">
                <a:moveTo>
                  <a:pt x="56235" y="0"/>
                </a:moveTo>
                <a:lnTo>
                  <a:pt x="0" y="0"/>
                </a:lnTo>
                <a:lnTo>
                  <a:pt x="0" y="56235"/>
                </a:lnTo>
                <a:lnTo>
                  <a:pt x="56235" y="56235"/>
                </a:lnTo>
                <a:lnTo>
                  <a:pt x="56235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788682" y="2296922"/>
            <a:ext cx="56515" cy="56515"/>
          </a:xfrm>
          <a:custGeom>
            <a:avLst/>
            <a:gdLst/>
            <a:ahLst/>
            <a:cxnLst/>
            <a:rect l="l" t="t" r="r" b="b"/>
            <a:pathLst>
              <a:path w="56515" h="56514">
                <a:moveTo>
                  <a:pt x="56235" y="0"/>
                </a:moveTo>
                <a:lnTo>
                  <a:pt x="0" y="0"/>
                </a:lnTo>
                <a:lnTo>
                  <a:pt x="0" y="56235"/>
                </a:lnTo>
                <a:lnTo>
                  <a:pt x="56235" y="56235"/>
                </a:lnTo>
                <a:lnTo>
                  <a:pt x="56235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/>
          <p:nvPr/>
        </p:nvSpPr>
        <p:spPr>
          <a:xfrm>
            <a:off x="598995" y="903768"/>
            <a:ext cx="3687445" cy="1639570"/>
          </a:xfrm>
          <a:prstGeom prst="rect">
            <a:avLst/>
          </a:prstGeom>
        </p:spPr>
        <p:txBody>
          <a:bodyPr wrap="square" lIns="0" tIns="6985" rIns="0" bIns="0" rtlCol="0" vert="horz">
            <a:spAutoFit/>
          </a:bodyPr>
          <a:lstStyle/>
          <a:p>
            <a:pPr marL="38100" marR="160655">
              <a:lnSpc>
                <a:spcPct val="102600"/>
              </a:lnSpc>
              <a:spcBef>
                <a:spcPts val="55"/>
              </a:spcBef>
            </a:pPr>
            <a:r>
              <a:rPr dirty="0" sz="1100" spc="-15">
                <a:latin typeface="Tahoma"/>
                <a:cs typeface="Tahoma"/>
              </a:rPr>
              <a:t>DeepLIFT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is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another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local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interpretability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method,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proposed </a:t>
            </a:r>
            <a:r>
              <a:rPr dirty="0" sz="1100" spc="-32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in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(Shrikumar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et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al.,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2019).</a:t>
            </a:r>
            <a:endParaRPr sz="1100">
              <a:latin typeface="Tahoma"/>
              <a:cs typeface="Tahoma"/>
            </a:endParaRPr>
          </a:p>
          <a:p>
            <a:pPr marL="38100" marR="102870">
              <a:lnSpc>
                <a:spcPts val="1200"/>
              </a:lnSpc>
              <a:spcBef>
                <a:spcPts val="315"/>
              </a:spcBef>
            </a:pPr>
            <a:r>
              <a:rPr dirty="0" sz="1100" spc="-15">
                <a:latin typeface="Tahoma"/>
                <a:cs typeface="Tahoma"/>
              </a:rPr>
              <a:t>DeepLIFT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(for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explaining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classification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of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70">
                <a:latin typeface="Tahoma"/>
                <a:cs typeface="Tahoma"/>
              </a:rPr>
              <a:t>some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image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 i="1">
                <a:latin typeface="Arial"/>
                <a:cs typeface="Arial"/>
              </a:rPr>
              <a:t>x</a:t>
            </a:r>
            <a:r>
              <a:rPr dirty="0" sz="1100" spc="-204" i="1">
                <a:latin typeface="Arial"/>
                <a:cs typeface="Arial"/>
              </a:rPr>
              <a:t> 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is </a:t>
            </a:r>
            <a:r>
              <a:rPr dirty="0" sz="1100" spc="-33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an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30">
                <a:latin typeface="Tahoma"/>
                <a:cs typeface="Tahoma"/>
              </a:rPr>
              <a:t>AFAM.</a:t>
            </a:r>
            <a:endParaRPr sz="1100">
              <a:latin typeface="Tahoma"/>
              <a:cs typeface="Tahoma"/>
            </a:endParaRPr>
          </a:p>
          <a:p>
            <a:pPr marL="314960">
              <a:lnSpc>
                <a:spcPts val="1200"/>
              </a:lnSpc>
              <a:spcBef>
                <a:spcPts val="150"/>
              </a:spcBef>
            </a:pPr>
            <a:r>
              <a:rPr dirty="0" sz="1000" spc="-15">
                <a:latin typeface="Tahoma"/>
                <a:cs typeface="Tahoma"/>
              </a:rPr>
              <a:t>The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set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of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pixels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is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the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features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of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 i="1">
                <a:latin typeface="Arial"/>
                <a:cs typeface="Arial"/>
              </a:rPr>
              <a:t>x</a:t>
            </a:r>
            <a:r>
              <a:rPr dirty="0" sz="1000" spc="-190" i="1">
                <a:latin typeface="Arial"/>
                <a:cs typeface="Arial"/>
              </a:rPr>
              <a:t> </a:t>
            </a:r>
            <a:r>
              <a:rPr dirty="0" sz="1000" spc="-30">
                <a:latin typeface="Tahoma"/>
                <a:cs typeface="Tahoma"/>
              </a:rPr>
              <a:t>.</a:t>
            </a:r>
            <a:endParaRPr sz="1000">
              <a:latin typeface="Tahoma"/>
              <a:cs typeface="Tahoma"/>
            </a:endParaRPr>
          </a:p>
          <a:p>
            <a:pPr marL="314960" marR="30480">
              <a:lnSpc>
                <a:spcPts val="1200"/>
              </a:lnSpc>
              <a:spcBef>
                <a:spcPts val="40"/>
              </a:spcBef>
            </a:pPr>
            <a:r>
              <a:rPr dirty="0" sz="1000" spc="-40">
                <a:latin typeface="Tahoma"/>
                <a:cs typeface="Tahoma"/>
              </a:rPr>
              <a:t>We </a:t>
            </a:r>
            <a:r>
              <a:rPr dirty="0" sz="1000" spc="-20">
                <a:latin typeface="Tahoma"/>
                <a:cs typeface="Tahoma"/>
              </a:rPr>
              <a:t>pick </a:t>
            </a:r>
            <a:r>
              <a:rPr dirty="0" sz="1000" spc="-65">
                <a:latin typeface="Tahoma"/>
                <a:cs typeface="Tahoma"/>
              </a:rPr>
              <a:t>some</a:t>
            </a:r>
            <a:r>
              <a:rPr dirty="0" sz="1000" spc="-6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“reference </a:t>
            </a:r>
            <a:r>
              <a:rPr dirty="0" sz="1000" spc="-20">
                <a:latin typeface="Tahoma"/>
                <a:cs typeface="Tahoma"/>
              </a:rPr>
              <a:t>value” </a:t>
            </a:r>
            <a:r>
              <a:rPr dirty="0" sz="1000" spc="-10">
                <a:latin typeface="Tahoma"/>
                <a:cs typeface="Tahoma"/>
              </a:rPr>
              <a:t>to </a:t>
            </a:r>
            <a:r>
              <a:rPr dirty="0" sz="1000" spc="-60">
                <a:latin typeface="Tahoma"/>
                <a:cs typeface="Tahoma"/>
              </a:rPr>
              <a:t>serve</a:t>
            </a:r>
            <a:r>
              <a:rPr dirty="0" sz="1000" spc="-55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as</a:t>
            </a:r>
            <a:r>
              <a:rPr dirty="0" sz="1000" spc="190">
                <a:latin typeface="Tahoma"/>
                <a:cs typeface="Tahoma"/>
              </a:rPr>
              <a:t> </a:t>
            </a:r>
            <a:r>
              <a:rPr dirty="0" sz="1000" spc="-45" i="1">
                <a:latin typeface="Arial"/>
                <a:cs typeface="Arial"/>
              </a:rPr>
              <a:t>y </a:t>
            </a:r>
            <a:r>
              <a:rPr dirty="0" sz="1000" spc="-30">
                <a:latin typeface="Tahoma"/>
                <a:cs typeface="Tahoma"/>
              </a:rPr>
              <a:t>, </a:t>
            </a:r>
            <a:r>
              <a:rPr dirty="0" sz="1000" spc="-35">
                <a:latin typeface="Tahoma"/>
                <a:cs typeface="Tahoma"/>
              </a:rPr>
              <a:t>the </a:t>
            </a:r>
            <a:r>
              <a:rPr dirty="0" sz="1000" spc="-50">
                <a:latin typeface="Tahoma"/>
                <a:cs typeface="Tahoma"/>
              </a:rPr>
              <a:t>image </a:t>
            </a:r>
            <a:r>
              <a:rPr dirty="0" sz="1000" spc="-20">
                <a:latin typeface="Tahoma"/>
                <a:cs typeface="Tahoma"/>
              </a:rPr>
              <a:t>with </a:t>
            </a:r>
            <a:r>
              <a:rPr dirty="0" sz="1000" spc="-30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no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features.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Removing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feature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of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45" i="1">
                <a:latin typeface="Arial"/>
                <a:cs typeface="Arial"/>
              </a:rPr>
              <a:t>x</a:t>
            </a:r>
            <a:r>
              <a:rPr dirty="0" sz="1000" spc="145" i="1">
                <a:latin typeface="Arial"/>
                <a:cs typeface="Arial"/>
              </a:rPr>
              <a:t> </a:t>
            </a:r>
            <a:r>
              <a:rPr dirty="0" sz="1000" spc="-35">
                <a:latin typeface="Tahoma"/>
                <a:cs typeface="Tahoma"/>
              </a:rPr>
              <a:t>consists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of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setting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pixel </a:t>
            </a:r>
            <a:r>
              <a:rPr dirty="0" sz="1000" spc="-3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to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the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value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of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that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pixel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in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the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reference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image.</a:t>
            </a:r>
            <a:endParaRPr sz="1000">
              <a:latin typeface="Tahoma"/>
              <a:cs typeface="Tahoma"/>
            </a:endParaRPr>
          </a:p>
          <a:p>
            <a:pPr marL="314960">
              <a:lnSpc>
                <a:spcPts val="1145"/>
              </a:lnSpc>
            </a:pPr>
            <a:r>
              <a:rPr dirty="0" sz="1000" spc="-15">
                <a:latin typeface="Tahoma"/>
                <a:cs typeface="Tahoma"/>
              </a:rPr>
              <a:t>DeepLIFT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d</a:t>
            </a:r>
            <a:r>
              <a:rPr dirty="0" sz="1000" spc="-20">
                <a:latin typeface="Tahoma"/>
                <a:cs typeface="Tahoma"/>
              </a:rPr>
              <a:t>o</a:t>
            </a:r>
            <a:r>
              <a:rPr dirty="0" sz="1000" spc="-25">
                <a:latin typeface="Tahoma"/>
                <a:cs typeface="Tahoma"/>
              </a:rPr>
              <a:t>esn’t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ap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30">
                <a:latin typeface="Tahoma"/>
                <a:cs typeface="Tahoma"/>
              </a:rPr>
              <a:t>r</a:t>
            </a:r>
            <a:r>
              <a:rPr dirty="0" sz="1000" spc="-70">
                <a:latin typeface="Tahoma"/>
                <a:cs typeface="Tahoma"/>
              </a:rPr>
              <a:t>o</a:t>
            </a:r>
            <a:r>
              <a:rPr dirty="0" sz="1000" spc="-35">
                <a:latin typeface="Tahoma"/>
                <a:cs typeface="Tahoma"/>
              </a:rPr>
              <a:t>ximate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25" i="1">
                <a:latin typeface="Arial"/>
                <a:cs typeface="Arial"/>
              </a:rPr>
              <a:t>f</a:t>
            </a:r>
            <a:r>
              <a:rPr dirty="0" sz="1000" spc="-65" i="1">
                <a:latin typeface="Arial"/>
                <a:cs typeface="Arial"/>
              </a:rPr>
              <a:t> </a:t>
            </a:r>
            <a:r>
              <a:rPr dirty="0" sz="1000">
                <a:latin typeface="Tahoma"/>
                <a:cs typeface="Tahoma"/>
              </a:rPr>
              <a:t>(</a:t>
            </a:r>
            <a:r>
              <a:rPr dirty="0" sz="1000" spc="-45" i="1">
                <a:latin typeface="Arial"/>
                <a:cs typeface="Arial"/>
              </a:rPr>
              <a:t>x</a:t>
            </a:r>
            <a:r>
              <a:rPr dirty="0" sz="1000" spc="-190" i="1">
                <a:latin typeface="Arial"/>
                <a:cs typeface="Arial"/>
              </a:rPr>
              <a:t> </a:t>
            </a:r>
            <a:r>
              <a:rPr dirty="0" sz="1000">
                <a:latin typeface="Tahoma"/>
                <a:cs typeface="Tahoma"/>
              </a:rPr>
              <a:t>)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and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25" i="1">
                <a:latin typeface="Arial"/>
                <a:cs typeface="Arial"/>
              </a:rPr>
              <a:t>f</a:t>
            </a:r>
            <a:r>
              <a:rPr dirty="0" sz="1000" spc="-65" i="1">
                <a:latin typeface="Arial"/>
                <a:cs typeface="Arial"/>
              </a:rPr>
              <a:t> </a:t>
            </a:r>
            <a:r>
              <a:rPr dirty="0" sz="1000">
                <a:latin typeface="Tahoma"/>
                <a:cs typeface="Tahoma"/>
              </a:rPr>
              <a:t>(</a:t>
            </a:r>
            <a:r>
              <a:rPr dirty="0" sz="1000" spc="-45" i="1">
                <a:latin typeface="Arial"/>
                <a:cs typeface="Arial"/>
              </a:rPr>
              <a:t>y</a:t>
            </a:r>
            <a:r>
              <a:rPr dirty="0" sz="1000" spc="-170" i="1">
                <a:latin typeface="Arial"/>
                <a:cs typeface="Arial"/>
              </a:rPr>
              <a:t> </a:t>
            </a:r>
            <a:r>
              <a:rPr dirty="0" sz="1000" spc="-15">
                <a:latin typeface="Tahoma"/>
                <a:cs typeface="Tahoma"/>
              </a:rPr>
              <a:t>),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15">
                <a:latin typeface="Tahoma"/>
                <a:cs typeface="Tahoma"/>
              </a:rPr>
              <a:t>it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just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uses</a:t>
            </a:r>
            <a:endParaRPr sz="1000">
              <a:latin typeface="Tahoma"/>
              <a:cs typeface="Tahoma"/>
            </a:endParaRPr>
          </a:p>
          <a:p>
            <a:pPr marL="314960">
              <a:lnSpc>
                <a:spcPts val="1200"/>
              </a:lnSpc>
            </a:pPr>
            <a:r>
              <a:rPr dirty="0" sz="1000" spc="-60" i="1">
                <a:latin typeface="Arial"/>
                <a:cs typeface="Arial"/>
              </a:rPr>
              <a:t>g</a:t>
            </a:r>
            <a:r>
              <a:rPr dirty="0" sz="1000" spc="-170" i="1">
                <a:latin typeface="Arial"/>
                <a:cs typeface="Arial"/>
              </a:rPr>
              <a:t> </a:t>
            </a:r>
            <a:r>
              <a:rPr dirty="0" sz="1000">
                <a:latin typeface="Tahoma"/>
                <a:cs typeface="Tahoma"/>
              </a:rPr>
              <a:t>(</a:t>
            </a:r>
            <a:r>
              <a:rPr dirty="0" sz="1000" spc="-45" i="1">
                <a:latin typeface="Arial"/>
                <a:cs typeface="Arial"/>
              </a:rPr>
              <a:t>x</a:t>
            </a:r>
            <a:r>
              <a:rPr dirty="0" sz="1000" spc="-190" i="1">
                <a:latin typeface="Arial"/>
                <a:cs typeface="Arial"/>
              </a:rPr>
              <a:t> </a:t>
            </a:r>
            <a:r>
              <a:rPr dirty="0" baseline="27777" sz="1050" spc="-637">
                <a:latin typeface="SimSun"/>
                <a:cs typeface="SimSun"/>
              </a:rPr>
              <a:t>′</a:t>
            </a:r>
            <a:r>
              <a:rPr dirty="0" sz="1000">
                <a:latin typeface="Tahoma"/>
                <a:cs typeface="Tahoma"/>
              </a:rPr>
              <a:t>)</a:t>
            </a:r>
            <a:r>
              <a:rPr dirty="0" sz="1000" spc="-35">
                <a:latin typeface="Tahoma"/>
                <a:cs typeface="Tahoma"/>
              </a:rPr>
              <a:t> </a:t>
            </a:r>
            <a:r>
              <a:rPr dirty="0" sz="1000" spc="45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25" i="1">
                <a:latin typeface="Arial"/>
                <a:cs typeface="Arial"/>
              </a:rPr>
              <a:t>f</a:t>
            </a:r>
            <a:r>
              <a:rPr dirty="0" sz="1000" spc="-65" i="1">
                <a:latin typeface="Arial"/>
                <a:cs typeface="Arial"/>
              </a:rPr>
              <a:t> </a:t>
            </a:r>
            <a:r>
              <a:rPr dirty="0" sz="1000">
                <a:latin typeface="Tahoma"/>
                <a:cs typeface="Tahoma"/>
              </a:rPr>
              <a:t>(</a:t>
            </a:r>
            <a:r>
              <a:rPr dirty="0" sz="1000" spc="-45" i="1">
                <a:latin typeface="Arial"/>
                <a:cs typeface="Arial"/>
              </a:rPr>
              <a:t>x</a:t>
            </a:r>
            <a:r>
              <a:rPr dirty="0" sz="1000" spc="-190" i="1">
                <a:latin typeface="Arial"/>
                <a:cs typeface="Arial"/>
              </a:rPr>
              <a:t> </a:t>
            </a:r>
            <a:r>
              <a:rPr dirty="0" sz="1000">
                <a:latin typeface="Tahoma"/>
                <a:cs typeface="Tahoma"/>
              </a:rPr>
              <a:t>)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and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60" i="1">
                <a:latin typeface="Arial"/>
                <a:cs typeface="Arial"/>
              </a:rPr>
              <a:t>g</a:t>
            </a:r>
            <a:r>
              <a:rPr dirty="0" sz="1000" spc="-170" i="1">
                <a:latin typeface="Arial"/>
                <a:cs typeface="Arial"/>
              </a:rPr>
              <a:t> </a:t>
            </a:r>
            <a:r>
              <a:rPr dirty="0" sz="1000">
                <a:latin typeface="Tahoma"/>
                <a:cs typeface="Tahoma"/>
              </a:rPr>
              <a:t>(</a:t>
            </a:r>
            <a:r>
              <a:rPr dirty="0" sz="1000" spc="-45" i="1">
                <a:latin typeface="Arial"/>
                <a:cs typeface="Arial"/>
              </a:rPr>
              <a:t>y</a:t>
            </a:r>
            <a:r>
              <a:rPr dirty="0" sz="1000" spc="-170" i="1">
                <a:latin typeface="Arial"/>
                <a:cs typeface="Arial"/>
              </a:rPr>
              <a:t> </a:t>
            </a:r>
            <a:r>
              <a:rPr dirty="0" baseline="27777" sz="1050" spc="-637">
                <a:latin typeface="SimSun"/>
                <a:cs typeface="SimSun"/>
              </a:rPr>
              <a:t>′</a:t>
            </a:r>
            <a:r>
              <a:rPr dirty="0" sz="1000">
                <a:latin typeface="Tahoma"/>
                <a:cs typeface="Tahoma"/>
              </a:rPr>
              <a:t>)</a:t>
            </a:r>
            <a:r>
              <a:rPr dirty="0" sz="1000" spc="-35">
                <a:latin typeface="Tahoma"/>
                <a:cs typeface="Tahoma"/>
              </a:rPr>
              <a:t> </a:t>
            </a:r>
            <a:r>
              <a:rPr dirty="0" sz="1000" spc="45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25" i="1">
                <a:latin typeface="Arial"/>
                <a:cs typeface="Arial"/>
              </a:rPr>
              <a:t>f</a:t>
            </a:r>
            <a:r>
              <a:rPr dirty="0" sz="1000" spc="-65" i="1">
                <a:latin typeface="Arial"/>
                <a:cs typeface="Arial"/>
              </a:rPr>
              <a:t> </a:t>
            </a:r>
            <a:r>
              <a:rPr dirty="0" sz="1000">
                <a:latin typeface="Tahoma"/>
                <a:cs typeface="Tahoma"/>
              </a:rPr>
              <a:t>(</a:t>
            </a:r>
            <a:r>
              <a:rPr dirty="0" sz="1000" spc="-45" i="1">
                <a:latin typeface="Arial"/>
                <a:cs typeface="Arial"/>
              </a:rPr>
              <a:t>y</a:t>
            </a:r>
            <a:r>
              <a:rPr dirty="0" sz="1000" spc="-170" i="1">
                <a:latin typeface="Arial"/>
                <a:cs typeface="Arial"/>
              </a:rPr>
              <a:t> </a:t>
            </a:r>
            <a:r>
              <a:rPr dirty="0" sz="1000" spc="-15">
                <a:latin typeface="Tahoma"/>
                <a:cs typeface="Tahoma"/>
              </a:rPr>
              <a:t>).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788682" y="2600591"/>
            <a:ext cx="56515" cy="56515"/>
          </a:xfrm>
          <a:custGeom>
            <a:avLst/>
            <a:gdLst/>
            <a:ahLst/>
            <a:cxnLst/>
            <a:rect l="l" t="t" r="r" b="b"/>
            <a:pathLst>
              <a:path w="56515" h="56514">
                <a:moveTo>
                  <a:pt x="56235" y="0"/>
                </a:moveTo>
                <a:lnTo>
                  <a:pt x="0" y="0"/>
                </a:lnTo>
                <a:lnTo>
                  <a:pt x="0" y="56235"/>
                </a:lnTo>
                <a:lnTo>
                  <a:pt x="56235" y="56235"/>
                </a:lnTo>
                <a:lnTo>
                  <a:pt x="56235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 txBox="1"/>
          <p:nvPr/>
        </p:nvSpPr>
        <p:spPr>
          <a:xfrm>
            <a:off x="876084" y="2517602"/>
            <a:ext cx="340931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1000" spc="-15">
                <a:latin typeface="Tahoma"/>
                <a:cs typeface="Tahoma"/>
              </a:rPr>
              <a:t>DeepLIFT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calculates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value</a:t>
            </a:r>
            <a:r>
              <a:rPr dirty="0" sz="1000" spc="30">
                <a:latin typeface="Tahoma"/>
                <a:cs typeface="Tahoma"/>
              </a:rPr>
              <a:t> </a:t>
            </a:r>
            <a:r>
              <a:rPr dirty="0" sz="1000" spc="15" i="1">
                <a:latin typeface="Arial"/>
                <a:cs typeface="Arial"/>
              </a:rPr>
              <a:t>C</a:t>
            </a:r>
            <a:r>
              <a:rPr dirty="0" baseline="-11904" sz="1050" spc="22">
                <a:latin typeface="Microsoft Sans Serif"/>
                <a:cs typeface="Microsoft Sans Serif"/>
              </a:rPr>
              <a:t>∆</a:t>
            </a:r>
            <a:r>
              <a:rPr dirty="0" baseline="-11904" sz="1050" spc="22" i="1">
                <a:latin typeface="Arial"/>
                <a:cs typeface="Arial"/>
              </a:rPr>
              <a:t>x</a:t>
            </a:r>
            <a:r>
              <a:rPr dirty="0" baseline="-27777" sz="750" spc="22" i="1">
                <a:latin typeface="Arial"/>
                <a:cs typeface="Arial"/>
              </a:rPr>
              <a:t>i</a:t>
            </a:r>
            <a:r>
              <a:rPr dirty="0" baseline="-27777" sz="750" spc="-60" i="1">
                <a:latin typeface="Arial"/>
                <a:cs typeface="Arial"/>
              </a:rPr>
              <a:t> </a:t>
            </a:r>
            <a:r>
              <a:rPr dirty="0" baseline="-11904" sz="1050" spc="97">
                <a:latin typeface="Microsoft Sans Serif"/>
                <a:cs typeface="Microsoft Sans Serif"/>
              </a:rPr>
              <a:t>∆</a:t>
            </a:r>
            <a:r>
              <a:rPr dirty="0" baseline="-11904" sz="1050" spc="97" i="1">
                <a:latin typeface="Arial"/>
                <a:cs typeface="Arial"/>
              </a:rPr>
              <a:t>o</a:t>
            </a:r>
            <a:r>
              <a:rPr dirty="0" baseline="-11904" sz="1050" spc="345" i="1">
                <a:latin typeface="Arial"/>
                <a:cs typeface="Arial"/>
              </a:rPr>
              <a:t> </a:t>
            </a:r>
            <a:r>
              <a:rPr dirty="0" sz="1000" spc="-40">
                <a:latin typeface="Tahoma"/>
                <a:cs typeface="Tahoma"/>
              </a:rPr>
              <a:t>for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each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pixel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10" i="1">
                <a:latin typeface="Arial"/>
                <a:cs typeface="Arial"/>
              </a:rPr>
              <a:t>x</a:t>
            </a:r>
            <a:r>
              <a:rPr dirty="0" baseline="-11904" sz="1050" spc="-15" i="1">
                <a:latin typeface="Arial"/>
                <a:cs typeface="Arial"/>
              </a:rPr>
              <a:t>i</a:t>
            </a:r>
            <a:r>
              <a:rPr dirty="0" baseline="-11904" sz="1050" spc="112" i="1">
                <a:latin typeface="Arial"/>
                <a:cs typeface="Arial"/>
              </a:rPr>
              <a:t> </a:t>
            </a:r>
            <a:r>
              <a:rPr dirty="0" sz="1000" spc="-45">
                <a:latin typeface="Tahoma"/>
                <a:cs typeface="Tahoma"/>
              </a:rPr>
              <a:t>such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that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901484" y="2574536"/>
            <a:ext cx="15938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455">
                <a:latin typeface="Lucida Sans Unicode"/>
                <a:cs typeface="Lucida Sans Unicode"/>
              </a:rPr>
              <a:t>Σ</a:t>
            </a:r>
            <a:endParaRPr sz="1000">
              <a:latin typeface="Lucida Sans Unicode"/>
              <a:cs typeface="Lucida Sans Unicode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035037" y="2745348"/>
            <a:ext cx="302895" cy="132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73685" algn="l"/>
              </a:tabLst>
            </a:pPr>
            <a:r>
              <a:rPr dirty="0" sz="700" spc="20" i="1">
                <a:latin typeface="Arial"/>
                <a:cs typeface="Arial"/>
              </a:rPr>
              <a:t>i</a:t>
            </a:r>
            <a:r>
              <a:rPr dirty="0" sz="700" spc="20" i="1">
                <a:latin typeface="Arial"/>
                <a:cs typeface="Arial"/>
              </a:rPr>
              <a:t>	</a:t>
            </a:r>
            <a:r>
              <a:rPr dirty="0" baseline="5555" sz="750" spc="15" i="1">
                <a:latin typeface="Arial"/>
                <a:cs typeface="Arial"/>
              </a:rPr>
              <a:t>i</a:t>
            </a:r>
            <a:endParaRPr baseline="5555" sz="75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093647" y="2669430"/>
            <a:ext cx="16611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416559" algn="l"/>
              </a:tabLst>
            </a:pPr>
            <a:r>
              <a:rPr dirty="0" sz="1000" spc="-90" i="1">
                <a:latin typeface="Arial"/>
                <a:cs typeface="Arial"/>
              </a:rPr>
              <a:t>C</a:t>
            </a:r>
            <a:r>
              <a:rPr dirty="0" sz="1000" spc="-90" i="1">
                <a:latin typeface="Arial"/>
                <a:cs typeface="Arial"/>
              </a:rPr>
              <a:t>	</a:t>
            </a:r>
            <a:r>
              <a:rPr dirty="0" sz="1000" spc="45">
                <a:latin typeface="Tahoma"/>
                <a:cs typeface="Tahoma"/>
              </a:rPr>
              <a:t>=</a:t>
            </a:r>
            <a:r>
              <a:rPr dirty="0" sz="1000" spc="-35">
                <a:latin typeface="Tahoma"/>
                <a:cs typeface="Tahoma"/>
              </a:rPr>
              <a:t> </a:t>
            </a:r>
            <a:r>
              <a:rPr dirty="0" sz="1000" spc="25" i="1">
                <a:latin typeface="Arial"/>
                <a:cs typeface="Arial"/>
              </a:rPr>
              <a:t>f</a:t>
            </a:r>
            <a:r>
              <a:rPr dirty="0" sz="1000" spc="-65" i="1">
                <a:latin typeface="Arial"/>
                <a:cs typeface="Arial"/>
              </a:rPr>
              <a:t> </a:t>
            </a:r>
            <a:r>
              <a:rPr dirty="0" sz="1000">
                <a:latin typeface="Tahoma"/>
                <a:cs typeface="Tahoma"/>
              </a:rPr>
              <a:t>(</a:t>
            </a:r>
            <a:r>
              <a:rPr dirty="0" sz="1000" spc="-45" i="1">
                <a:latin typeface="Arial"/>
                <a:cs typeface="Arial"/>
              </a:rPr>
              <a:t>x</a:t>
            </a:r>
            <a:r>
              <a:rPr dirty="0" sz="1000" spc="-190" i="1">
                <a:latin typeface="Arial"/>
                <a:cs typeface="Arial"/>
              </a:rPr>
              <a:t> </a:t>
            </a:r>
            <a:r>
              <a:rPr dirty="0" sz="1000">
                <a:latin typeface="Tahoma"/>
                <a:cs typeface="Tahoma"/>
              </a:rPr>
              <a:t>)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25" i="1">
                <a:latin typeface="Arial"/>
                <a:cs typeface="Arial"/>
              </a:rPr>
              <a:t>f</a:t>
            </a:r>
            <a:r>
              <a:rPr dirty="0" sz="1000" spc="-65" i="1">
                <a:latin typeface="Arial"/>
                <a:cs typeface="Arial"/>
              </a:rPr>
              <a:t> </a:t>
            </a:r>
            <a:r>
              <a:rPr dirty="0" sz="1000">
                <a:latin typeface="Tahoma"/>
                <a:cs typeface="Tahoma"/>
              </a:rPr>
              <a:t>(</a:t>
            </a:r>
            <a:r>
              <a:rPr dirty="0" sz="1000" spc="-45" i="1">
                <a:latin typeface="Arial"/>
                <a:cs typeface="Arial"/>
              </a:rPr>
              <a:t>y</a:t>
            </a:r>
            <a:r>
              <a:rPr dirty="0" sz="1000" spc="-170" i="1">
                <a:latin typeface="Arial"/>
                <a:cs typeface="Arial"/>
              </a:rPr>
              <a:t> </a:t>
            </a:r>
            <a:r>
              <a:rPr dirty="0" sz="1000" spc="-15">
                <a:latin typeface="Tahoma"/>
                <a:cs typeface="Tahoma"/>
              </a:rPr>
              <a:t>).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Each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90" i="1">
                <a:latin typeface="Arial"/>
                <a:cs typeface="Arial"/>
              </a:rPr>
              <a:t>C</a:t>
            </a:r>
            <a:endParaRPr sz="10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2851086" y="2764519"/>
            <a:ext cx="41910" cy="1016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500" spc="10" i="1">
                <a:latin typeface="Arial"/>
                <a:cs typeface="Arial"/>
              </a:rPr>
              <a:t>i</a:t>
            </a:r>
            <a:endParaRPr sz="5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174483" y="2726362"/>
            <a:ext cx="1856105" cy="132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567180" algn="l"/>
              </a:tabLst>
            </a:pPr>
            <a:r>
              <a:rPr dirty="0" sz="700" spc="70">
                <a:latin typeface="Microsoft Sans Serif"/>
                <a:cs typeface="Microsoft Sans Serif"/>
              </a:rPr>
              <a:t>∆</a:t>
            </a:r>
            <a:r>
              <a:rPr dirty="0" sz="700" spc="70" i="1">
                <a:latin typeface="Arial"/>
                <a:cs typeface="Arial"/>
              </a:rPr>
              <a:t>x</a:t>
            </a:r>
            <a:r>
              <a:rPr dirty="0" sz="700" spc="30" i="1">
                <a:latin typeface="Arial"/>
                <a:cs typeface="Arial"/>
              </a:rPr>
              <a:t> </a:t>
            </a:r>
            <a:r>
              <a:rPr dirty="0" sz="700" spc="65">
                <a:latin typeface="Microsoft Sans Serif"/>
                <a:cs typeface="Microsoft Sans Serif"/>
              </a:rPr>
              <a:t>∆</a:t>
            </a:r>
            <a:r>
              <a:rPr dirty="0" sz="700" spc="65" i="1">
                <a:latin typeface="Arial"/>
                <a:cs typeface="Arial"/>
              </a:rPr>
              <a:t>o	</a:t>
            </a:r>
            <a:r>
              <a:rPr dirty="0" sz="700" spc="70">
                <a:latin typeface="Microsoft Sans Serif"/>
                <a:cs typeface="Microsoft Sans Serif"/>
              </a:rPr>
              <a:t>∆</a:t>
            </a:r>
            <a:r>
              <a:rPr dirty="0" sz="700" spc="70" i="1">
                <a:latin typeface="Arial"/>
                <a:cs typeface="Arial"/>
              </a:rPr>
              <a:t>x</a:t>
            </a:r>
            <a:r>
              <a:rPr dirty="0" sz="700" spc="-40" i="1">
                <a:latin typeface="Arial"/>
                <a:cs typeface="Arial"/>
              </a:rPr>
              <a:t> </a:t>
            </a:r>
            <a:r>
              <a:rPr dirty="0" sz="700" spc="65">
                <a:latin typeface="Microsoft Sans Serif"/>
                <a:cs typeface="Microsoft Sans Serif"/>
              </a:rPr>
              <a:t>∆</a:t>
            </a:r>
            <a:r>
              <a:rPr dirty="0" sz="700" spc="65" i="1">
                <a:latin typeface="Arial"/>
                <a:cs typeface="Arial"/>
              </a:rPr>
              <a:t>o</a:t>
            </a:r>
            <a:endParaRPr sz="7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3059518" y="2669430"/>
            <a:ext cx="76073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5">
                <a:latin typeface="Tahoma"/>
                <a:cs typeface="Tahoma"/>
              </a:rPr>
              <a:t>represents</a:t>
            </a:r>
            <a:r>
              <a:rPr dirty="0" sz="1000" spc="-2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the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876084" y="2821259"/>
            <a:ext cx="211455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1000" spc="-30">
                <a:latin typeface="Tahoma"/>
                <a:cs typeface="Tahoma"/>
              </a:rPr>
              <a:t>im</a:t>
            </a:r>
            <a:r>
              <a:rPr dirty="0" sz="1000" spc="-5">
                <a:latin typeface="Tahoma"/>
                <a:cs typeface="Tahoma"/>
              </a:rPr>
              <a:t>p</a:t>
            </a:r>
            <a:r>
              <a:rPr dirty="0" sz="1000" spc="-75">
                <a:latin typeface="Tahoma"/>
                <a:cs typeface="Tahoma"/>
              </a:rPr>
              <a:t>o</a:t>
            </a:r>
            <a:r>
              <a:rPr dirty="0" sz="1000" spc="-35">
                <a:latin typeface="Tahoma"/>
                <a:cs typeface="Tahoma"/>
              </a:rPr>
              <a:t>rtance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of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 i="1">
                <a:latin typeface="Arial"/>
                <a:cs typeface="Arial"/>
              </a:rPr>
              <a:t>x</a:t>
            </a:r>
            <a:r>
              <a:rPr dirty="0" baseline="-11904" sz="1050" spc="30" i="1">
                <a:latin typeface="Arial"/>
                <a:cs typeface="Arial"/>
              </a:rPr>
              <a:t>i</a:t>
            </a:r>
            <a:r>
              <a:rPr dirty="0" baseline="-11904" sz="1050" i="1">
                <a:latin typeface="Arial"/>
                <a:cs typeface="Arial"/>
              </a:rPr>
              <a:t> </a:t>
            </a:r>
            <a:r>
              <a:rPr dirty="0" baseline="-11904" sz="1050" spc="89" i="1">
                <a:latin typeface="Arial"/>
                <a:cs typeface="Arial"/>
              </a:rPr>
              <a:t> </a:t>
            </a:r>
            <a:r>
              <a:rPr dirty="0" sz="1000" spc="-10">
                <a:latin typeface="Tahoma"/>
                <a:cs typeface="Tahoma"/>
              </a:rPr>
              <a:t>to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classification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25" i="1">
                <a:latin typeface="Arial"/>
                <a:cs typeface="Arial"/>
              </a:rPr>
              <a:t>f</a:t>
            </a:r>
            <a:r>
              <a:rPr dirty="0" sz="1000" spc="-65" i="1">
                <a:latin typeface="Arial"/>
                <a:cs typeface="Arial"/>
              </a:rPr>
              <a:t> </a:t>
            </a:r>
            <a:r>
              <a:rPr dirty="0" sz="1000">
                <a:latin typeface="Tahoma"/>
                <a:cs typeface="Tahoma"/>
              </a:rPr>
              <a:t>(</a:t>
            </a:r>
            <a:r>
              <a:rPr dirty="0" sz="1000" spc="-45" i="1">
                <a:latin typeface="Arial"/>
                <a:cs typeface="Arial"/>
              </a:rPr>
              <a:t>x</a:t>
            </a:r>
            <a:r>
              <a:rPr dirty="0" sz="1000" spc="-190" i="1">
                <a:latin typeface="Arial"/>
                <a:cs typeface="Arial"/>
              </a:rPr>
              <a:t> </a:t>
            </a:r>
            <a:r>
              <a:rPr dirty="0" sz="1000" spc="-15">
                <a:latin typeface="Tahoma"/>
                <a:cs typeface="Tahoma"/>
              </a:rPr>
              <a:t>).</a:t>
            </a:r>
            <a:endParaRPr sz="1000">
              <a:latin typeface="Tahoma"/>
              <a:cs typeface="Tahoma"/>
            </a:endParaRPr>
          </a:p>
        </p:txBody>
      </p:sp>
      <p:grpSp>
        <p:nvGrpSpPr>
          <p:cNvPr id="33" name="object 33"/>
          <p:cNvGrpSpPr/>
          <p:nvPr/>
        </p:nvGrpSpPr>
        <p:grpSpPr>
          <a:xfrm>
            <a:off x="0" y="3211372"/>
            <a:ext cx="4608195" cy="245110"/>
            <a:chOff x="0" y="3211372"/>
            <a:chExt cx="4608195" cy="245110"/>
          </a:xfrm>
        </p:grpSpPr>
        <p:sp>
          <p:nvSpPr>
            <p:cNvPr id="34" name="object 34"/>
            <p:cNvSpPr/>
            <p:nvPr/>
          </p:nvSpPr>
          <p:spPr>
            <a:xfrm>
              <a:off x="0" y="3211372"/>
              <a:ext cx="4608195" cy="122555"/>
            </a:xfrm>
            <a:custGeom>
              <a:avLst/>
              <a:gdLst/>
              <a:ahLst/>
              <a:cxnLst/>
              <a:rect l="l" t="t" r="r" b="b"/>
              <a:pathLst>
                <a:path w="4608195" h="122554">
                  <a:moveTo>
                    <a:pt x="4608004" y="0"/>
                  </a:moveTo>
                  <a:lnTo>
                    <a:pt x="0" y="0"/>
                  </a:lnTo>
                  <a:lnTo>
                    <a:pt x="0" y="122313"/>
                  </a:lnTo>
                  <a:lnTo>
                    <a:pt x="4608004" y="122313"/>
                  </a:lnTo>
                  <a:lnTo>
                    <a:pt x="4608004" y="0"/>
                  </a:lnTo>
                  <a:close/>
                </a:path>
              </a:pathLst>
            </a:custGeom>
            <a:solidFill>
              <a:srgbClr val="26268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5" name="object 35"/>
            <p:cNvSpPr/>
            <p:nvPr/>
          </p:nvSpPr>
          <p:spPr>
            <a:xfrm>
              <a:off x="0" y="3333686"/>
              <a:ext cx="4608195" cy="122555"/>
            </a:xfrm>
            <a:custGeom>
              <a:avLst/>
              <a:gdLst/>
              <a:ahLst/>
              <a:cxnLst/>
              <a:rect l="l" t="t" r="r" b="b"/>
              <a:pathLst>
                <a:path w="4608195" h="122554">
                  <a:moveTo>
                    <a:pt x="4608004" y="0"/>
                  </a:moveTo>
                  <a:lnTo>
                    <a:pt x="0" y="0"/>
                  </a:lnTo>
                  <a:lnTo>
                    <a:pt x="0" y="122313"/>
                  </a:lnTo>
                  <a:lnTo>
                    <a:pt x="4608004" y="122313"/>
                  </a:lnTo>
                  <a:lnTo>
                    <a:pt x="4608004" y="0"/>
                  </a:lnTo>
                  <a:close/>
                </a:path>
              </a:pathLst>
            </a:custGeom>
            <a:solidFill>
              <a:srgbClr val="191959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6" name="object 36"/>
          <p:cNvSpPr txBox="1"/>
          <p:nvPr/>
        </p:nvSpPr>
        <p:spPr>
          <a:xfrm>
            <a:off x="95300" y="3225267"/>
            <a:ext cx="1838325" cy="2247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675"/>
              </a:lnSpc>
            </a:pPr>
            <a:r>
              <a:rPr dirty="0" sz="600" spc="5">
                <a:solidFill>
                  <a:srgbClr val="FFFFFF"/>
                </a:solidFill>
                <a:latin typeface="Microsoft Sans Serif"/>
                <a:cs typeface="Microsoft Sans Serif"/>
              </a:rPr>
              <a:t>Max</a:t>
            </a:r>
            <a:r>
              <a:rPr dirty="0" sz="600" spc="4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dirty="0" sz="600" spc="-15">
                <a:solidFill>
                  <a:srgbClr val="FFFFFF"/>
                </a:solidFill>
                <a:latin typeface="Microsoft Sans Serif"/>
                <a:cs typeface="Microsoft Sans Serif"/>
              </a:rPr>
              <a:t>Nadeau,</a:t>
            </a:r>
            <a:r>
              <a:rPr dirty="0" sz="600" spc="4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dirty="0" sz="600" spc="5">
                <a:solidFill>
                  <a:srgbClr val="FFFFFF"/>
                </a:solidFill>
                <a:latin typeface="Microsoft Sans Serif"/>
                <a:cs typeface="Microsoft Sans Serif"/>
              </a:rPr>
              <a:t>Max</a:t>
            </a:r>
            <a:r>
              <a:rPr dirty="0" sz="600" spc="45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dirty="0" sz="600" spc="10">
                <a:solidFill>
                  <a:srgbClr val="FFFFFF"/>
                </a:solidFill>
                <a:latin typeface="Microsoft Sans Serif"/>
                <a:cs typeface="Microsoft Sans Serif"/>
              </a:rPr>
              <a:t>Li,</a:t>
            </a:r>
            <a:r>
              <a:rPr dirty="0" sz="600" spc="4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dirty="0" sz="600" spc="-15">
                <a:solidFill>
                  <a:srgbClr val="FFFFFF"/>
                </a:solidFill>
                <a:latin typeface="Microsoft Sans Serif"/>
                <a:cs typeface="Microsoft Sans Serif"/>
              </a:rPr>
              <a:t>and</a:t>
            </a:r>
            <a:r>
              <a:rPr dirty="0" sz="600" spc="45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dirty="0" sz="600" spc="-10">
                <a:solidFill>
                  <a:srgbClr val="FFFFFF"/>
                </a:solidFill>
                <a:latin typeface="Microsoft Sans Serif"/>
                <a:cs typeface="Microsoft Sans Serif"/>
              </a:rPr>
              <a:t>Xander</a:t>
            </a:r>
            <a:r>
              <a:rPr dirty="0" sz="600" spc="4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dirty="0" sz="600" spc="-20">
                <a:solidFill>
                  <a:srgbClr val="FFFFFF"/>
                </a:solidFill>
                <a:latin typeface="Microsoft Sans Serif"/>
                <a:cs typeface="Microsoft Sans Serif"/>
              </a:rPr>
              <a:t>Davies</a:t>
            </a:r>
            <a:endParaRPr sz="6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240"/>
              </a:spcBef>
            </a:pPr>
            <a:r>
              <a:rPr dirty="0" sz="600" spc="20">
                <a:solidFill>
                  <a:srgbClr val="FFFFFF"/>
                </a:solidFill>
                <a:latin typeface="Microsoft Sans Serif"/>
                <a:cs typeface="Microsoft Sans Serif"/>
                <a:hlinkClick r:id="rId9" action="ppaction://hlinksldjump"/>
              </a:rPr>
              <a:t>A</a:t>
            </a:r>
            <a:r>
              <a:rPr dirty="0" sz="600" spc="55">
                <a:solidFill>
                  <a:srgbClr val="FFFFFF"/>
                </a:solidFill>
                <a:latin typeface="Microsoft Sans Serif"/>
                <a:cs typeface="Microsoft Sans Serif"/>
                <a:hlinkClick r:id="rId9" action="ppaction://hlinksldjump"/>
              </a:rPr>
              <a:t> </a:t>
            </a:r>
            <a:r>
              <a:rPr dirty="0" sz="600" spc="-5">
                <a:solidFill>
                  <a:srgbClr val="FFFFFF"/>
                </a:solidFill>
                <a:latin typeface="Microsoft Sans Serif"/>
                <a:cs typeface="Microsoft Sans Serif"/>
                <a:hlinkClick r:id="rId9" action="ppaction://hlinksldjump"/>
              </a:rPr>
              <a:t>Unified</a:t>
            </a:r>
            <a:r>
              <a:rPr dirty="0" sz="600" spc="55">
                <a:solidFill>
                  <a:srgbClr val="FFFFFF"/>
                </a:solidFill>
                <a:latin typeface="Microsoft Sans Serif"/>
                <a:cs typeface="Microsoft Sans Serif"/>
                <a:hlinkClick r:id="rId9" action="ppaction://hlinksldjump"/>
              </a:rPr>
              <a:t> </a:t>
            </a:r>
            <a:r>
              <a:rPr dirty="0" sz="600" spc="-10">
                <a:solidFill>
                  <a:srgbClr val="FFFFFF"/>
                </a:solidFill>
                <a:latin typeface="Microsoft Sans Serif"/>
                <a:cs typeface="Microsoft Sans Serif"/>
                <a:hlinkClick r:id="rId9" action="ppaction://hlinksldjump"/>
              </a:rPr>
              <a:t>Approach</a:t>
            </a:r>
            <a:r>
              <a:rPr dirty="0" sz="600" spc="55">
                <a:solidFill>
                  <a:srgbClr val="FFFFFF"/>
                </a:solidFill>
                <a:latin typeface="Microsoft Sans Serif"/>
                <a:cs typeface="Microsoft Sans Serif"/>
                <a:hlinkClick r:id="rId9" action="ppaction://hlinksldjump"/>
              </a:rPr>
              <a:t> </a:t>
            </a:r>
            <a:r>
              <a:rPr dirty="0" sz="600" spc="20">
                <a:solidFill>
                  <a:srgbClr val="FFFFFF"/>
                </a:solidFill>
                <a:latin typeface="Microsoft Sans Serif"/>
                <a:cs typeface="Microsoft Sans Serif"/>
                <a:hlinkClick r:id="rId9" action="ppaction://hlinksldjump"/>
              </a:rPr>
              <a:t>to</a:t>
            </a:r>
            <a:r>
              <a:rPr dirty="0" sz="600" spc="55">
                <a:solidFill>
                  <a:srgbClr val="FFFFFF"/>
                </a:solidFill>
                <a:latin typeface="Microsoft Sans Serif"/>
                <a:cs typeface="Microsoft Sans Serif"/>
                <a:hlinkClick r:id="rId9" action="ppaction://hlinksldjump"/>
              </a:rPr>
              <a:t> </a:t>
            </a:r>
            <a:r>
              <a:rPr dirty="0" sz="600">
                <a:solidFill>
                  <a:srgbClr val="FFFFFF"/>
                </a:solidFill>
                <a:latin typeface="Microsoft Sans Serif"/>
                <a:cs typeface="Microsoft Sans Serif"/>
                <a:hlinkClick r:id="rId9" action="ppaction://hlinksldjump"/>
              </a:rPr>
              <a:t>Interpreting</a:t>
            </a:r>
            <a:r>
              <a:rPr dirty="0" sz="600" spc="55">
                <a:solidFill>
                  <a:srgbClr val="FFFFFF"/>
                </a:solidFill>
                <a:latin typeface="Microsoft Sans Serif"/>
                <a:cs typeface="Microsoft Sans Serif"/>
                <a:hlinkClick r:id="rId9" action="ppaction://hlinksldjump"/>
              </a:rPr>
              <a:t> </a:t>
            </a:r>
            <a:r>
              <a:rPr dirty="0" sz="600">
                <a:solidFill>
                  <a:srgbClr val="FFFFFF"/>
                </a:solidFill>
                <a:latin typeface="Microsoft Sans Serif"/>
                <a:cs typeface="Microsoft Sans Serif"/>
                <a:hlinkClick r:id="rId9" action="ppaction://hlinksldjump"/>
              </a:rPr>
              <a:t>Model</a:t>
            </a:r>
            <a:r>
              <a:rPr dirty="0" sz="600" spc="55">
                <a:solidFill>
                  <a:srgbClr val="FFFFFF"/>
                </a:solidFill>
                <a:latin typeface="Microsoft Sans Serif"/>
                <a:cs typeface="Microsoft Sans Serif"/>
                <a:hlinkClick r:id="rId9" action="ppaction://hlinksldjump"/>
              </a:rPr>
              <a:t> </a:t>
            </a:r>
            <a:r>
              <a:rPr dirty="0" sz="600" spc="-10">
                <a:solidFill>
                  <a:srgbClr val="FFFFFF"/>
                </a:solidFill>
                <a:latin typeface="Microsoft Sans Serif"/>
                <a:cs typeface="Microsoft Sans Serif"/>
                <a:hlinkClick r:id="rId9" action="ppaction://hlinksldjump"/>
              </a:rPr>
              <a:t>Predictions</a:t>
            </a:r>
            <a:endParaRPr sz="6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4608195" cy="250825"/>
            <a:chOff x="0" y="0"/>
            <a:chExt cx="4608195" cy="25082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18119" y="140143"/>
              <a:ext cx="141863" cy="87862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316250" y="140143"/>
              <a:ext cx="141863" cy="87862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2289429" y="14267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8C8CA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2339822" y="14267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8C8CA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2390228" y="14267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8C8CA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2440622" y="14267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8C8CA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2491028" y="14267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8C8CA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2541422" y="14267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8C8CA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/>
            <p:cNvSpPr/>
            <p:nvPr/>
          </p:nvSpPr>
          <p:spPr>
            <a:xfrm>
              <a:off x="3277069" y="14267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8C8CA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/>
            <p:cNvSpPr/>
            <p:nvPr/>
          </p:nvSpPr>
          <p:spPr>
            <a:xfrm>
              <a:off x="3327463" y="14267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8C8CA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/>
            <p:cNvSpPr/>
            <p:nvPr/>
          </p:nvSpPr>
          <p:spPr>
            <a:xfrm>
              <a:off x="4157433" y="14267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8C8CA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/>
            <p:cNvSpPr/>
            <p:nvPr/>
          </p:nvSpPr>
          <p:spPr>
            <a:xfrm>
              <a:off x="4157433" y="189473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5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8C8CAC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5" name="object 15"/>
          <p:cNvSpPr txBox="1"/>
          <p:nvPr/>
        </p:nvSpPr>
        <p:spPr>
          <a:xfrm>
            <a:off x="108000" y="25252"/>
            <a:ext cx="440499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  <a:tabLst>
                <a:tab pos="1197610" algn="l"/>
                <a:tab pos="2168525" algn="l"/>
                <a:tab pos="3155950" algn="l"/>
                <a:tab pos="4036695" algn="l"/>
              </a:tabLst>
            </a:pPr>
            <a:r>
              <a:rPr dirty="0" sz="600" spc="5">
                <a:solidFill>
                  <a:srgbClr val="FFFFFF"/>
                </a:solidFill>
                <a:latin typeface="Microsoft Sans Serif"/>
                <a:cs typeface="Microsoft Sans Serif"/>
                <a:hlinkClick r:id="rId4" action="ppaction://hlinksldjump"/>
              </a:rPr>
              <a:t>Additive</a:t>
            </a:r>
            <a:r>
              <a:rPr dirty="0" sz="600" spc="50">
                <a:solidFill>
                  <a:srgbClr val="FFFFFF"/>
                </a:solidFill>
                <a:latin typeface="Microsoft Sans Serif"/>
                <a:cs typeface="Microsoft Sans Serif"/>
                <a:hlinkClick r:id="rId4" action="ppaction://hlinksldjump"/>
              </a:rPr>
              <a:t> </a:t>
            </a:r>
            <a:r>
              <a:rPr dirty="0" sz="600" spc="-10">
                <a:solidFill>
                  <a:srgbClr val="FFFFFF"/>
                </a:solidFill>
                <a:latin typeface="Microsoft Sans Serif"/>
                <a:cs typeface="Microsoft Sans Serif"/>
                <a:hlinkClick r:id="rId4" action="ppaction://hlinksldjump"/>
              </a:rPr>
              <a:t>Explanations</a:t>
            </a:r>
            <a:r>
              <a:rPr dirty="0" sz="600">
                <a:solidFill>
                  <a:srgbClr val="FFFFFF"/>
                </a:solidFill>
                <a:latin typeface="Microsoft Sans Serif"/>
                <a:cs typeface="Microsoft Sans Serif"/>
              </a:rPr>
              <a:t>	</a:t>
            </a:r>
            <a:r>
              <a:rPr dirty="0" sz="600" spc="-20">
                <a:solidFill>
                  <a:srgbClr val="8C8CAC"/>
                </a:solidFill>
                <a:latin typeface="Microsoft Sans Serif"/>
                <a:cs typeface="Microsoft Sans Serif"/>
                <a:hlinkClick r:id="rId5" action="ppaction://hlinksldjump"/>
              </a:rPr>
              <a:t>Shapley</a:t>
            </a:r>
            <a:r>
              <a:rPr dirty="0" sz="600" spc="50">
                <a:solidFill>
                  <a:srgbClr val="8C8CAC"/>
                </a:solidFill>
                <a:latin typeface="Microsoft Sans Serif"/>
                <a:cs typeface="Microsoft Sans Serif"/>
                <a:hlinkClick r:id="rId5" action="ppaction://hlinksldjump"/>
              </a:rPr>
              <a:t> </a:t>
            </a:r>
            <a:r>
              <a:rPr dirty="0" sz="600">
                <a:solidFill>
                  <a:srgbClr val="8C8CAC"/>
                </a:solidFill>
                <a:latin typeface="Microsoft Sans Serif"/>
                <a:cs typeface="Microsoft Sans Serif"/>
                <a:hlinkClick r:id="rId5" action="ppaction://hlinksldjump"/>
              </a:rPr>
              <a:t>V</a:t>
            </a:r>
            <a:r>
              <a:rPr dirty="0" sz="600" spc="-30">
                <a:solidFill>
                  <a:srgbClr val="8C8CAC"/>
                </a:solidFill>
                <a:latin typeface="Microsoft Sans Serif"/>
                <a:cs typeface="Microsoft Sans Serif"/>
                <a:hlinkClick r:id="rId5" action="ppaction://hlinksldjump"/>
              </a:rPr>
              <a:t>alues</a:t>
            </a:r>
            <a:r>
              <a:rPr dirty="0" sz="600">
                <a:solidFill>
                  <a:srgbClr val="8C8CAC"/>
                </a:solidFill>
                <a:latin typeface="Microsoft Sans Serif"/>
                <a:cs typeface="Microsoft Sans Serif"/>
              </a:rPr>
              <a:t>	</a:t>
            </a:r>
            <a:r>
              <a:rPr dirty="0" sz="600">
                <a:solidFill>
                  <a:srgbClr val="8C8CAC"/>
                </a:solidFill>
                <a:latin typeface="Microsoft Sans Serif"/>
                <a:cs typeface="Microsoft Sans Serif"/>
                <a:hlinkClick r:id="rId6" action="ppaction://hlinksldjump"/>
              </a:rPr>
              <a:t>Ap</a:t>
            </a:r>
            <a:r>
              <a:rPr dirty="0" sz="600" spc="-20">
                <a:solidFill>
                  <a:srgbClr val="8C8CAC"/>
                </a:solidFill>
                <a:latin typeface="Microsoft Sans Serif"/>
                <a:cs typeface="Microsoft Sans Serif"/>
                <a:hlinkClick r:id="rId6" action="ppaction://hlinksldjump"/>
              </a:rPr>
              <a:t>p</a:t>
            </a:r>
            <a:r>
              <a:rPr dirty="0" sz="600">
                <a:solidFill>
                  <a:srgbClr val="8C8CAC"/>
                </a:solidFill>
                <a:latin typeface="Microsoft Sans Serif"/>
                <a:cs typeface="Microsoft Sans Serif"/>
                <a:hlinkClick r:id="rId6" action="ppaction://hlinksldjump"/>
              </a:rPr>
              <a:t>r</a:t>
            </a:r>
            <a:r>
              <a:rPr dirty="0" sz="600" spc="-20">
                <a:solidFill>
                  <a:srgbClr val="8C8CAC"/>
                </a:solidFill>
                <a:latin typeface="Microsoft Sans Serif"/>
                <a:cs typeface="Microsoft Sans Serif"/>
                <a:hlinkClick r:id="rId6" action="ppaction://hlinksldjump"/>
              </a:rPr>
              <a:t>o</a:t>
            </a:r>
            <a:r>
              <a:rPr dirty="0" sz="600" spc="-5">
                <a:solidFill>
                  <a:srgbClr val="8C8CAC"/>
                </a:solidFill>
                <a:latin typeface="Microsoft Sans Serif"/>
                <a:cs typeface="Microsoft Sans Serif"/>
                <a:hlinkClick r:id="rId6" action="ppaction://hlinksldjump"/>
              </a:rPr>
              <a:t>ximations</a:t>
            </a:r>
            <a:r>
              <a:rPr dirty="0" sz="600">
                <a:solidFill>
                  <a:srgbClr val="8C8CAC"/>
                </a:solidFill>
                <a:latin typeface="Microsoft Sans Serif"/>
                <a:cs typeface="Microsoft Sans Serif"/>
              </a:rPr>
              <a:t>	</a:t>
            </a:r>
            <a:r>
              <a:rPr dirty="0" sz="600" spc="-15">
                <a:solidFill>
                  <a:srgbClr val="8C8CAC"/>
                </a:solidFill>
                <a:latin typeface="Microsoft Sans Serif"/>
                <a:cs typeface="Microsoft Sans Serif"/>
                <a:hlinkClick r:id="rId7" action="ppaction://hlinksldjump"/>
              </a:rPr>
              <a:t>Ex</a:t>
            </a:r>
            <a:r>
              <a:rPr dirty="0" sz="600">
                <a:solidFill>
                  <a:srgbClr val="8C8CAC"/>
                </a:solidFill>
                <a:latin typeface="Microsoft Sans Serif"/>
                <a:cs typeface="Microsoft Sans Serif"/>
                <a:hlinkClick r:id="rId7" action="ppaction://hlinksldjump"/>
              </a:rPr>
              <a:t>p</a:t>
            </a:r>
            <a:r>
              <a:rPr dirty="0" sz="600" spc="-10">
                <a:solidFill>
                  <a:srgbClr val="8C8CAC"/>
                </a:solidFill>
                <a:latin typeface="Microsoft Sans Serif"/>
                <a:cs typeface="Microsoft Sans Serif"/>
                <a:hlinkClick r:id="rId7" action="ppaction://hlinksldjump"/>
              </a:rPr>
              <a:t>eriments</a:t>
            </a:r>
            <a:r>
              <a:rPr dirty="0" sz="600">
                <a:solidFill>
                  <a:srgbClr val="8C8CAC"/>
                </a:solidFill>
                <a:latin typeface="Microsoft Sans Serif"/>
                <a:cs typeface="Microsoft Sans Serif"/>
              </a:rPr>
              <a:t>	</a:t>
            </a:r>
            <a:r>
              <a:rPr dirty="0" sz="600" spc="-15">
                <a:solidFill>
                  <a:srgbClr val="8C8CAC"/>
                </a:solidFill>
                <a:latin typeface="Microsoft Sans Serif"/>
                <a:cs typeface="Microsoft Sans Serif"/>
                <a:hlinkClick r:id="rId8" action="ppaction://hlinksldjump"/>
              </a:rPr>
              <a:t>Extensions</a:t>
            </a:r>
            <a:endParaRPr sz="600">
              <a:latin typeface="Microsoft Sans Serif"/>
              <a:cs typeface="Microsoft Sans Serif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0" y="250786"/>
            <a:ext cx="4608195" cy="122555"/>
          </a:xfrm>
          <a:prstGeom prst="rect">
            <a:avLst/>
          </a:prstGeom>
          <a:solidFill>
            <a:srgbClr val="262685"/>
          </a:solidFill>
        </p:spPr>
        <p:txBody>
          <a:bodyPr wrap="square" lIns="0" tIns="8255" rIns="0" bIns="0" rtlCol="0" vert="horz">
            <a:spAutoFit/>
          </a:bodyPr>
          <a:lstStyle/>
          <a:p>
            <a:pPr marL="107950">
              <a:lnSpc>
                <a:spcPct val="100000"/>
              </a:lnSpc>
              <a:spcBef>
                <a:spcPts val="65"/>
              </a:spcBef>
            </a:pPr>
            <a:r>
              <a:rPr dirty="0" sz="600" spc="-15">
                <a:solidFill>
                  <a:srgbClr val="FFFFFF"/>
                </a:solidFill>
                <a:latin typeface="Microsoft Sans Serif"/>
                <a:cs typeface="Microsoft Sans Serif"/>
                <a:hlinkClick r:id="rId9" action="ppaction://hlinksldjump"/>
              </a:rPr>
              <a:t>Desiderata</a:t>
            </a:r>
            <a:endParaRPr sz="600">
              <a:latin typeface="Microsoft Sans Serif"/>
              <a:cs typeface="Microsoft Sans Serif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0" y="373087"/>
            <a:ext cx="4608195" cy="350520"/>
          </a:xfrm>
          <a:prstGeom prst="rect">
            <a:avLst/>
          </a:prstGeom>
          <a:solidFill>
            <a:srgbClr val="3333B2"/>
          </a:solidFill>
        </p:spPr>
        <p:txBody>
          <a:bodyPr wrap="square" lIns="0" tIns="76835" rIns="0" bIns="0" rtlCol="0" vert="horz">
            <a:spAutoFit/>
          </a:bodyPr>
          <a:lstStyle/>
          <a:p>
            <a:pPr marL="107950">
              <a:lnSpc>
                <a:spcPct val="100000"/>
              </a:lnSpc>
              <a:spcBef>
                <a:spcPts val="605"/>
              </a:spcBef>
            </a:pPr>
            <a:r>
              <a:rPr dirty="0" sz="1400" spc="-45">
                <a:solidFill>
                  <a:srgbClr val="FFFFFF"/>
                </a:solidFill>
                <a:latin typeface="Tahoma"/>
                <a:cs typeface="Tahoma"/>
              </a:rPr>
              <a:t>Desiderata</a:t>
            </a:r>
            <a:r>
              <a:rPr dirty="0" sz="1400" spc="3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1400" spc="-50">
                <a:solidFill>
                  <a:srgbClr val="FFFFFF"/>
                </a:solidFill>
                <a:latin typeface="Tahoma"/>
                <a:cs typeface="Tahoma"/>
              </a:rPr>
              <a:t>for</a:t>
            </a:r>
            <a:r>
              <a:rPr dirty="0" sz="1400" spc="35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1400" spc="-20">
                <a:solidFill>
                  <a:srgbClr val="FFFFFF"/>
                </a:solidFill>
                <a:latin typeface="Tahoma"/>
                <a:cs typeface="Tahoma"/>
              </a:rPr>
              <a:t>Additive</a:t>
            </a:r>
            <a:r>
              <a:rPr dirty="0" sz="1400" spc="35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1400" spc="-45">
                <a:solidFill>
                  <a:srgbClr val="FFFFFF"/>
                </a:solidFill>
                <a:latin typeface="Tahoma"/>
                <a:cs typeface="Tahoma"/>
              </a:rPr>
              <a:t>Feature</a:t>
            </a:r>
            <a:r>
              <a:rPr dirty="0" sz="1400" spc="35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1400" spc="-10">
                <a:solidFill>
                  <a:srgbClr val="FFFFFF"/>
                </a:solidFill>
                <a:latin typeface="Tahoma"/>
                <a:cs typeface="Tahoma"/>
              </a:rPr>
              <a:t>Attribution</a:t>
            </a:r>
            <a:r>
              <a:rPr dirty="0" sz="1400" spc="35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1400" spc="-25">
                <a:solidFill>
                  <a:srgbClr val="FFFFFF"/>
                </a:solidFill>
                <a:latin typeface="Tahoma"/>
                <a:cs typeface="Tahoma"/>
              </a:rPr>
              <a:t>Methods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506247" y="874674"/>
            <a:ext cx="61594" cy="61594"/>
          </a:xfrm>
          <a:custGeom>
            <a:avLst/>
            <a:gdLst/>
            <a:ahLst/>
            <a:cxnLst/>
            <a:rect l="l" t="t" r="r" b="b"/>
            <a:pathLst>
              <a:path w="61595" h="61594">
                <a:moveTo>
                  <a:pt x="61569" y="0"/>
                </a:moveTo>
                <a:lnTo>
                  <a:pt x="0" y="0"/>
                </a:lnTo>
                <a:lnTo>
                  <a:pt x="0" y="61569"/>
                </a:lnTo>
                <a:lnTo>
                  <a:pt x="61569" y="61569"/>
                </a:lnTo>
                <a:lnTo>
                  <a:pt x="61569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506247" y="1046746"/>
            <a:ext cx="61594" cy="61594"/>
          </a:xfrm>
          <a:custGeom>
            <a:avLst/>
            <a:gdLst/>
            <a:ahLst/>
            <a:cxnLst/>
            <a:rect l="l" t="t" r="r" b="b"/>
            <a:pathLst>
              <a:path w="61595" h="61594">
                <a:moveTo>
                  <a:pt x="61569" y="0"/>
                </a:moveTo>
                <a:lnTo>
                  <a:pt x="0" y="0"/>
                </a:lnTo>
                <a:lnTo>
                  <a:pt x="0" y="61569"/>
                </a:lnTo>
                <a:lnTo>
                  <a:pt x="61569" y="61569"/>
                </a:lnTo>
                <a:lnTo>
                  <a:pt x="61569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506247" y="1542732"/>
            <a:ext cx="61594" cy="61594"/>
          </a:xfrm>
          <a:custGeom>
            <a:avLst/>
            <a:gdLst/>
            <a:ahLst/>
            <a:cxnLst/>
            <a:rect l="l" t="t" r="r" b="b"/>
            <a:pathLst>
              <a:path w="61595" h="61594">
                <a:moveTo>
                  <a:pt x="61569" y="0"/>
                </a:moveTo>
                <a:lnTo>
                  <a:pt x="0" y="0"/>
                </a:lnTo>
                <a:lnTo>
                  <a:pt x="0" y="61569"/>
                </a:lnTo>
                <a:lnTo>
                  <a:pt x="61569" y="61569"/>
                </a:lnTo>
                <a:lnTo>
                  <a:pt x="61569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788682" y="2307221"/>
            <a:ext cx="56515" cy="56515"/>
          </a:xfrm>
          <a:custGeom>
            <a:avLst/>
            <a:gdLst/>
            <a:ahLst/>
            <a:cxnLst/>
            <a:rect l="l" t="t" r="r" b="b"/>
            <a:pathLst>
              <a:path w="56515" h="56514">
                <a:moveTo>
                  <a:pt x="56235" y="0"/>
                </a:moveTo>
                <a:lnTo>
                  <a:pt x="0" y="0"/>
                </a:lnTo>
                <a:lnTo>
                  <a:pt x="0" y="56235"/>
                </a:lnTo>
                <a:lnTo>
                  <a:pt x="56235" y="56235"/>
                </a:lnTo>
                <a:lnTo>
                  <a:pt x="56235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506247" y="2929445"/>
            <a:ext cx="61594" cy="61594"/>
          </a:xfrm>
          <a:custGeom>
            <a:avLst/>
            <a:gdLst/>
            <a:ahLst/>
            <a:cxnLst/>
            <a:rect l="l" t="t" r="r" b="b"/>
            <a:pathLst>
              <a:path w="61595" h="61594">
                <a:moveTo>
                  <a:pt x="61569" y="0"/>
                </a:moveTo>
                <a:lnTo>
                  <a:pt x="0" y="0"/>
                </a:lnTo>
                <a:lnTo>
                  <a:pt x="0" y="61569"/>
                </a:lnTo>
                <a:lnTo>
                  <a:pt x="61569" y="61569"/>
                </a:lnTo>
                <a:lnTo>
                  <a:pt x="61569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/>
          <p:nvPr/>
        </p:nvSpPr>
        <p:spPr>
          <a:xfrm>
            <a:off x="522795" y="784998"/>
            <a:ext cx="3801745" cy="2418715"/>
          </a:xfrm>
          <a:prstGeom prst="rect">
            <a:avLst/>
          </a:prstGeom>
        </p:spPr>
        <p:txBody>
          <a:bodyPr wrap="square" lIns="0" tIns="6985" rIns="0" bIns="0" rtlCol="0" vert="horz">
            <a:spAutoFit/>
          </a:bodyPr>
          <a:lstStyle/>
          <a:p>
            <a:pPr marL="114300" marR="358775">
              <a:lnSpc>
                <a:spcPct val="102600"/>
              </a:lnSpc>
              <a:spcBef>
                <a:spcPts val="55"/>
              </a:spcBef>
            </a:pPr>
            <a:r>
              <a:rPr dirty="0" sz="1100" spc="-25">
                <a:latin typeface="Tahoma"/>
                <a:cs typeface="Tahoma"/>
              </a:rPr>
              <a:t>They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propose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three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desirable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properties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for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an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30">
                <a:latin typeface="Tahoma"/>
                <a:cs typeface="Tahoma"/>
              </a:rPr>
              <a:t>AFAM. </a:t>
            </a:r>
            <a:r>
              <a:rPr dirty="0" sz="1100" spc="35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Local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accuracy:</a:t>
            </a:r>
            <a:r>
              <a:rPr dirty="0" sz="1100" spc="140">
                <a:latin typeface="Tahoma"/>
                <a:cs typeface="Tahoma"/>
              </a:rPr>
              <a:t> </a:t>
            </a:r>
            <a:r>
              <a:rPr dirty="0" sz="1100" spc="-70" i="1">
                <a:latin typeface="Arial"/>
                <a:cs typeface="Arial"/>
              </a:rPr>
              <a:t>g</a:t>
            </a:r>
            <a:r>
              <a:rPr dirty="0" sz="1100" spc="-190" i="1">
                <a:latin typeface="Arial"/>
                <a:cs typeface="Arial"/>
              </a:rPr>
              <a:t> </a:t>
            </a:r>
            <a:r>
              <a:rPr dirty="0" sz="1100" spc="-25">
                <a:latin typeface="Tahoma"/>
                <a:cs typeface="Tahoma"/>
              </a:rPr>
              <a:t>(</a:t>
            </a:r>
            <a:r>
              <a:rPr dirty="0" sz="1100" spc="-25" i="1">
                <a:latin typeface="Arial"/>
                <a:cs typeface="Arial"/>
              </a:rPr>
              <a:t>x</a:t>
            </a:r>
            <a:r>
              <a:rPr dirty="0" sz="1100" spc="-210" i="1">
                <a:latin typeface="Arial"/>
                <a:cs typeface="Arial"/>
              </a:rPr>
              <a:t> </a:t>
            </a:r>
            <a:r>
              <a:rPr dirty="0" baseline="27777" sz="1200" spc="52">
                <a:latin typeface="Cambria"/>
                <a:cs typeface="Cambria"/>
              </a:rPr>
              <a:t>′</a:t>
            </a:r>
            <a:r>
              <a:rPr dirty="0" sz="1100" spc="35">
                <a:latin typeface="Tahoma"/>
                <a:cs typeface="Tahoma"/>
              </a:rPr>
              <a:t>)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25" i="1">
                <a:latin typeface="Arial"/>
                <a:cs typeface="Arial"/>
              </a:rPr>
              <a:t>f</a:t>
            </a:r>
            <a:r>
              <a:rPr dirty="0" sz="1100" spc="-70" i="1">
                <a:latin typeface="Arial"/>
                <a:cs typeface="Arial"/>
              </a:rPr>
              <a:t> </a:t>
            </a:r>
            <a:r>
              <a:rPr dirty="0" sz="1100" spc="-25">
                <a:latin typeface="Tahoma"/>
                <a:cs typeface="Tahoma"/>
              </a:rPr>
              <a:t>(</a:t>
            </a:r>
            <a:r>
              <a:rPr dirty="0" sz="1100" spc="-25" i="1">
                <a:latin typeface="Arial"/>
                <a:cs typeface="Arial"/>
              </a:rPr>
              <a:t>x</a:t>
            </a:r>
            <a:r>
              <a:rPr dirty="0" sz="1100" spc="-210" i="1">
                <a:latin typeface="Arial"/>
                <a:cs typeface="Arial"/>
              </a:rPr>
              <a:t> </a:t>
            </a:r>
            <a:r>
              <a:rPr dirty="0" sz="1100" spc="-15">
                <a:latin typeface="Tahoma"/>
                <a:cs typeface="Tahoma"/>
              </a:rPr>
              <a:t>).</a:t>
            </a:r>
            <a:r>
              <a:rPr dirty="0" sz="1100" spc="14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As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105">
                <a:latin typeface="Tahoma"/>
                <a:cs typeface="Tahoma"/>
              </a:rPr>
              <a:t>we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80">
                <a:latin typeface="Tahoma"/>
                <a:cs typeface="Tahoma"/>
              </a:rPr>
              <a:t>saw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on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the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last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two </a:t>
            </a:r>
            <a:r>
              <a:rPr dirty="0" sz="1100" spc="-330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slides,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15">
                <a:latin typeface="Tahoma"/>
                <a:cs typeface="Tahoma"/>
              </a:rPr>
              <a:t>DeepLIFT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meets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this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criterion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but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15">
                <a:latin typeface="Tahoma"/>
                <a:cs typeface="Tahoma"/>
              </a:rPr>
              <a:t>LIME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does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not </a:t>
            </a:r>
            <a:r>
              <a:rPr dirty="0" sz="1100" spc="-2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necessarily.</a:t>
            </a:r>
            <a:endParaRPr sz="1100">
              <a:latin typeface="Tahoma"/>
              <a:cs typeface="Tahoma"/>
            </a:endParaRPr>
          </a:p>
          <a:p>
            <a:pPr marL="113664" marR="68580">
              <a:lnSpc>
                <a:spcPts val="1200"/>
              </a:lnSpc>
              <a:spcBef>
                <a:spcPts val="15"/>
              </a:spcBef>
            </a:pPr>
            <a:r>
              <a:rPr dirty="0" sz="1100" spc="-45">
                <a:latin typeface="Tahoma"/>
                <a:cs typeface="Tahoma"/>
              </a:rPr>
              <a:t>Consistency: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For </a:t>
            </a:r>
            <a:r>
              <a:rPr dirty="0" sz="1100" spc="-70">
                <a:latin typeface="Tahoma"/>
                <a:cs typeface="Tahoma"/>
              </a:rPr>
              <a:t>some </a:t>
            </a:r>
            <a:r>
              <a:rPr dirty="0" sz="1100" spc="-25">
                <a:latin typeface="Tahoma"/>
                <a:cs typeface="Tahoma"/>
              </a:rPr>
              <a:t>input </a:t>
            </a:r>
            <a:r>
              <a:rPr dirty="0" sz="1100" spc="-50" i="1">
                <a:latin typeface="Arial"/>
                <a:cs typeface="Arial"/>
              </a:rPr>
              <a:t>x </a:t>
            </a:r>
            <a:r>
              <a:rPr dirty="0" sz="1100" spc="-35">
                <a:latin typeface="Tahoma"/>
                <a:cs typeface="Tahoma"/>
              </a:rPr>
              <a:t>, </a:t>
            </a:r>
            <a:r>
              <a:rPr dirty="0" sz="1100" spc="-25">
                <a:latin typeface="Tahoma"/>
                <a:cs typeface="Tahoma"/>
              </a:rPr>
              <a:t>let </a:t>
            </a:r>
            <a:r>
              <a:rPr dirty="0" sz="1100" spc="-50" i="1">
                <a:latin typeface="Arial"/>
                <a:cs typeface="Arial"/>
              </a:rPr>
              <a:t>x </a:t>
            </a:r>
            <a:r>
              <a:rPr dirty="0" sz="1100" spc="-35">
                <a:latin typeface="Lucida Sans Unicode"/>
                <a:cs typeface="Lucida Sans Unicode"/>
              </a:rPr>
              <a:t>\ </a:t>
            </a:r>
            <a:r>
              <a:rPr dirty="0" sz="1100" spc="15" i="1">
                <a:latin typeface="Arial"/>
                <a:cs typeface="Arial"/>
              </a:rPr>
              <a:t>i</a:t>
            </a:r>
            <a:r>
              <a:rPr dirty="0" sz="1100" spc="20" i="1">
                <a:latin typeface="Arial"/>
                <a:cs typeface="Arial"/>
              </a:rPr>
              <a:t> </a:t>
            </a:r>
            <a:r>
              <a:rPr dirty="0" sz="1100" spc="-55">
                <a:latin typeface="Tahoma"/>
                <a:cs typeface="Tahoma"/>
              </a:rPr>
              <a:t>denote </a:t>
            </a:r>
            <a:r>
              <a:rPr dirty="0" sz="1100" spc="-35">
                <a:latin typeface="Tahoma"/>
                <a:cs typeface="Tahoma"/>
              </a:rPr>
              <a:t>“removing </a:t>
            </a:r>
            <a:r>
              <a:rPr dirty="0" sz="1100" spc="-30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feature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15" i="1">
                <a:latin typeface="Arial"/>
                <a:cs typeface="Arial"/>
              </a:rPr>
              <a:t>i</a:t>
            </a:r>
            <a:r>
              <a:rPr dirty="0" sz="1100" spc="160" i="1">
                <a:latin typeface="Arial"/>
                <a:cs typeface="Arial"/>
              </a:rPr>
              <a:t> </a:t>
            </a:r>
            <a:r>
              <a:rPr dirty="0" sz="1100" spc="-40">
                <a:latin typeface="Tahoma"/>
                <a:cs typeface="Tahoma"/>
              </a:rPr>
              <a:t>from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 i="1">
                <a:latin typeface="Arial"/>
                <a:cs typeface="Arial"/>
              </a:rPr>
              <a:t>x</a:t>
            </a:r>
            <a:r>
              <a:rPr dirty="0" sz="1100" spc="-210" i="1">
                <a:latin typeface="Arial"/>
                <a:cs typeface="Arial"/>
              </a:rPr>
              <a:t> </a:t>
            </a:r>
            <a:r>
              <a:rPr dirty="0" sz="1100" spc="35">
                <a:latin typeface="Tahoma"/>
                <a:cs typeface="Tahoma"/>
              </a:rPr>
              <a:t>”.</a:t>
            </a:r>
            <a:r>
              <a:rPr dirty="0" sz="1100" spc="140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Let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80" i="1">
                <a:latin typeface="Arial"/>
                <a:cs typeface="Arial"/>
              </a:rPr>
              <a:t>z</a:t>
            </a:r>
            <a:r>
              <a:rPr dirty="0" sz="1100" spc="-70" i="1">
                <a:latin typeface="Arial"/>
                <a:cs typeface="Arial"/>
              </a:rPr>
              <a:t> </a:t>
            </a:r>
            <a:r>
              <a:rPr dirty="0" sz="1100" spc="-55">
                <a:latin typeface="Tahoma"/>
                <a:cs typeface="Tahoma"/>
              </a:rPr>
              <a:t>be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an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alternative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input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produced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by </a:t>
            </a:r>
            <a:r>
              <a:rPr dirty="0" sz="1100" spc="-5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removing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70">
                <a:latin typeface="Tahoma"/>
                <a:cs typeface="Tahoma"/>
              </a:rPr>
              <a:t>some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of</a:t>
            </a:r>
            <a:r>
              <a:rPr dirty="0" sz="1100" spc="10">
                <a:latin typeface="Tahoma"/>
                <a:cs typeface="Tahoma"/>
              </a:rPr>
              <a:t> </a:t>
            </a:r>
            <a:r>
              <a:rPr dirty="0" sz="1100" spc="-50" i="1">
                <a:latin typeface="Arial"/>
                <a:cs typeface="Arial"/>
              </a:rPr>
              <a:t>x</a:t>
            </a:r>
            <a:r>
              <a:rPr dirty="0" sz="1100" spc="-210" i="1">
                <a:latin typeface="Arial"/>
                <a:cs typeface="Arial"/>
              </a:rPr>
              <a:t> </a:t>
            </a:r>
            <a:r>
              <a:rPr dirty="0" sz="1100" spc="-5">
                <a:latin typeface="Tahoma"/>
                <a:cs typeface="Tahoma"/>
              </a:rPr>
              <a:t>’s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features.</a:t>
            </a:r>
            <a:r>
              <a:rPr dirty="0" sz="1100" spc="14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Suppose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you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have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two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models, </a:t>
            </a:r>
            <a:r>
              <a:rPr dirty="0" sz="1100" spc="-330">
                <a:latin typeface="Tahoma"/>
                <a:cs typeface="Tahoma"/>
              </a:rPr>
              <a:t> 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25" i="1">
                <a:latin typeface="Arial"/>
                <a:cs typeface="Arial"/>
              </a:rPr>
              <a:t>f</a:t>
            </a:r>
            <a:r>
              <a:rPr dirty="0" sz="1100" spc="290" i="1">
                <a:latin typeface="Arial"/>
                <a:cs typeface="Arial"/>
              </a:rPr>
              <a:t> </a:t>
            </a:r>
            <a:r>
              <a:rPr dirty="0" sz="1100" spc="-50">
                <a:latin typeface="Tahoma"/>
                <a:cs typeface="Tahoma"/>
              </a:rPr>
              <a:t>and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25" i="1">
                <a:latin typeface="Arial"/>
                <a:cs typeface="Arial"/>
              </a:rPr>
              <a:t>f</a:t>
            </a:r>
            <a:r>
              <a:rPr dirty="0" sz="1100" spc="-70" i="1">
                <a:latin typeface="Arial"/>
                <a:cs typeface="Arial"/>
              </a:rPr>
              <a:t> </a:t>
            </a:r>
            <a:r>
              <a:rPr dirty="0" baseline="27777" sz="1200" spc="30">
                <a:latin typeface="Cambria"/>
                <a:cs typeface="Cambria"/>
              </a:rPr>
              <a:t>′</a:t>
            </a:r>
            <a:r>
              <a:rPr dirty="0" sz="1100" spc="20">
                <a:latin typeface="Tahoma"/>
                <a:cs typeface="Tahoma"/>
              </a:rPr>
              <a:t>.</a:t>
            </a:r>
            <a:r>
              <a:rPr dirty="0" sz="1100" spc="14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If,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25">
                <a:latin typeface="Lucida Sans Unicode"/>
                <a:cs typeface="Lucida Sans Unicode"/>
              </a:rPr>
              <a:t>∀</a:t>
            </a:r>
            <a:r>
              <a:rPr dirty="0" sz="1100" spc="-225" i="1">
                <a:latin typeface="Arial"/>
                <a:cs typeface="Arial"/>
              </a:rPr>
              <a:t>z</a:t>
            </a:r>
            <a:r>
              <a:rPr dirty="0" sz="1100" spc="-210" i="1">
                <a:latin typeface="Arial"/>
                <a:cs typeface="Arial"/>
              </a:rPr>
              <a:t> </a:t>
            </a:r>
            <a:r>
              <a:rPr dirty="0" sz="1100" spc="-35">
                <a:latin typeface="Tahoma"/>
                <a:cs typeface="Tahoma"/>
              </a:rPr>
              <a:t>,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25" i="1">
                <a:latin typeface="Arial"/>
                <a:cs typeface="Arial"/>
              </a:rPr>
              <a:t>f</a:t>
            </a:r>
            <a:r>
              <a:rPr dirty="0" sz="1100" spc="-70" i="1">
                <a:latin typeface="Arial"/>
                <a:cs typeface="Arial"/>
              </a:rPr>
              <a:t> </a:t>
            </a:r>
            <a:r>
              <a:rPr dirty="0" sz="1100" spc="-40">
                <a:latin typeface="Tahoma"/>
                <a:cs typeface="Tahoma"/>
              </a:rPr>
              <a:t>(</a:t>
            </a:r>
            <a:r>
              <a:rPr dirty="0" sz="1100" spc="-40" i="1">
                <a:latin typeface="Arial"/>
                <a:cs typeface="Arial"/>
              </a:rPr>
              <a:t>z</a:t>
            </a:r>
            <a:r>
              <a:rPr dirty="0" sz="1100" spc="-210" i="1">
                <a:latin typeface="Arial"/>
                <a:cs typeface="Arial"/>
              </a:rPr>
              <a:t> 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30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25" i="1">
                <a:latin typeface="Arial"/>
                <a:cs typeface="Arial"/>
              </a:rPr>
              <a:t>f</a:t>
            </a:r>
            <a:r>
              <a:rPr dirty="0" sz="1100" spc="-70" i="1">
                <a:latin typeface="Arial"/>
                <a:cs typeface="Arial"/>
              </a:rPr>
              <a:t> </a:t>
            </a:r>
            <a:r>
              <a:rPr dirty="0" sz="1100" spc="-40">
                <a:latin typeface="Tahoma"/>
                <a:cs typeface="Tahoma"/>
              </a:rPr>
              <a:t>(</a:t>
            </a:r>
            <a:r>
              <a:rPr dirty="0" sz="1100" spc="-40" i="1">
                <a:latin typeface="Arial"/>
                <a:cs typeface="Arial"/>
              </a:rPr>
              <a:t>z</a:t>
            </a:r>
            <a:r>
              <a:rPr dirty="0" sz="1100" spc="30" i="1">
                <a:latin typeface="Arial"/>
                <a:cs typeface="Arial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\</a:t>
            </a:r>
            <a:r>
              <a:rPr dirty="0" sz="1100" spc="-110">
                <a:latin typeface="Lucida Sans Unicode"/>
                <a:cs typeface="Lucida Sans Unicode"/>
              </a:rPr>
              <a:t> </a:t>
            </a:r>
            <a:r>
              <a:rPr dirty="0" sz="1100" spc="15" i="1">
                <a:latin typeface="Arial"/>
                <a:cs typeface="Arial"/>
              </a:rPr>
              <a:t>i</a:t>
            </a:r>
            <a:r>
              <a:rPr dirty="0" sz="1100" spc="-200" i="1">
                <a:latin typeface="Arial"/>
                <a:cs typeface="Arial"/>
              </a:rPr>
              <a:t> 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-30">
                <a:latin typeface="Lucida Sans Unicode"/>
                <a:cs typeface="Lucida Sans Unicode"/>
              </a:rPr>
              <a:t>≥</a:t>
            </a:r>
            <a:r>
              <a:rPr dirty="0" sz="1100" spc="-45">
                <a:latin typeface="Lucida Sans Unicode"/>
                <a:cs typeface="Lucida Sans Unicode"/>
              </a:rPr>
              <a:t> </a:t>
            </a:r>
            <a:r>
              <a:rPr dirty="0" sz="1100" spc="25" i="1">
                <a:latin typeface="Arial"/>
                <a:cs typeface="Arial"/>
              </a:rPr>
              <a:t>f</a:t>
            </a:r>
            <a:r>
              <a:rPr dirty="0" sz="1100" spc="-70" i="1">
                <a:latin typeface="Arial"/>
                <a:cs typeface="Arial"/>
              </a:rPr>
              <a:t> </a:t>
            </a:r>
            <a:r>
              <a:rPr dirty="0" baseline="27777" sz="1200" spc="-7">
                <a:latin typeface="Cambria"/>
                <a:cs typeface="Cambria"/>
              </a:rPr>
              <a:t>′</a:t>
            </a:r>
            <a:r>
              <a:rPr dirty="0" sz="1100" spc="-5">
                <a:latin typeface="Tahoma"/>
                <a:cs typeface="Tahoma"/>
              </a:rPr>
              <a:t>(</a:t>
            </a:r>
            <a:r>
              <a:rPr dirty="0" sz="1100" spc="-5" i="1">
                <a:latin typeface="Arial"/>
                <a:cs typeface="Arial"/>
              </a:rPr>
              <a:t>z</a:t>
            </a:r>
            <a:r>
              <a:rPr dirty="0" sz="1100" spc="-210" i="1">
                <a:latin typeface="Arial"/>
                <a:cs typeface="Arial"/>
              </a:rPr>
              <a:t> 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100">
                <a:latin typeface="Tahoma"/>
                <a:cs typeface="Tahoma"/>
              </a:rPr>
              <a:t> </a:t>
            </a:r>
            <a:r>
              <a:rPr dirty="0" sz="1100" spc="-30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25" i="1">
                <a:latin typeface="Arial"/>
                <a:cs typeface="Arial"/>
              </a:rPr>
              <a:t>f</a:t>
            </a:r>
            <a:r>
              <a:rPr dirty="0" sz="1100" spc="-70" i="1">
                <a:latin typeface="Arial"/>
                <a:cs typeface="Arial"/>
              </a:rPr>
              <a:t> </a:t>
            </a:r>
            <a:r>
              <a:rPr dirty="0" baseline="27777" sz="1200" spc="-7">
                <a:latin typeface="Cambria"/>
                <a:cs typeface="Cambria"/>
              </a:rPr>
              <a:t>′</a:t>
            </a:r>
            <a:r>
              <a:rPr dirty="0" sz="1100" spc="-5">
                <a:latin typeface="Tahoma"/>
                <a:cs typeface="Tahoma"/>
              </a:rPr>
              <a:t>(</a:t>
            </a:r>
            <a:r>
              <a:rPr dirty="0" sz="1100" spc="-5" i="1">
                <a:latin typeface="Arial"/>
                <a:cs typeface="Arial"/>
              </a:rPr>
              <a:t>z</a:t>
            </a:r>
            <a:r>
              <a:rPr dirty="0" sz="1100" spc="30" i="1">
                <a:latin typeface="Arial"/>
                <a:cs typeface="Arial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\</a:t>
            </a:r>
            <a:r>
              <a:rPr dirty="0" sz="1100" spc="-110">
                <a:latin typeface="Lucida Sans Unicode"/>
                <a:cs typeface="Lucida Sans Unicode"/>
              </a:rPr>
              <a:t> </a:t>
            </a:r>
            <a:r>
              <a:rPr dirty="0" sz="1100" spc="15" i="1">
                <a:latin typeface="Arial"/>
                <a:cs typeface="Arial"/>
              </a:rPr>
              <a:t>i</a:t>
            </a:r>
            <a:r>
              <a:rPr dirty="0" sz="1100" spc="-200" i="1">
                <a:latin typeface="Arial"/>
                <a:cs typeface="Arial"/>
              </a:rPr>
              <a:t> </a:t>
            </a:r>
            <a:r>
              <a:rPr dirty="0" sz="1100" spc="-15">
                <a:latin typeface="Tahoma"/>
                <a:cs typeface="Tahoma"/>
              </a:rPr>
              <a:t>),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then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our 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60">
                <a:latin typeface="Tahoma"/>
                <a:cs typeface="Tahoma"/>
              </a:rPr>
              <a:t>A</a:t>
            </a:r>
            <a:r>
              <a:rPr dirty="0" sz="1100" spc="-40">
                <a:latin typeface="Tahoma"/>
                <a:cs typeface="Tahoma"/>
              </a:rPr>
              <a:t>F</a:t>
            </a:r>
            <a:r>
              <a:rPr dirty="0" sz="1100" spc="85">
                <a:latin typeface="Tahoma"/>
                <a:cs typeface="Tahoma"/>
              </a:rPr>
              <a:t>AM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should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have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35" i="1">
                <a:latin typeface="Arial"/>
                <a:cs typeface="Arial"/>
              </a:rPr>
              <a:t>ϕ</a:t>
            </a:r>
            <a:r>
              <a:rPr dirty="0" baseline="-10416" sz="1200" spc="30" i="1">
                <a:latin typeface="Arial"/>
                <a:cs typeface="Arial"/>
              </a:rPr>
              <a:t>i</a:t>
            </a:r>
            <a:r>
              <a:rPr dirty="0" baseline="-10416" sz="1200" spc="-142" i="1">
                <a:latin typeface="Arial"/>
                <a:cs typeface="Arial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25" i="1">
                <a:latin typeface="Arial"/>
                <a:cs typeface="Arial"/>
              </a:rPr>
              <a:t>f</a:t>
            </a:r>
            <a:r>
              <a:rPr dirty="0" sz="1100" spc="-70" i="1">
                <a:latin typeface="Arial"/>
                <a:cs typeface="Arial"/>
              </a:rPr>
              <a:t> </a:t>
            </a:r>
            <a:r>
              <a:rPr dirty="0" sz="1100" spc="-5" i="1">
                <a:latin typeface="Arial"/>
                <a:cs typeface="Arial"/>
              </a:rPr>
              <a:t>,</a:t>
            </a:r>
            <a:r>
              <a:rPr dirty="0" sz="1100" spc="-125" i="1">
                <a:latin typeface="Arial"/>
                <a:cs typeface="Arial"/>
              </a:rPr>
              <a:t> </a:t>
            </a:r>
            <a:r>
              <a:rPr dirty="0" sz="1100" spc="-50" i="1">
                <a:latin typeface="Arial"/>
                <a:cs typeface="Arial"/>
              </a:rPr>
              <a:t>x</a:t>
            </a:r>
            <a:r>
              <a:rPr dirty="0" sz="1100" spc="-210" i="1">
                <a:latin typeface="Arial"/>
                <a:cs typeface="Arial"/>
              </a:rPr>
              <a:t> 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-30">
                <a:latin typeface="Lucida Sans Unicode"/>
                <a:cs typeface="Lucida Sans Unicode"/>
              </a:rPr>
              <a:t>≥</a:t>
            </a:r>
            <a:r>
              <a:rPr dirty="0" sz="1100" spc="-45">
                <a:latin typeface="Lucida Sans Unicode"/>
                <a:cs typeface="Lucida Sans Unicode"/>
              </a:rPr>
              <a:t> </a:t>
            </a:r>
            <a:r>
              <a:rPr dirty="0" sz="1100" spc="35" i="1">
                <a:latin typeface="Arial"/>
                <a:cs typeface="Arial"/>
              </a:rPr>
              <a:t>ϕ</a:t>
            </a:r>
            <a:r>
              <a:rPr dirty="0" baseline="-10416" sz="1200" spc="30" i="1">
                <a:latin typeface="Arial"/>
                <a:cs typeface="Arial"/>
              </a:rPr>
              <a:t>i</a:t>
            </a:r>
            <a:r>
              <a:rPr dirty="0" baseline="-10416" sz="1200" spc="-142" i="1">
                <a:latin typeface="Arial"/>
                <a:cs typeface="Arial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25" i="1">
                <a:latin typeface="Arial"/>
                <a:cs typeface="Arial"/>
              </a:rPr>
              <a:t>f</a:t>
            </a:r>
            <a:r>
              <a:rPr dirty="0" sz="1100" spc="-70" i="1">
                <a:latin typeface="Arial"/>
                <a:cs typeface="Arial"/>
              </a:rPr>
              <a:t> </a:t>
            </a:r>
            <a:r>
              <a:rPr dirty="0" baseline="27777" sz="1200" spc="104">
                <a:latin typeface="Cambria"/>
                <a:cs typeface="Cambria"/>
              </a:rPr>
              <a:t>′</a:t>
            </a:r>
            <a:r>
              <a:rPr dirty="0" sz="1100" spc="-5" i="1">
                <a:latin typeface="Arial"/>
                <a:cs typeface="Arial"/>
              </a:rPr>
              <a:t>,</a:t>
            </a:r>
            <a:r>
              <a:rPr dirty="0" sz="1100" spc="-125" i="1">
                <a:latin typeface="Arial"/>
                <a:cs typeface="Arial"/>
              </a:rPr>
              <a:t> </a:t>
            </a:r>
            <a:r>
              <a:rPr dirty="0" sz="1100" spc="-50" i="1">
                <a:latin typeface="Arial"/>
                <a:cs typeface="Arial"/>
              </a:rPr>
              <a:t>x</a:t>
            </a:r>
            <a:r>
              <a:rPr dirty="0" sz="1100" spc="-210" i="1">
                <a:latin typeface="Arial"/>
                <a:cs typeface="Arial"/>
              </a:rPr>
              <a:t> </a:t>
            </a:r>
            <a:r>
              <a:rPr dirty="0" sz="1100" spc="-15">
                <a:latin typeface="Tahoma"/>
                <a:cs typeface="Tahoma"/>
              </a:rPr>
              <a:t>).</a:t>
            </a:r>
            <a:endParaRPr sz="1100">
              <a:latin typeface="Tahoma"/>
              <a:cs typeface="Tahoma"/>
            </a:endParaRPr>
          </a:p>
          <a:p>
            <a:pPr marL="391160">
              <a:lnSpc>
                <a:spcPts val="1135"/>
              </a:lnSpc>
            </a:pPr>
            <a:r>
              <a:rPr dirty="0" sz="1000" spc="-75">
                <a:latin typeface="Tahoma"/>
                <a:cs typeface="Tahoma"/>
              </a:rPr>
              <a:t>In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other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words,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if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including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feature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10" i="1">
                <a:latin typeface="Arial"/>
                <a:cs typeface="Arial"/>
              </a:rPr>
              <a:t>i</a:t>
            </a:r>
            <a:r>
              <a:rPr dirty="0" sz="1000" spc="150" i="1">
                <a:latin typeface="Arial"/>
                <a:cs typeface="Arial"/>
              </a:rPr>
              <a:t> </a:t>
            </a:r>
            <a:r>
              <a:rPr dirty="0" sz="1000" spc="-20">
                <a:latin typeface="Tahoma"/>
                <a:cs typeface="Tahoma"/>
              </a:rPr>
              <a:t>in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the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input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always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makes</a:t>
            </a:r>
            <a:endParaRPr sz="1000">
              <a:latin typeface="Tahoma"/>
              <a:cs typeface="Tahoma"/>
            </a:endParaRPr>
          </a:p>
          <a:p>
            <a:pPr marL="391160" marR="342265">
              <a:lnSpc>
                <a:spcPts val="1200"/>
              </a:lnSpc>
              <a:spcBef>
                <a:spcPts val="40"/>
              </a:spcBef>
            </a:pP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bigger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difference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in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model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25" i="1">
                <a:latin typeface="Arial"/>
                <a:cs typeface="Arial"/>
              </a:rPr>
              <a:t>f</a:t>
            </a:r>
            <a:r>
              <a:rPr dirty="0" sz="1000" spc="275" i="1">
                <a:latin typeface="Arial"/>
                <a:cs typeface="Arial"/>
              </a:rPr>
              <a:t> </a:t>
            </a:r>
            <a:r>
              <a:rPr dirty="0" sz="1000" spc="-30">
                <a:latin typeface="Tahoma"/>
                <a:cs typeface="Tahoma"/>
              </a:rPr>
              <a:t>than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in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model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25" i="1">
                <a:latin typeface="Arial"/>
                <a:cs typeface="Arial"/>
              </a:rPr>
              <a:t>f</a:t>
            </a:r>
            <a:r>
              <a:rPr dirty="0" sz="1000" spc="-65" i="1">
                <a:latin typeface="Arial"/>
                <a:cs typeface="Arial"/>
              </a:rPr>
              <a:t> </a:t>
            </a:r>
            <a:r>
              <a:rPr dirty="0" baseline="27777" sz="1050" spc="-337">
                <a:latin typeface="SimSun"/>
                <a:cs typeface="SimSun"/>
              </a:rPr>
              <a:t>′</a:t>
            </a:r>
            <a:r>
              <a:rPr dirty="0" sz="1000" spc="-225">
                <a:latin typeface="Tahoma"/>
                <a:cs typeface="Tahoma"/>
              </a:rPr>
              <a:t>,</a:t>
            </a:r>
            <a:r>
              <a:rPr dirty="0" sz="1000" spc="-14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then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the </a:t>
            </a:r>
            <a:r>
              <a:rPr dirty="0" sz="1000" spc="-30">
                <a:latin typeface="Tahoma"/>
                <a:cs typeface="Tahoma"/>
              </a:rPr>
              <a:t> </a:t>
            </a:r>
            <a:r>
              <a:rPr dirty="0" sz="1000" spc="45">
                <a:latin typeface="Tahoma"/>
                <a:cs typeface="Tahoma"/>
              </a:rPr>
              <a:t>AFAM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should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give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higher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importance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25" i="1">
                <a:latin typeface="Arial"/>
                <a:cs typeface="Arial"/>
              </a:rPr>
              <a:t>ϕ</a:t>
            </a:r>
            <a:r>
              <a:rPr dirty="0" baseline="-11904" sz="1050" spc="37" i="1">
                <a:latin typeface="Arial"/>
                <a:cs typeface="Arial"/>
              </a:rPr>
              <a:t>i</a:t>
            </a:r>
            <a:r>
              <a:rPr dirty="0" baseline="-11904" sz="1050" spc="60" i="1">
                <a:latin typeface="Arial"/>
                <a:cs typeface="Arial"/>
              </a:rPr>
              <a:t> </a:t>
            </a:r>
            <a:r>
              <a:rPr dirty="0" sz="1000" spc="-40">
                <a:latin typeface="Tahoma"/>
                <a:cs typeface="Tahoma"/>
              </a:rPr>
              <a:t>for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the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model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25" i="1">
                <a:latin typeface="Arial"/>
                <a:cs typeface="Arial"/>
              </a:rPr>
              <a:t>f </a:t>
            </a:r>
            <a:r>
              <a:rPr dirty="0" sz="1000" spc="-265" i="1">
                <a:latin typeface="Arial"/>
                <a:cs typeface="Arial"/>
              </a:rPr>
              <a:t> </a:t>
            </a:r>
            <a:r>
              <a:rPr dirty="0" sz="1000" spc="-30">
                <a:latin typeface="Tahoma"/>
                <a:cs typeface="Tahoma"/>
              </a:rPr>
              <a:t>than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for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25" i="1">
                <a:latin typeface="Arial"/>
                <a:cs typeface="Arial"/>
              </a:rPr>
              <a:t>f</a:t>
            </a:r>
            <a:r>
              <a:rPr dirty="0" sz="1000" spc="-65" i="1">
                <a:latin typeface="Arial"/>
                <a:cs typeface="Arial"/>
              </a:rPr>
              <a:t> </a:t>
            </a:r>
            <a:r>
              <a:rPr dirty="0" baseline="27777" sz="1050" spc="-337">
                <a:latin typeface="SimSun"/>
                <a:cs typeface="SimSun"/>
              </a:rPr>
              <a:t>′</a:t>
            </a:r>
            <a:r>
              <a:rPr dirty="0" sz="1000" spc="-225">
                <a:latin typeface="Tahoma"/>
                <a:cs typeface="Tahoma"/>
              </a:rPr>
              <a:t>.</a:t>
            </a:r>
            <a:endParaRPr sz="1000">
              <a:latin typeface="Tahoma"/>
              <a:cs typeface="Tahoma"/>
            </a:endParaRPr>
          </a:p>
          <a:p>
            <a:pPr marL="114300" marR="140970">
              <a:lnSpc>
                <a:spcPts val="1350"/>
              </a:lnSpc>
              <a:spcBef>
                <a:spcPts val="25"/>
              </a:spcBef>
            </a:pPr>
            <a:r>
              <a:rPr dirty="0" sz="1100" spc="-45">
                <a:latin typeface="Tahoma"/>
                <a:cs typeface="Tahoma"/>
              </a:rPr>
              <a:t>Missingness:</a:t>
            </a:r>
            <a:r>
              <a:rPr dirty="0" sz="1100" spc="14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This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third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criterion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is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described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as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-15">
                <a:latin typeface="Tahoma"/>
                <a:cs typeface="Tahoma"/>
              </a:rPr>
              <a:t>“really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just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a </a:t>
            </a:r>
            <a:r>
              <a:rPr dirty="0" sz="1100" spc="-330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minor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book-keeping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property”,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so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we’ll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  <a:hlinkClick r:id="rId10" action="ppaction://hlinksldjump"/>
              </a:rPr>
              <a:t>igno</a:t>
            </a:r>
            <a:r>
              <a:rPr dirty="0" sz="1100" spc="-55">
                <a:latin typeface="Tahoma"/>
                <a:cs typeface="Tahoma"/>
              </a:rPr>
              <a:t>re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  <a:hlinkClick r:id="rId9" action="ppaction://hlinksldjump"/>
              </a:rPr>
              <a:t>it.</a:t>
            </a:r>
            <a:endParaRPr sz="1100">
              <a:latin typeface="Tahoma"/>
              <a:cs typeface="Tahoma"/>
            </a:endParaRPr>
          </a:p>
        </p:txBody>
      </p:sp>
      <p:grpSp>
        <p:nvGrpSpPr>
          <p:cNvPr id="24" name="object 24"/>
          <p:cNvGrpSpPr/>
          <p:nvPr/>
        </p:nvGrpSpPr>
        <p:grpSpPr>
          <a:xfrm>
            <a:off x="0" y="3211372"/>
            <a:ext cx="4608195" cy="245110"/>
            <a:chOff x="0" y="3211372"/>
            <a:chExt cx="4608195" cy="245110"/>
          </a:xfrm>
        </p:grpSpPr>
        <p:sp>
          <p:nvSpPr>
            <p:cNvPr id="25" name="object 25"/>
            <p:cNvSpPr/>
            <p:nvPr/>
          </p:nvSpPr>
          <p:spPr>
            <a:xfrm>
              <a:off x="0" y="3211372"/>
              <a:ext cx="4608195" cy="122555"/>
            </a:xfrm>
            <a:custGeom>
              <a:avLst/>
              <a:gdLst/>
              <a:ahLst/>
              <a:cxnLst/>
              <a:rect l="l" t="t" r="r" b="b"/>
              <a:pathLst>
                <a:path w="4608195" h="122554">
                  <a:moveTo>
                    <a:pt x="4608004" y="0"/>
                  </a:moveTo>
                  <a:lnTo>
                    <a:pt x="0" y="0"/>
                  </a:lnTo>
                  <a:lnTo>
                    <a:pt x="0" y="122313"/>
                  </a:lnTo>
                  <a:lnTo>
                    <a:pt x="4608004" y="122313"/>
                  </a:lnTo>
                  <a:lnTo>
                    <a:pt x="4608004" y="0"/>
                  </a:lnTo>
                  <a:close/>
                </a:path>
              </a:pathLst>
            </a:custGeom>
            <a:solidFill>
              <a:srgbClr val="26268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6" name="object 26"/>
            <p:cNvSpPr/>
            <p:nvPr/>
          </p:nvSpPr>
          <p:spPr>
            <a:xfrm>
              <a:off x="0" y="3333686"/>
              <a:ext cx="4608195" cy="122555"/>
            </a:xfrm>
            <a:custGeom>
              <a:avLst/>
              <a:gdLst/>
              <a:ahLst/>
              <a:cxnLst/>
              <a:rect l="l" t="t" r="r" b="b"/>
              <a:pathLst>
                <a:path w="4608195" h="122554">
                  <a:moveTo>
                    <a:pt x="4608004" y="0"/>
                  </a:moveTo>
                  <a:lnTo>
                    <a:pt x="0" y="0"/>
                  </a:lnTo>
                  <a:lnTo>
                    <a:pt x="0" y="122313"/>
                  </a:lnTo>
                  <a:lnTo>
                    <a:pt x="4608004" y="122313"/>
                  </a:lnTo>
                  <a:lnTo>
                    <a:pt x="4608004" y="0"/>
                  </a:lnTo>
                  <a:close/>
                </a:path>
              </a:pathLst>
            </a:custGeom>
            <a:solidFill>
              <a:srgbClr val="191959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7" name="object 27"/>
          <p:cNvSpPr txBox="1"/>
          <p:nvPr/>
        </p:nvSpPr>
        <p:spPr>
          <a:xfrm>
            <a:off x="95300" y="3225267"/>
            <a:ext cx="1838325" cy="2247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675"/>
              </a:lnSpc>
            </a:pPr>
            <a:r>
              <a:rPr dirty="0" sz="600" spc="5">
                <a:solidFill>
                  <a:srgbClr val="FFFFFF"/>
                </a:solidFill>
                <a:latin typeface="Microsoft Sans Serif"/>
                <a:cs typeface="Microsoft Sans Serif"/>
              </a:rPr>
              <a:t>Max</a:t>
            </a:r>
            <a:r>
              <a:rPr dirty="0" sz="600" spc="4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dirty="0" sz="600" spc="-15">
                <a:solidFill>
                  <a:srgbClr val="FFFFFF"/>
                </a:solidFill>
                <a:latin typeface="Microsoft Sans Serif"/>
                <a:cs typeface="Microsoft Sans Serif"/>
              </a:rPr>
              <a:t>Nadeau,</a:t>
            </a:r>
            <a:r>
              <a:rPr dirty="0" sz="600" spc="4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dirty="0" sz="600" spc="5">
                <a:solidFill>
                  <a:srgbClr val="FFFFFF"/>
                </a:solidFill>
                <a:latin typeface="Microsoft Sans Serif"/>
                <a:cs typeface="Microsoft Sans Serif"/>
              </a:rPr>
              <a:t>Max</a:t>
            </a:r>
            <a:r>
              <a:rPr dirty="0" sz="600" spc="45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dirty="0" sz="600" spc="10">
                <a:solidFill>
                  <a:srgbClr val="FFFFFF"/>
                </a:solidFill>
                <a:latin typeface="Microsoft Sans Serif"/>
                <a:cs typeface="Microsoft Sans Serif"/>
              </a:rPr>
              <a:t>Li,</a:t>
            </a:r>
            <a:r>
              <a:rPr dirty="0" sz="600" spc="4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dirty="0" sz="600" spc="-15">
                <a:solidFill>
                  <a:srgbClr val="FFFFFF"/>
                </a:solidFill>
                <a:latin typeface="Microsoft Sans Serif"/>
                <a:cs typeface="Microsoft Sans Serif"/>
              </a:rPr>
              <a:t>and</a:t>
            </a:r>
            <a:r>
              <a:rPr dirty="0" sz="600" spc="45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dirty="0" sz="600" spc="-10">
                <a:solidFill>
                  <a:srgbClr val="FFFFFF"/>
                </a:solidFill>
                <a:latin typeface="Microsoft Sans Serif"/>
                <a:cs typeface="Microsoft Sans Serif"/>
              </a:rPr>
              <a:t>Xander</a:t>
            </a:r>
            <a:r>
              <a:rPr dirty="0" sz="600" spc="4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dirty="0" sz="600" spc="-20">
                <a:solidFill>
                  <a:srgbClr val="FFFFFF"/>
                </a:solidFill>
                <a:latin typeface="Microsoft Sans Serif"/>
                <a:cs typeface="Microsoft Sans Serif"/>
              </a:rPr>
              <a:t>Davies</a:t>
            </a:r>
            <a:endParaRPr sz="6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240"/>
              </a:spcBef>
            </a:pPr>
            <a:r>
              <a:rPr dirty="0" sz="600" spc="20">
                <a:solidFill>
                  <a:srgbClr val="FFFFFF"/>
                </a:solidFill>
                <a:latin typeface="Microsoft Sans Serif"/>
                <a:cs typeface="Microsoft Sans Serif"/>
                <a:hlinkClick r:id="rId11" action="ppaction://hlinksldjump"/>
              </a:rPr>
              <a:t>A</a:t>
            </a:r>
            <a:r>
              <a:rPr dirty="0" sz="600" spc="55">
                <a:solidFill>
                  <a:srgbClr val="FFFFFF"/>
                </a:solidFill>
                <a:latin typeface="Microsoft Sans Serif"/>
                <a:cs typeface="Microsoft Sans Serif"/>
                <a:hlinkClick r:id="rId11" action="ppaction://hlinksldjump"/>
              </a:rPr>
              <a:t> </a:t>
            </a:r>
            <a:r>
              <a:rPr dirty="0" sz="600" spc="-5">
                <a:solidFill>
                  <a:srgbClr val="FFFFFF"/>
                </a:solidFill>
                <a:latin typeface="Microsoft Sans Serif"/>
                <a:cs typeface="Microsoft Sans Serif"/>
                <a:hlinkClick r:id="rId11" action="ppaction://hlinksldjump"/>
              </a:rPr>
              <a:t>Unified</a:t>
            </a:r>
            <a:r>
              <a:rPr dirty="0" sz="600" spc="55">
                <a:solidFill>
                  <a:srgbClr val="FFFFFF"/>
                </a:solidFill>
                <a:latin typeface="Microsoft Sans Serif"/>
                <a:cs typeface="Microsoft Sans Serif"/>
                <a:hlinkClick r:id="rId11" action="ppaction://hlinksldjump"/>
              </a:rPr>
              <a:t> </a:t>
            </a:r>
            <a:r>
              <a:rPr dirty="0" sz="600" spc="-10">
                <a:solidFill>
                  <a:srgbClr val="FFFFFF"/>
                </a:solidFill>
                <a:latin typeface="Microsoft Sans Serif"/>
                <a:cs typeface="Microsoft Sans Serif"/>
                <a:hlinkClick r:id="rId11" action="ppaction://hlinksldjump"/>
              </a:rPr>
              <a:t>Approach</a:t>
            </a:r>
            <a:r>
              <a:rPr dirty="0" sz="600" spc="55">
                <a:solidFill>
                  <a:srgbClr val="FFFFFF"/>
                </a:solidFill>
                <a:latin typeface="Microsoft Sans Serif"/>
                <a:cs typeface="Microsoft Sans Serif"/>
                <a:hlinkClick r:id="rId11" action="ppaction://hlinksldjump"/>
              </a:rPr>
              <a:t> </a:t>
            </a:r>
            <a:r>
              <a:rPr dirty="0" sz="600" spc="20">
                <a:solidFill>
                  <a:srgbClr val="FFFFFF"/>
                </a:solidFill>
                <a:latin typeface="Microsoft Sans Serif"/>
                <a:cs typeface="Microsoft Sans Serif"/>
                <a:hlinkClick r:id="rId11" action="ppaction://hlinksldjump"/>
              </a:rPr>
              <a:t>to</a:t>
            </a:r>
            <a:r>
              <a:rPr dirty="0" sz="600" spc="55">
                <a:solidFill>
                  <a:srgbClr val="FFFFFF"/>
                </a:solidFill>
                <a:latin typeface="Microsoft Sans Serif"/>
                <a:cs typeface="Microsoft Sans Serif"/>
                <a:hlinkClick r:id="rId11" action="ppaction://hlinksldjump"/>
              </a:rPr>
              <a:t> </a:t>
            </a:r>
            <a:r>
              <a:rPr dirty="0" sz="600">
                <a:solidFill>
                  <a:srgbClr val="FFFFFF"/>
                </a:solidFill>
                <a:latin typeface="Microsoft Sans Serif"/>
                <a:cs typeface="Microsoft Sans Serif"/>
                <a:hlinkClick r:id="rId11" action="ppaction://hlinksldjump"/>
              </a:rPr>
              <a:t>Interpreting</a:t>
            </a:r>
            <a:r>
              <a:rPr dirty="0" sz="600" spc="55">
                <a:solidFill>
                  <a:srgbClr val="FFFFFF"/>
                </a:solidFill>
                <a:latin typeface="Microsoft Sans Serif"/>
                <a:cs typeface="Microsoft Sans Serif"/>
                <a:hlinkClick r:id="rId11" action="ppaction://hlinksldjump"/>
              </a:rPr>
              <a:t> </a:t>
            </a:r>
            <a:r>
              <a:rPr dirty="0" sz="600">
                <a:solidFill>
                  <a:srgbClr val="FFFFFF"/>
                </a:solidFill>
                <a:latin typeface="Microsoft Sans Serif"/>
                <a:cs typeface="Microsoft Sans Serif"/>
                <a:hlinkClick r:id="rId11" action="ppaction://hlinksldjump"/>
              </a:rPr>
              <a:t>Model</a:t>
            </a:r>
            <a:r>
              <a:rPr dirty="0" sz="600" spc="55">
                <a:solidFill>
                  <a:srgbClr val="FFFFFF"/>
                </a:solidFill>
                <a:latin typeface="Microsoft Sans Serif"/>
                <a:cs typeface="Microsoft Sans Serif"/>
                <a:hlinkClick r:id="rId11" action="ppaction://hlinksldjump"/>
              </a:rPr>
              <a:t> </a:t>
            </a:r>
            <a:r>
              <a:rPr dirty="0" sz="600" spc="-10">
                <a:solidFill>
                  <a:srgbClr val="FFFFFF"/>
                </a:solidFill>
                <a:latin typeface="Microsoft Sans Serif"/>
                <a:cs typeface="Microsoft Sans Serif"/>
                <a:hlinkClick r:id="rId11" action="ppaction://hlinksldjump"/>
              </a:rPr>
              <a:t>Predictions</a:t>
            </a:r>
            <a:endParaRPr sz="6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4608195" cy="250825"/>
            <a:chOff x="0" y="0"/>
            <a:chExt cx="4608195" cy="25082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18119" y="140143"/>
              <a:ext cx="141863" cy="87862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316250" y="140143"/>
              <a:ext cx="141863" cy="87862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2289429" y="14267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8C8CA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2339822" y="14267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8C8CA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2390228" y="14267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8C8CA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2440622" y="14267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8C8CA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2491028" y="14267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8C8CA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2541422" y="14267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8C8CA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/>
            <p:cNvSpPr/>
            <p:nvPr/>
          </p:nvSpPr>
          <p:spPr>
            <a:xfrm>
              <a:off x="3277069" y="14267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8C8CA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/>
            <p:cNvSpPr/>
            <p:nvPr/>
          </p:nvSpPr>
          <p:spPr>
            <a:xfrm>
              <a:off x="3327463" y="14267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8C8CA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/>
            <p:cNvSpPr/>
            <p:nvPr/>
          </p:nvSpPr>
          <p:spPr>
            <a:xfrm>
              <a:off x="4157433" y="14267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8C8CA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/>
            <p:cNvSpPr/>
            <p:nvPr/>
          </p:nvSpPr>
          <p:spPr>
            <a:xfrm>
              <a:off x="4157433" y="189473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5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8C8CAC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5" name="object 15"/>
          <p:cNvSpPr txBox="1"/>
          <p:nvPr/>
        </p:nvSpPr>
        <p:spPr>
          <a:xfrm>
            <a:off x="108000" y="25252"/>
            <a:ext cx="440499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  <a:tabLst>
                <a:tab pos="1197610" algn="l"/>
                <a:tab pos="2168525" algn="l"/>
                <a:tab pos="3155950" algn="l"/>
                <a:tab pos="4036695" algn="l"/>
              </a:tabLst>
            </a:pPr>
            <a:r>
              <a:rPr dirty="0" sz="600" spc="5">
                <a:solidFill>
                  <a:srgbClr val="8C8CAC"/>
                </a:solidFill>
                <a:latin typeface="Microsoft Sans Serif"/>
                <a:cs typeface="Microsoft Sans Serif"/>
                <a:hlinkClick r:id="rId4" action="ppaction://hlinksldjump"/>
              </a:rPr>
              <a:t>Additive</a:t>
            </a:r>
            <a:r>
              <a:rPr dirty="0" sz="600" spc="50">
                <a:solidFill>
                  <a:srgbClr val="8C8CAC"/>
                </a:solidFill>
                <a:latin typeface="Microsoft Sans Serif"/>
                <a:cs typeface="Microsoft Sans Serif"/>
                <a:hlinkClick r:id="rId4" action="ppaction://hlinksldjump"/>
              </a:rPr>
              <a:t> </a:t>
            </a:r>
            <a:r>
              <a:rPr dirty="0" sz="600" spc="-10">
                <a:solidFill>
                  <a:srgbClr val="8C8CAC"/>
                </a:solidFill>
                <a:latin typeface="Microsoft Sans Serif"/>
                <a:cs typeface="Microsoft Sans Serif"/>
                <a:hlinkClick r:id="rId4" action="ppaction://hlinksldjump"/>
              </a:rPr>
              <a:t>Explanations</a:t>
            </a:r>
            <a:r>
              <a:rPr dirty="0" sz="600">
                <a:solidFill>
                  <a:srgbClr val="8C8CAC"/>
                </a:solidFill>
                <a:latin typeface="Microsoft Sans Serif"/>
                <a:cs typeface="Microsoft Sans Serif"/>
              </a:rPr>
              <a:t>	</a:t>
            </a:r>
            <a:r>
              <a:rPr dirty="0" sz="600" spc="-20">
                <a:solidFill>
                  <a:srgbClr val="FFFFFF"/>
                </a:solidFill>
                <a:latin typeface="Microsoft Sans Serif"/>
                <a:cs typeface="Microsoft Sans Serif"/>
                <a:hlinkClick r:id="rId5" action="ppaction://hlinksldjump"/>
              </a:rPr>
              <a:t>Shapley</a:t>
            </a:r>
            <a:r>
              <a:rPr dirty="0" sz="600" spc="50">
                <a:solidFill>
                  <a:srgbClr val="FFFFFF"/>
                </a:solidFill>
                <a:latin typeface="Microsoft Sans Serif"/>
                <a:cs typeface="Microsoft Sans Serif"/>
                <a:hlinkClick r:id="rId5" action="ppaction://hlinksldjump"/>
              </a:rPr>
              <a:t> </a:t>
            </a:r>
            <a:r>
              <a:rPr dirty="0" sz="600">
                <a:solidFill>
                  <a:srgbClr val="FFFFFF"/>
                </a:solidFill>
                <a:latin typeface="Microsoft Sans Serif"/>
                <a:cs typeface="Microsoft Sans Serif"/>
                <a:hlinkClick r:id="rId5" action="ppaction://hlinksldjump"/>
              </a:rPr>
              <a:t>V</a:t>
            </a:r>
            <a:r>
              <a:rPr dirty="0" sz="600" spc="-30">
                <a:solidFill>
                  <a:srgbClr val="FFFFFF"/>
                </a:solidFill>
                <a:latin typeface="Microsoft Sans Serif"/>
                <a:cs typeface="Microsoft Sans Serif"/>
                <a:hlinkClick r:id="rId5" action="ppaction://hlinksldjump"/>
              </a:rPr>
              <a:t>alues</a:t>
            </a:r>
            <a:r>
              <a:rPr dirty="0" sz="600">
                <a:solidFill>
                  <a:srgbClr val="FFFFFF"/>
                </a:solidFill>
                <a:latin typeface="Microsoft Sans Serif"/>
                <a:cs typeface="Microsoft Sans Serif"/>
              </a:rPr>
              <a:t>	</a:t>
            </a:r>
            <a:r>
              <a:rPr dirty="0" sz="600">
                <a:solidFill>
                  <a:srgbClr val="8C8CAC"/>
                </a:solidFill>
                <a:latin typeface="Microsoft Sans Serif"/>
                <a:cs typeface="Microsoft Sans Serif"/>
                <a:hlinkClick r:id="rId6" action="ppaction://hlinksldjump"/>
              </a:rPr>
              <a:t>Ap</a:t>
            </a:r>
            <a:r>
              <a:rPr dirty="0" sz="600" spc="-20">
                <a:solidFill>
                  <a:srgbClr val="8C8CAC"/>
                </a:solidFill>
                <a:latin typeface="Microsoft Sans Serif"/>
                <a:cs typeface="Microsoft Sans Serif"/>
                <a:hlinkClick r:id="rId6" action="ppaction://hlinksldjump"/>
              </a:rPr>
              <a:t>p</a:t>
            </a:r>
            <a:r>
              <a:rPr dirty="0" sz="600">
                <a:solidFill>
                  <a:srgbClr val="8C8CAC"/>
                </a:solidFill>
                <a:latin typeface="Microsoft Sans Serif"/>
                <a:cs typeface="Microsoft Sans Serif"/>
                <a:hlinkClick r:id="rId6" action="ppaction://hlinksldjump"/>
              </a:rPr>
              <a:t>r</a:t>
            </a:r>
            <a:r>
              <a:rPr dirty="0" sz="600" spc="-20">
                <a:solidFill>
                  <a:srgbClr val="8C8CAC"/>
                </a:solidFill>
                <a:latin typeface="Microsoft Sans Serif"/>
                <a:cs typeface="Microsoft Sans Serif"/>
                <a:hlinkClick r:id="rId6" action="ppaction://hlinksldjump"/>
              </a:rPr>
              <a:t>o</a:t>
            </a:r>
            <a:r>
              <a:rPr dirty="0" sz="600" spc="-5">
                <a:solidFill>
                  <a:srgbClr val="8C8CAC"/>
                </a:solidFill>
                <a:latin typeface="Microsoft Sans Serif"/>
                <a:cs typeface="Microsoft Sans Serif"/>
                <a:hlinkClick r:id="rId6" action="ppaction://hlinksldjump"/>
              </a:rPr>
              <a:t>ximations</a:t>
            </a:r>
            <a:r>
              <a:rPr dirty="0" sz="600">
                <a:solidFill>
                  <a:srgbClr val="8C8CAC"/>
                </a:solidFill>
                <a:latin typeface="Microsoft Sans Serif"/>
                <a:cs typeface="Microsoft Sans Serif"/>
              </a:rPr>
              <a:t>	</a:t>
            </a:r>
            <a:r>
              <a:rPr dirty="0" sz="600" spc="-15">
                <a:solidFill>
                  <a:srgbClr val="8C8CAC"/>
                </a:solidFill>
                <a:latin typeface="Microsoft Sans Serif"/>
                <a:cs typeface="Microsoft Sans Serif"/>
                <a:hlinkClick r:id="rId7" action="ppaction://hlinksldjump"/>
              </a:rPr>
              <a:t>Ex</a:t>
            </a:r>
            <a:r>
              <a:rPr dirty="0" sz="600">
                <a:solidFill>
                  <a:srgbClr val="8C8CAC"/>
                </a:solidFill>
                <a:latin typeface="Microsoft Sans Serif"/>
                <a:cs typeface="Microsoft Sans Serif"/>
                <a:hlinkClick r:id="rId7" action="ppaction://hlinksldjump"/>
              </a:rPr>
              <a:t>p</a:t>
            </a:r>
            <a:r>
              <a:rPr dirty="0" sz="600" spc="-10">
                <a:solidFill>
                  <a:srgbClr val="8C8CAC"/>
                </a:solidFill>
                <a:latin typeface="Microsoft Sans Serif"/>
                <a:cs typeface="Microsoft Sans Serif"/>
                <a:hlinkClick r:id="rId7" action="ppaction://hlinksldjump"/>
              </a:rPr>
              <a:t>eriments</a:t>
            </a:r>
            <a:r>
              <a:rPr dirty="0" sz="600">
                <a:solidFill>
                  <a:srgbClr val="8C8CAC"/>
                </a:solidFill>
                <a:latin typeface="Microsoft Sans Serif"/>
                <a:cs typeface="Microsoft Sans Serif"/>
              </a:rPr>
              <a:t>	</a:t>
            </a:r>
            <a:r>
              <a:rPr dirty="0" sz="600" spc="-15">
                <a:solidFill>
                  <a:srgbClr val="8C8CAC"/>
                </a:solidFill>
                <a:latin typeface="Microsoft Sans Serif"/>
                <a:cs typeface="Microsoft Sans Serif"/>
                <a:hlinkClick r:id="rId8" action="ppaction://hlinksldjump"/>
              </a:rPr>
              <a:t>Extensions</a:t>
            </a:r>
            <a:endParaRPr sz="600">
              <a:latin typeface="Microsoft Sans Serif"/>
              <a:cs typeface="Microsoft Sans Serif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0" y="250786"/>
            <a:ext cx="4608195" cy="122555"/>
          </a:xfrm>
          <a:prstGeom prst="rect">
            <a:avLst/>
          </a:prstGeom>
          <a:solidFill>
            <a:srgbClr val="262685"/>
          </a:solidFill>
        </p:spPr>
        <p:txBody>
          <a:bodyPr wrap="square" lIns="0" tIns="8255" rIns="0" bIns="0" rtlCol="0" vert="horz">
            <a:spAutoFit/>
          </a:bodyPr>
          <a:lstStyle/>
          <a:p>
            <a:pPr marL="107950">
              <a:lnSpc>
                <a:spcPct val="100000"/>
              </a:lnSpc>
              <a:spcBef>
                <a:spcPts val="65"/>
              </a:spcBef>
            </a:pPr>
            <a:r>
              <a:rPr dirty="0" sz="600" spc="5">
                <a:solidFill>
                  <a:srgbClr val="FFFFFF"/>
                </a:solidFill>
                <a:latin typeface="Microsoft Sans Serif"/>
                <a:cs typeface="Microsoft Sans Serif"/>
                <a:hlinkClick r:id="rId5" action="ppaction://hlinksldjump"/>
              </a:rPr>
              <a:t>Introduction</a:t>
            </a:r>
            <a:r>
              <a:rPr dirty="0" sz="600" spc="40">
                <a:solidFill>
                  <a:srgbClr val="FFFFFF"/>
                </a:solidFill>
                <a:latin typeface="Microsoft Sans Serif"/>
                <a:cs typeface="Microsoft Sans Serif"/>
                <a:hlinkClick r:id="rId5" action="ppaction://hlinksldjump"/>
              </a:rPr>
              <a:t> </a:t>
            </a:r>
            <a:r>
              <a:rPr dirty="0" sz="600" spc="20">
                <a:solidFill>
                  <a:srgbClr val="FFFFFF"/>
                </a:solidFill>
                <a:latin typeface="Microsoft Sans Serif"/>
                <a:cs typeface="Microsoft Sans Serif"/>
                <a:hlinkClick r:id="rId5" action="ppaction://hlinksldjump"/>
              </a:rPr>
              <a:t>to</a:t>
            </a:r>
            <a:r>
              <a:rPr dirty="0" sz="600" spc="40">
                <a:solidFill>
                  <a:srgbClr val="FFFFFF"/>
                </a:solidFill>
                <a:latin typeface="Microsoft Sans Serif"/>
                <a:cs typeface="Microsoft Sans Serif"/>
                <a:hlinkClick r:id="rId5" action="ppaction://hlinksldjump"/>
              </a:rPr>
              <a:t> </a:t>
            </a:r>
            <a:r>
              <a:rPr dirty="0" sz="600" spc="-20">
                <a:solidFill>
                  <a:srgbClr val="FFFFFF"/>
                </a:solidFill>
                <a:latin typeface="Microsoft Sans Serif"/>
                <a:cs typeface="Microsoft Sans Serif"/>
                <a:hlinkClick r:id="rId5" action="ppaction://hlinksldjump"/>
              </a:rPr>
              <a:t>Shapley</a:t>
            </a:r>
            <a:r>
              <a:rPr dirty="0" sz="600" spc="40">
                <a:solidFill>
                  <a:srgbClr val="FFFFFF"/>
                </a:solidFill>
                <a:latin typeface="Microsoft Sans Serif"/>
                <a:cs typeface="Microsoft Sans Serif"/>
                <a:hlinkClick r:id="rId5" action="ppaction://hlinksldjump"/>
              </a:rPr>
              <a:t> </a:t>
            </a:r>
            <a:r>
              <a:rPr dirty="0" sz="600" spc="-25">
                <a:solidFill>
                  <a:srgbClr val="FFFFFF"/>
                </a:solidFill>
                <a:latin typeface="Microsoft Sans Serif"/>
                <a:cs typeface="Microsoft Sans Serif"/>
                <a:hlinkClick r:id="rId5" action="ppaction://hlinksldjump"/>
              </a:rPr>
              <a:t>values</a:t>
            </a:r>
            <a:endParaRPr sz="600">
              <a:latin typeface="Microsoft Sans Serif"/>
              <a:cs typeface="Microsoft Sans Serif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0" y="373087"/>
            <a:ext cx="4608195" cy="350520"/>
          </a:xfrm>
          <a:prstGeom prst="rect">
            <a:avLst/>
          </a:prstGeom>
          <a:solidFill>
            <a:srgbClr val="3333B2"/>
          </a:solidFill>
        </p:spPr>
        <p:txBody>
          <a:bodyPr wrap="square" lIns="0" tIns="76835" rIns="0" bIns="0" rtlCol="0" vert="horz">
            <a:spAutoFit/>
          </a:bodyPr>
          <a:lstStyle/>
          <a:p>
            <a:pPr marL="107950">
              <a:lnSpc>
                <a:spcPct val="100000"/>
              </a:lnSpc>
              <a:spcBef>
                <a:spcPts val="605"/>
              </a:spcBef>
            </a:pPr>
            <a:r>
              <a:rPr dirty="0" sz="1400" spc="-35">
                <a:solidFill>
                  <a:srgbClr val="FFFFFF"/>
                </a:solidFill>
                <a:latin typeface="Tahoma"/>
                <a:cs typeface="Tahoma"/>
              </a:rPr>
              <a:t>Co</a:t>
            </a:r>
            <a:r>
              <a:rPr dirty="0" sz="1400" spc="-35">
                <a:solidFill>
                  <a:srgbClr val="FFFFFF"/>
                </a:solidFill>
                <a:latin typeface="Tahoma"/>
                <a:cs typeface="Tahoma"/>
              </a:rPr>
              <a:t>o</a:t>
            </a:r>
            <a:r>
              <a:rPr dirty="0" sz="1400" spc="-35">
                <a:solidFill>
                  <a:srgbClr val="FFFFFF"/>
                </a:solidFill>
                <a:latin typeface="Tahoma"/>
                <a:cs typeface="Tahoma"/>
              </a:rPr>
              <a:t>perative</a:t>
            </a:r>
            <a:r>
              <a:rPr dirty="0" sz="1400" spc="-5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1400" spc="-85">
                <a:solidFill>
                  <a:srgbClr val="FFFFFF"/>
                </a:solidFill>
                <a:latin typeface="Tahoma"/>
                <a:cs typeface="Tahoma"/>
              </a:rPr>
              <a:t>games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506247" y="1176502"/>
            <a:ext cx="61594" cy="61594"/>
          </a:xfrm>
          <a:custGeom>
            <a:avLst/>
            <a:gdLst/>
            <a:ahLst/>
            <a:cxnLst/>
            <a:rect l="l" t="t" r="r" b="b"/>
            <a:pathLst>
              <a:path w="61595" h="61594">
                <a:moveTo>
                  <a:pt x="61569" y="0"/>
                </a:moveTo>
                <a:lnTo>
                  <a:pt x="0" y="0"/>
                </a:lnTo>
                <a:lnTo>
                  <a:pt x="0" y="61569"/>
                </a:lnTo>
                <a:lnTo>
                  <a:pt x="61569" y="61569"/>
                </a:lnTo>
                <a:lnTo>
                  <a:pt x="61569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624395" y="1086826"/>
            <a:ext cx="3636010" cy="1644650"/>
          </a:xfrm>
          <a:prstGeom prst="rect">
            <a:avLst/>
          </a:prstGeom>
        </p:spPr>
        <p:txBody>
          <a:bodyPr wrap="square" lIns="0" tIns="6985" rIns="0" bIns="0" rtlCol="0" vert="horz">
            <a:spAutoFit/>
          </a:bodyPr>
          <a:lstStyle/>
          <a:p>
            <a:pPr marL="12700" marR="187325">
              <a:lnSpc>
                <a:spcPct val="102600"/>
              </a:lnSpc>
              <a:spcBef>
                <a:spcPts val="55"/>
              </a:spcBef>
            </a:pPr>
            <a:r>
              <a:rPr dirty="0" sz="1100" spc="-50">
                <a:latin typeface="Tahoma"/>
                <a:cs typeface="Tahoma"/>
              </a:rPr>
              <a:t>Suppose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105">
                <a:latin typeface="Tahoma"/>
                <a:cs typeface="Tahoma"/>
              </a:rPr>
              <a:t>we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have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70">
                <a:latin typeface="Tahoma"/>
                <a:cs typeface="Tahoma"/>
              </a:rPr>
              <a:t>game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with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-50" i="1">
                <a:latin typeface="Arial"/>
                <a:cs typeface="Arial"/>
              </a:rPr>
              <a:t>d</a:t>
            </a:r>
            <a:r>
              <a:rPr dirty="0" sz="1100" spc="160" i="1">
                <a:latin typeface="Arial"/>
                <a:cs typeface="Arial"/>
              </a:rPr>
              <a:t> </a:t>
            </a:r>
            <a:r>
              <a:rPr dirty="0" sz="1100" spc="-55">
                <a:latin typeface="Tahoma"/>
                <a:cs typeface="Tahoma"/>
              </a:rPr>
              <a:t>players,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-70">
                <a:latin typeface="Tahoma"/>
                <a:cs typeface="Tahoma"/>
              </a:rPr>
              <a:t>where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each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player </a:t>
            </a:r>
            <a:r>
              <a:rPr dirty="0" sz="1100" spc="-330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can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choose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whether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or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not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15">
                <a:latin typeface="Tahoma"/>
                <a:cs typeface="Tahoma"/>
              </a:rPr>
              <a:t>to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cooperate.</a:t>
            </a:r>
            <a:endParaRPr sz="1100">
              <a:latin typeface="Tahoma"/>
              <a:cs typeface="Tahoma"/>
            </a:endParaRPr>
          </a:p>
          <a:p>
            <a:pPr marL="12700" marR="146050">
              <a:lnSpc>
                <a:spcPct val="102600"/>
              </a:lnSpc>
              <a:spcBef>
                <a:spcPts val="300"/>
              </a:spcBef>
            </a:pPr>
            <a:r>
              <a:rPr dirty="0" sz="1100" spc="-50">
                <a:latin typeface="Tahoma"/>
                <a:cs typeface="Tahoma"/>
              </a:rPr>
              <a:t>Assume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reward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function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70" i="1">
                <a:latin typeface="Arial"/>
                <a:cs typeface="Arial"/>
              </a:rPr>
              <a:t>g</a:t>
            </a:r>
            <a:r>
              <a:rPr dirty="0" sz="1100" spc="114" i="1">
                <a:latin typeface="Arial"/>
                <a:cs typeface="Arial"/>
              </a:rPr>
              <a:t> </a:t>
            </a:r>
            <a:r>
              <a:rPr dirty="0" sz="1100" spc="-90">
                <a:latin typeface="Tahoma"/>
                <a:cs typeface="Tahoma"/>
              </a:rPr>
              <a:t>:</a:t>
            </a:r>
            <a:r>
              <a:rPr dirty="0" sz="1100" spc="-35">
                <a:latin typeface="Tahoma"/>
                <a:cs typeface="Tahoma"/>
              </a:rPr>
              <a:t> </a:t>
            </a:r>
            <a:r>
              <a:rPr dirty="0" sz="1100" spc="20">
                <a:latin typeface="Lucida Sans Unicode"/>
                <a:cs typeface="Lucida Sans Unicode"/>
              </a:rPr>
              <a:t>P</a:t>
            </a:r>
            <a:r>
              <a:rPr dirty="0" sz="1100" spc="20">
                <a:latin typeface="Tahoma"/>
                <a:cs typeface="Tahoma"/>
              </a:rPr>
              <a:t>([</a:t>
            </a:r>
            <a:r>
              <a:rPr dirty="0" sz="1100" spc="20" i="1">
                <a:latin typeface="Arial"/>
                <a:cs typeface="Arial"/>
              </a:rPr>
              <a:t>d</a:t>
            </a:r>
            <a:r>
              <a:rPr dirty="0" sz="1100" spc="-204" i="1">
                <a:latin typeface="Arial"/>
                <a:cs typeface="Arial"/>
              </a:rPr>
              <a:t> </a:t>
            </a:r>
            <a:r>
              <a:rPr dirty="0" sz="1100" spc="-55">
                <a:latin typeface="Tahoma"/>
                <a:cs typeface="Tahoma"/>
              </a:rPr>
              <a:t>])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55">
                <a:latin typeface="Lucida Sans Unicode"/>
                <a:cs typeface="Lucida Sans Unicode"/>
              </a:rPr>
              <a:t>→</a:t>
            </a:r>
            <a:r>
              <a:rPr dirty="0" sz="1100" spc="-50">
                <a:latin typeface="Lucida Sans Unicode"/>
                <a:cs typeface="Lucida Sans Unicode"/>
              </a:rPr>
              <a:t> </a:t>
            </a:r>
            <a:r>
              <a:rPr dirty="0" sz="1100" spc="-20">
                <a:latin typeface="Microsoft Sans Serif"/>
                <a:cs typeface="Microsoft Sans Serif"/>
              </a:rPr>
              <a:t>R</a:t>
            </a:r>
            <a:r>
              <a:rPr dirty="0" sz="1100" spc="-20">
                <a:latin typeface="Tahoma"/>
                <a:cs typeface="Tahoma"/>
              </a:rPr>
              <a:t>.</a:t>
            </a:r>
            <a:r>
              <a:rPr dirty="0" sz="1100" spc="140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If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130" i="1">
                <a:latin typeface="Arial"/>
                <a:cs typeface="Arial"/>
              </a:rPr>
              <a:t>S</a:t>
            </a:r>
            <a:r>
              <a:rPr dirty="0" sz="1100" spc="-75" i="1">
                <a:latin typeface="Arial"/>
                <a:cs typeface="Arial"/>
              </a:rPr>
              <a:t> </a:t>
            </a:r>
            <a:r>
              <a:rPr dirty="0" sz="1100" spc="-30">
                <a:latin typeface="Lucida Sans Unicode"/>
                <a:cs typeface="Lucida Sans Unicode"/>
              </a:rPr>
              <a:t>⊂</a:t>
            </a:r>
            <a:r>
              <a:rPr dirty="0" sz="1100" spc="-45">
                <a:latin typeface="Lucida Sans Unicode"/>
                <a:cs typeface="Lucida Sans Unicode"/>
              </a:rPr>
              <a:t> </a:t>
            </a:r>
            <a:r>
              <a:rPr dirty="0" sz="1100" spc="-80">
                <a:latin typeface="Tahoma"/>
                <a:cs typeface="Tahoma"/>
              </a:rPr>
              <a:t>[</a:t>
            </a:r>
            <a:r>
              <a:rPr dirty="0" sz="1100" spc="-80" i="1">
                <a:latin typeface="Arial"/>
                <a:cs typeface="Arial"/>
              </a:rPr>
              <a:t>d</a:t>
            </a:r>
            <a:r>
              <a:rPr dirty="0" sz="1100" spc="-204" i="1">
                <a:latin typeface="Arial"/>
                <a:cs typeface="Arial"/>
              </a:rPr>
              <a:t> </a:t>
            </a:r>
            <a:r>
              <a:rPr dirty="0" sz="1100" spc="-110">
                <a:latin typeface="Tahoma"/>
                <a:cs typeface="Tahoma"/>
              </a:rPr>
              <a:t>]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is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the </a:t>
            </a:r>
            <a:r>
              <a:rPr dirty="0" sz="1100" spc="-33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set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of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players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15">
                <a:latin typeface="Tahoma"/>
                <a:cs typeface="Tahoma"/>
              </a:rPr>
              <a:t>that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choose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15">
                <a:latin typeface="Tahoma"/>
                <a:cs typeface="Tahoma"/>
              </a:rPr>
              <a:t>to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cooperate,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then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the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group 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receives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reward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70" i="1">
                <a:latin typeface="Arial"/>
                <a:cs typeface="Arial"/>
              </a:rPr>
              <a:t>g</a:t>
            </a:r>
            <a:r>
              <a:rPr dirty="0" sz="1100" spc="-190" i="1">
                <a:latin typeface="Arial"/>
                <a:cs typeface="Arial"/>
              </a:rPr>
              <a:t> </a:t>
            </a:r>
            <a:r>
              <a:rPr dirty="0" sz="1100" spc="-65">
                <a:latin typeface="Tahoma"/>
                <a:cs typeface="Tahoma"/>
              </a:rPr>
              <a:t>(</a:t>
            </a:r>
            <a:r>
              <a:rPr dirty="0" sz="1100" spc="-65" i="1">
                <a:latin typeface="Arial"/>
                <a:cs typeface="Arial"/>
              </a:rPr>
              <a:t>S</a:t>
            </a:r>
            <a:r>
              <a:rPr dirty="0" sz="1100" spc="-204" i="1">
                <a:latin typeface="Arial"/>
                <a:cs typeface="Arial"/>
              </a:rPr>
              <a:t> </a:t>
            </a:r>
            <a:r>
              <a:rPr dirty="0" sz="1100" spc="-15">
                <a:latin typeface="Tahoma"/>
                <a:cs typeface="Tahoma"/>
              </a:rPr>
              <a:t>).</a:t>
            </a:r>
            <a:endParaRPr sz="1100">
              <a:latin typeface="Tahoma"/>
              <a:cs typeface="Tahoma"/>
            </a:endParaRPr>
          </a:p>
          <a:p>
            <a:pPr marL="12700" marR="5080">
              <a:lnSpc>
                <a:spcPct val="102600"/>
              </a:lnSpc>
              <a:spcBef>
                <a:spcPts val="300"/>
              </a:spcBef>
            </a:pPr>
            <a:r>
              <a:rPr dirty="0" sz="1100" spc="-50">
                <a:latin typeface="Tahoma"/>
                <a:cs typeface="Tahoma"/>
              </a:rPr>
              <a:t>We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want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15">
                <a:latin typeface="Tahoma"/>
                <a:cs typeface="Tahoma"/>
              </a:rPr>
              <a:t>to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determine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70">
                <a:latin typeface="Tahoma"/>
                <a:cs typeface="Tahoma"/>
              </a:rPr>
              <a:t>how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much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each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player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15">
                <a:latin typeface="Tahoma"/>
                <a:cs typeface="Tahoma"/>
              </a:rPr>
              <a:t>“contributes”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15">
                <a:latin typeface="Tahoma"/>
                <a:cs typeface="Tahoma"/>
              </a:rPr>
              <a:t>to </a:t>
            </a:r>
            <a:r>
              <a:rPr dirty="0" sz="1100" spc="-33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the </a:t>
            </a:r>
            <a:r>
              <a:rPr dirty="0" sz="1100" spc="-60">
                <a:latin typeface="Tahoma"/>
                <a:cs typeface="Tahoma"/>
              </a:rPr>
              <a:t>reward.</a:t>
            </a:r>
            <a:r>
              <a:rPr dirty="0" sz="1100" spc="-5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However,</a:t>
            </a:r>
            <a:r>
              <a:rPr dirty="0" sz="1100" spc="22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the </a:t>
            </a:r>
            <a:r>
              <a:rPr dirty="0" sz="1100" spc="-45">
                <a:latin typeface="Tahoma"/>
                <a:cs typeface="Tahoma"/>
              </a:rPr>
              <a:t>marginal</a:t>
            </a:r>
            <a:r>
              <a:rPr dirty="0" sz="1100" spc="254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contribution </a:t>
            </a:r>
            <a:r>
              <a:rPr dirty="0" sz="1100" spc="-35">
                <a:latin typeface="Tahoma"/>
                <a:cs typeface="Tahoma"/>
              </a:rPr>
              <a:t>of </a:t>
            </a:r>
            <a:r>
              <a:rPr dirty="0" sz="1100" spc="-55">
                <a:latin typeface="Tahoma"/>
                <a:cs typeface="Tahoma"/>
              </a:rPr>
              <a:t>player</a:t>
            </a:r>
            <a:r>
              <a:rPr dirty="0" sz="1100" spc="235">
                <a:latin typeface="Tahoma"/>
                <a:cs typeface="Tahoma"/>
              </a:rPr>
              <a:t> </a:t>
            </a:r>
            <a:r>
              <a:rPr dirty="0" sz="1100" spc="15" i="1">
                <a:latin typeface="Arial"/>
                <a:cs typeface="Arial"/>
              </a:rPr>
              <a:t>i </a:t>
            </a:r>
            <a:r>
              <a:rPr dirty="0" sz="1100" spc="20" i="1">
                <a:latin typeface="Arial"/>
                <a:cs typeface="Arial"/>
              </a:rPr>
              <a:t> </a:t>
            </a:r>
            <a:r>
              <a:rPr dirty="0" sz="1100" spc="-65">
                <a:latin typeface="Tahoma"/>
                <a:cs typeface="Tahoma"/>
              </a:rPr>
              <a:t>may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depend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on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which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other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players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have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also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chosen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15">
                <a:latin typeface="Tahoma"/>
                <a:cs typeface="Tahoma"/>
              </a:rPr>
              <a:t>to 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cooperate.</a:t>
            </a:r>
            <a:r>
              <a:rPr dirty="0" sz="1100" spc="135">
                <a:latin typeface="Tahoma"/>
                <a:cs typeface="Tahoma"/>
              </a:rPr>
              <a:t> </a:t>
            </a:r>
            <a:r>
              <a:rPr dirty="0" sz="1100" spc="-70" i="1">
                <a:latin typeface="Arial"/>
                <a:cs typeface="Arial"/>
              </a:rPr>
              <a:t>g</a:t>
            </a:r>
            <a:r>
              <a:rPr dirty="0" sz="1100" spc="-55" i="1">
                <a:latin typeface="Arial"/>
                <a:cs typeface="Arial"/>
              </a:rPr>
              <a:t> </a:t>
            </a:r>
            <a:r>
              <a:rPr dirty="0" sz="1100" spc="-60">
                <a:latin typeface="Tahoma"/>
                <a:cs typeface="Tahoma"/>
              </a:rPr>
              <a:t>does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not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75">
                <a:latin typeface="Tahoma"/>
                <a:cs typeface="Tahoma"/>
              </a:rPr>
              <a:t>need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15">
                <a:latin typeface="Tahoma"/>
                <a:cs typeface="Tahoma"/>
              </a:rPr>
              <a:t>to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be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monotonic!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506247" y="1558607"/>
            <a:ext cx="61594" cy="61594"/>
          </a:xfrm>
          <a:custGeom>
            <a:avLst/>
            <a:gdLst/>
            <a:ahLst/>
            <a:cxnLst/>
            <a:rect l="l" t="t" r="r" b="b"/>
            <a:pathLst>
              <a:path w="61595" h="61594">
                <a:moveTo>
                  <a:pt x="61569" y="0"/>
                </a:moveTo>
                <a:lnTo>
                  <a:pt x="0" y="0"/>
                </a:lnTo>
                <a:lnTo>
                  <a:pt x="0" y="61569"/>
                </a:lnTo>
                <a:lnTo>
                  <a:pt x="61569" y="61569"/>
                </a:lnTo>
                <a:lnTo>
                  <a:pt x="61569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506247" y="2112797"/>
            <a:ext cx="61594" cy="61594"/>
          </a:xfrm>
          <a:custGeom>
            <a:avLst/>
            <a:gdLst/>
            <a:ahLst/>
            <a:cxnLst/>
            <a:rect l="l" t="t" r="r" b="b"/>
            <a:pathLst>
              <a:path w="61595" h="61594">
                <a:moveTo>
                  <a:pt x="61569" y="0"/>
                </a:moveTo>
                <a:lnTo>
                  <a:pt x="0" y="0"/>
                </a:lnTo>
                <a:lnTo>
                  <a:pt x="0" y="61569"/>
                </a:lnTo>
                <a:lnTo>
                  <a:pt x="61569" y="61569"/>
                </a:lnTo>
                <a:lnTo>
                  <a:pt x="61569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22" name="object 22"/>
          <p:cNvGrpSpPr/>
          <p:nvPr/>
        </p:nvGrpSpPr>
        <p:grpSpPr>
          <a:xfrm>
            <a:off x="0" y="3211372"/>
            <a:ext cx="4608195" cy="245110"/>
            <a:chOff x="0" y="3211372"/>
            <a:chExt cx="4608195" cy="245110"/>
          </a:xfrm>
        </p:grpSpPr>
        <p:sp>
          <p:nvSpPr>
            <p:cNvPr id="23" name="object 23"/>
            <p:cNvSpPr/>
            <p:nvPr/>
          </p:nvSpPr>
          <p:spPr>
            <a:xfrm>
              <a:off x="0" y="3211372"/>
              <a:ext cx="4608195" cy="122555"/>
            </a:xfrm>
            <a:custGeom>
              <a:avLst/>
              <a:gdLst/>
              <a:ahLst/>
              <a:cxnLst/>
              <a:rect l="l" t="t" r="r" b="b"/>
              <a:pathLst>
                <a:path w="4608195" h="122554">
                  <a:moveTo>
                    <a:pt x="4608004" y="0"/>
                  </a:moveTo>
                  <a:lnTo>
                    <a:pt x="0" y="0"/>
                  </a:lnTo>
                  <a:lnTo>
                    <a:pt x="0" y="122313"/>
                  </a:lnTo>
                  <a:lnTo>
                    <a:pt x="4608004" y="122313"/>
                  </a:lnTo>
                  <a:lnTo>
                    <a:pt x="4608004" y="0"/>
                  </a:lnTo>
                  <a:close/>
                </a:path>
              </a:pathLst>
            </a:custGeom>
            <a:solidFill>
              <a:srgbClr val="26268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4" name="object 24"/>
            <p:cNvSpPr/>
            <p:nvPr/>
          </p:nvSpPr>
          <p:spPr>
            <a:xfrm>
              <a:off x="0" y="3333686"/>
              <a:ext cx="4608195" cy="122555"/>
            </a:xfrm>
            <a:custGeom>
              <a:avLst/>
              <a:gdLst/>
              <a:ahLst/>
              <a:cxnLst/>
              <a:rect l="l" t="t" r="r" b="b"/>
              <a:pathLst>
                <a:path w="4608195" h="122554">
                  <a:moveTo>
                    <a:pt x="4608004" y="0"/>
                  </a:moveTo>
                  <a:lnTo>
                    <a:pt x="0" y="0"/>
                  </a:lnTo>
                  <a:lnTo>
                    <a:pt x="0" y="122313"/>
                  </a:lnTo>
                  <a:lnTo>
                    <a:pt x="4608004" y="122313"/>
                  </a:lnTo>
                  <a:lnTo>
                    <a:pt x="4608004" y="0"/>
                  </a:lnTo>
                  <a:close/>
                </a:path>
              </a:pathLst>
            </a:custGeom>
            <a:solidFill>
              <a:srgbClr val="191959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5" name="object 25"/>
          <p:cNvSpPr txBox="1"/>
          <p:nvPr/>
        </p:nvSpPr>
        <p:spPr>
          <a:xfrm>
            <a:off x="95300" y="3225267"/>
            <a:ext cx="1838325" cy="2247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675"/>
              </a:lnSpc>
            </a:pPr>
            <a:r>
              <a:rPr dirty="0" sz="600" spc="5">
                <a:solidFill>
                  <a:srgbClr val="FFFFFF"/>
                </a:solidFill>
                <a:latin typeface="Microsoft Sans Serif"/>
                <a:cs typeface="Microsoft Sans Serif"/>
              </a:rPr>
              <a:t>Max</a:t>
            </a:r>
            <a:r>
              <a:rPr dirty="0" sz="600" spc="4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dirty="0" sz="600" spc="-15">
                <a:solidFill>
                  <a:srgbClr val="FFFFFF"/>
                </a:solidFill>
                <a:latin typeface="Microsoft Sans Serif"/>
                <a:cs typeface="Microsoft Sans Serif"/>
              </a:rPr>
              <a:t>Nadeau,</a:t>
            </a:r>
            <a:r>
              <a:rPr dirty="0" sz="600" spc="4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dirty="0" sz="600" spc="5">
                <a:solidFill>
                  <a:srgbClr val="FFFFFF"/>
                </a:solidFill>
                <a:latin typeface="Microsoft Sans Serif"/>
                <a:cs typeface="Microsoft Sans Serif"/>
              </a:rPr>
              <a:t>Max</a:t>
            </a:r>
            <a:r>
              <a:rPr dirty="0" sz="600" spc="45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dirty="0" sz="600" spc="10">
                <a:solidFill>
                  <a:srgbClr val="FFFFFF"/>
                </a:solidFill>
                <a:latin typeface="Microsoft Sans Serif"/>
                <a:cs typeface="Microsoft Sans Serif"/>
              </a:rPr>
              <a:t>Li,</a:t>
            </a:r>
            <a:r>
              <a:rPr dirty="0" sz="600" spc="4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dirty="0" sz="600" spc="-15">
                <a:solidFill>
                  <a:srgbClr val="FFFFFF"/>
                </a:solidFill>
                <a:latin typeface="Microsoft Sans Serif"/>
                <a:cs typeface="Microsoft Sans Serif"/>
              </a:rPr>
              <a:t>and</a:t>
            </a:r>
            <a:r>
              <a:rPr dirty="0" sz="600" spc="45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dirty="0" sz="600" spc="-10">
                <a:solidFill>
                  <a:srgbClr val="FFFFFF"/>
                </a:solidFill>
                <a:latin typeface="Microsoft Sans Serif"/>
                <a:cs typeface="Microsoft Sans Serif"/>
              </a:rPr>
              <a:t>Xander</a:t>
            </a:r>
            <a:r>
              <a:rPr dirty="0" sz="600" spc="4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dirty="0" sz="600" spc="-20">
                <a:solidFill>
                  <a:srgbClr val="FFFFFF"/>
                </a:solidFill>
                <a:latin typeface="Microsoft Sans Serif"/>
                <a:cs typeface="Microsoft Sans Serif"/>
              </a:rPr>
              <a:t>Davies</a:t>
            </a:r>
            <a:endParaRPr sz="6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240"/>
              </a:spcBef>
            </a:pPr>
            <a:r>
              <a:rPr dirty="0" sz="600" spc="20">
                <a:solidFill>
                  <a:srgbClr val="FFFFFF"/>
                </a:solidFill>
                <a:latin typeface="Microsoft Sans Serif"/>
                <a:cs typeface="Microsoft Sans Serif"/>
                <a:hlinkClick r:id="rId9" action="ppaction://hlinksldjump"/>
              </a:rPr>
              <a:t>A</a:t>
            </a:r>
            <a:r>
              <a:rPr dirty="0" sz="600" spc="55">
                <a:solidFill>
                  <a:srgbClr val="FFFFFF"/>
                </a:solidFill>
                <a:latin typeface="Microsoft Sans Serif"/>
                <a:cs typeface="Microsoft Sans Serif"/>
                <a:hlinkClick r:id="rId9" action="ppaction://hlinksldjump"/>
              </a:rPr>
              <a:t> </a:t>
            </a:r>
            <a:r>
              <a:rPr dirty="0" sz="600" spc="-5">
                <a:solidFill>
                  <a:srgbClr val="FFFFFF"/>
                </a:solidFill>
                <a:latin typeface="Microsoft Sans Serif"/>
                <a:cs typeface="Microsoft Sans Serif"/>
                <a:hlinkClick r:id="rId9" action="ppaction://hlinksldjump"/>
              </a:rPr>
              <a:t>Unified</a:t>
            </a:r>
            <a:r>
              <a:rPr dirty="0" sz="600" spc="55">
                <a:solidFill>
                  <a:srgbClr val="FFFFFF"/>
                </a:solidFill>
                <a:latin typeface="Microsoft Sans Serif"/>
                <a:cs typeface="Microsoft Sans Serif"/>
                <a:hlinkClick r:id="rId9" action="ppaction://hlinksldjump"/>
              </a:rPr>
              <a:t> </a:t>
            </a:r>
            <a:r>
              <a:rPr dirty="0" sz="600" spc="-10">
                <a:solidFill>
                  <a:srgbClr val="FFFFFF"/>
                </a:solidFill>
                <a:latin typeface="Microsoft Sans Serif"/>
                <a:cs typeface="Microsoft Sans Serif"/>
                <a:hlinkClick r:id="rId9" action="ppaction://hlinksldjump"/>
              </a:rPr>
              <a:t>Approach</a:t>
            </a:r>
            <a:r>
              <a:rPr dirty="0" sz="600" spc="55">
                <a:solidFill>
                  <a:srgbClr val="FFFFFF"/>
                </a:solidFill>
                <a:latin typeface="Microsoft Sans Serif"/>
                <a:cs typeface="Microsoft Sans Serif"/>
                <a:hlinkClick r:id="rId9" action="ppaction://hlinksldjump"/>
              </a:rPr>
              <a:t> </a:t>
            </a:r>
            <a:r>
              <a:rPr dirty="0" sz="600" spc="20">
                <a:solidFill>
                  <a:srgbClr val="FFFFFF"/>
                </a:solidFill>
                <a:latin typeface="Microsoft Sans Serif"/>
                <a:cs typeface="Microsoft Sans Serif"/>
                <a:hlinkClick r:id="rId9" action="ppaction://hlinksldjump"/>
              </a:rPr>
              <a:t>to</a:t>
            </a:r>
            <a:r>
              <a:rPr dirty="0" sz="600" spc="55">
                <a:solidFill>
                  <a:srgbClr val="FFFFFF"/>
                </a:solidFill>
                <a:latin typeface="Microsoft Sans Serif"/>
                <a:cs typeface="Microsoft Sans Serif"/>
                <a:hlinkClick r:id="rId9" action="ppaction://hlinksldjump"/>
              </a:rPr>
              <a:t> </a:t>
            </a:r>
            <a:r>
              <a:rPr dirty="0" sz="600">
                <a:solidFill>
                  <a:srgbClr val="FFFFFF"/>
                </a:solidFill>
                <a:latin typeface="Microsoft Sans Serif"/>
                <a:cs typeface="Microsoft Sans Serif"/>
                <a:hlinkClick r:id="rId9" action="ppaction://hlinksldjump"/>
              </a:rPr>
              <a:t>Interpreting</a:t>
            </a:r>
            <a:r>
              <a:rPr dirty="0" sz="600" spc="55">
                <a:solidFill>
                  <a:srgbClr val="FFFFFF"/>
                </a:solidFill>
                <a:latin typeface="Microsoft Sans Serif"/>
                <a:cs typeface="Microsoft Sans Serif"/>
                <a:hlinkClick r:id="rId9" action="ppaction://hlinksldjump"/>
              </a:rPr>
              <a:t> </a:t>
            </a:r>
            <a:r>
              <a:rPr dirty="0" sz="600">
                <a:solidFill>
                  <a:srgbClr val="FFFFFF"/>
                </a:solidFill>
                <a:latin typeface="Microsoft Sans Serif"/>
                <a:cs typeface="Microsoft Sans Serif"/>
                <a:hlinkClick r:id="rId9" action="ppaction://hlinksldjump"/>
              </a:rPr>
              <a:t>Model</a:t>
            </a:r>
            <a:r>
              <a:rPr dirty="0" sz="600" spc="55">
                <a:solidFill>
                  <a:srgbClr val="FFFFFF"/>
                </a:solidFill>
                <a:latin typeface="Microsoft Sans Serif"/>
                <a:cs typeface="Microsoft Sans Serif"/>
                <a:hlinkClick r:id="rId9" action="ppaction://hlinksldjump"/>
              </a:rPr>
              <a:t> </a:t>
            </a:r>
            <a:r>
              <a:rPr dirty="0" sz="600" spc="-10">
                <a:solidFill>
                  <a:srgbClr val="FFFFFF"/>
                </a:solidFill>
                <a:latin typeface="Microsoft Sans Serif"/>
                <a:cs typeface="Microsoft Sans Serif"/>
                <a:hlinkClick r:id="rId9" action="ppaction://hlinksldjump"/>
              </a:rPr>
              <a:t>Predictions</a:t>
            </a:r>
            <a:endParaRPr sz="6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4608195" cy="250825"/>
            <a:chOff x="0" y="0"/>
            <a:chExt cx="4608195" cy="25082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18119" y="140143"/>
              <a:ext cx="141863" cy="87862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316250" y="140143"/>
              <a:ext cx="141863" cy="87862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2289429" y="14267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8C8CA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2339822" y="14267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8C8CA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2390228" y="14267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8C8CA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2440622" y="14267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8C8CA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2491028" y="14267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8C8CA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2541422" y="14267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8C8CA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/>
            <p:cNvSpPr/>
            <p:nvPr/>
          </p:nvSpPr>
          <p:spPr>
            <a:xfrm>
              <a:off x="3277069" y="14267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8C8CA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/>
            <p:cNvSpPr/>
            <p:nvPr/>
          </p:nvSpPr>
          <p:spPr>
            <a:xfrm>
              <a:off x="3327463" y="14267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8C8CA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/>
            <p:cNvSpPr/>
            <p:nvPr/>
          </p:nvSpPr>
          <p:spPr>
            <a:xfrm>
              <a:off x="4157433" y="14267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8C8CA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/>
            <p:cNvSpPr/>
            <p:nvPr/>
          </p:nvSpPr>
          <p:spPr>
            <a:xfrm>
              <a:off x="4157433" y="189473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5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8C8CAC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5" name="object 15"/>
          <p:cNvSpPr txBox="1"/>
          <p:nvPr/>
        </p:nvSpPr>
        <p:spPr>
          <a:xfrm>
            <a:off x="108000" y="25252"/>
            <a:ext cx="440499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  <a:tabLst>
                <a:tab pos="1197610" algn="l"/>
                <a:tab pos="2168525" algn="l"/>
                <a:tab pos="3155950" algn="l"/>
                <a:tab pos="4036695" algn="l"/>
              </a:tabLst>
            </a:pPr>
            <a:r>
              <a:rPr dirty="0" sz="600" spc="5">
                <a:solidFill>
                  <a:srgbClr val="8C8CAC"/>
                </a:solidFill>
                <a:latin typeface="Microsoft Sans Serif"/>
                <a:cs typeface="Microsoft Sans Serif"/>
                <a:hlinkClick r:id="rId4" action="ppaction://hlinksldjump"/>
              </a:rPr>
              <a:t>Additive</a:t>
            </a:r>
            <a:r>
              <a:rPr dirty="0" sz="600" spc="50">
                <a:solidFill>
                  <a:srgbClr val="8C8CAC"/>
                </a:solidFill>
                <a:latin typeface="Microsoft Sans Serif"/>
                <a:cs typeface="Microsoft Sans Serif"/>
                <a:hlinkClick r:id="rId4" action="ppaction://hlinksldjump"/>
              </a:rPr>
              <a:t> </a:t>
            </a:r>
            <a:r>
              <a:rPr dirty="0" sz="600" spc="-10">
                <a:solidFill>
                  <a:srgbClr val="8C8CAC"/>
                </a:solidFill>
                <a:latin typeface="Microsoft Sans Serif"/>
                <a:cs typeface="Microsoft Sans Serif"/>
                <a:hlinkClick r:id="rId4" action="ppaction://hlinksldjump"/>
              </a:rPr>
              <a:t>Explanations</a:t>
            </a:r>
            <a:r>
              <a:rPr dirty="0" sz="600">
                <a:solidFill>
                  <a:srgbClr val="8C8CAC"/>
                </a:solidFill>
                <a:latin typeface="Microsoft Sans Serif"/>
                <a:cs typeface="Microsoft Sans Serif"/>
              </a:rPr>
              <a:t>	</a:t>
            </a:r>
            <a:r>
              <a:rPr dirty="0" sz="600" spc="-20">
                <a:solidFill>
                  <a:srgbClr val="FFFFFF"/>
                </a:solidFill>
                <a:latin typeface="Microsoft Sans Serif"/>
                <a:cs typeface="Microsoft Sans Serif"/>
                <a:hlinkClick r:id="rId5" action="ppaction://hlinksldjump"/>
              </a:rPr>
              <a:t>Shapley</a:t>
            </a:r>
            <a:r>
              <a:rPr dirty="0" sz="600" spc="50">
                <a:solidFill>
                  <a:srgbClr val="FFFFFF"/>
                </a:solidFill>
                <a:latin typeface="Microsoft Sans Serif"/>
                <a:cs typeface="Microsoft Sans Serif"/>
                <a:hlinkClick r:id="rId5" action="ppaction://hlinksldjump"/>
              </a:rPr>
              <a:t> </a:t>
            </a:r>
            <a:r>
              <a:rPr dirty="0" sz="600">
                <a:solidFill>
                  <a:srgbClr val="FFFFFF"/>
                </a:solidFill>
                <a:latin typeface="Microsoft Sans Serif"/>
                <a:cs typeface="Microsoft Sans Serif"/>
                <a:hlinkClick r:id="rId5" action="ppaction://hlinksldjump"/>
              </a:rPr>
              <a:t>V</a:t>
            </a:r>
            <a:r>
              <a:rPr dirty="0" sz="600" spc="-30">
                <a:solidFill>
                  <a:srgbClr val="FFFFFF"/>
                </a:solidFill>
                <a:latin typeface="Microsoft Sans Serif"/>
                <a:cs typeface="Microsoft Sans Serif"/>
                <a:hlinkClick r:id="rId5" action="ppaction://hlinksldjump"/>
              </a:rPr>
              <a:t>alues</a:t>
            </a:r>
            <a:r>
              <a:rPr dirty="0" sz="600">
                <a:solidFill>
                  <a:srgbClr val="FFFFFF"/>
                </a:solidFill>
                <a:latin typeface="Microsoft Sans Serif"/>
                <a:cs typeface="Microsoft Sans Serif"/>
              </a:rPr>
              <a:t>	</a:t>
            </a:r>
            <a:r>
              <a:rPr dirty="0" sz="600">
                <a:solidFill>
                  <a:srgbClr val="8C8CAC"/>
                </a:solidFill>
                <a:latin typeface="Microsoft Sans Serif"/>
                <a:cs typeface="Microsoft Sans Serif"/>
                <a:hlinkClick r:id="rId6" action="ppaction://hlinksldjump"/>
              </a:rPr>
              <a:t>Ap</a:t>
            </a:r>
            <a:r>
              <a:rPr dirty="0" sz="600" spc="-20">
                <a:solidFill>
                  <a:srgbClr val="8C8CAC"/>
                </a:solidFill>
                <a:latin typeface="Microsoft Sans Serif"/>
                <a:cs typeface="Microsoft Sans Serif"/>
                <a:hlinkClick r:id="rId6" action="ppaction://hlinksldjump"/>
              </a:rPr>
              <a:t>p</a:t>
            </a:r>
            <a:r>
              <a:rPr dirty="0" sz="600">
                <a:solidFill>
                  <a:srgbClr val="8C8CAC"/>
                </a:solidFill>
                <a:latin typeface="Microsoft Sans Serif"/>
                <a:cs typeface="Microsoft Sans Serif"/>
                <a:hlinkClick r:id="rId6" action="ppaction://hlinksldjump"/>
              </a:rPr>
              <a:t>r</a:t>
            </a:r>
            <a:r>
              <a:rPr dirty="0" sz="600" spc="-20">
                <a:solidFill>
                  <a:srgbClr val="8C8CAC"/>
                </a:solidFill>
                <a:latin typeface="Microsoft Sans Serif"/>
                <a:cs typeface="Microsoft Sans Serif"/>
                <a:hlinkClick r:id="rId6" action="ppaction://hlinksldjump"/>
              </a:rPr>
              <a:t>o</a:t>
            </a:r>
            <a:r>
              <a:rPr dirty="0" sz="600" spc="-5">
                <a:solidFill>
                  <a:srgbClr val="8C8CAC"/>
                </a:solidFill>
                <a:latin typeface="Microsoft Sans Serif"/>
                <a:cs typeface="Microsoft Sans Serif"/>
                <a:hlinkClick r:id="rId6" action="ppaction://hlinksldjump"/>
              </a:rPr>
              <a:t>ximations</a:t>
            </a:r>
            <a:r>
              <a:rPr dirty="0" sz="600">
                <a:solidFill>
                  <a:srgbClr val="8C8CAC"/>
                </a:solidFill>
                <a:latin typeface="Microsoft Sans Serif"/>
                <a:cs typeface="Microsoft Sans Serif"/>
              </a:rPr>
              <a:t>	</a:t>
            </a:r>
            <a:r>
              <a:rPr dirty="0" sz="600" spc="-15">
                <a:solidFill>
                  <a:srgbClr val="8C8CAC"/>
                </a:solidFill>
                <a:latin typeface="Microsoft Sans Serif"/>
                <a:cs typeface="Microsoft Sans Serif"/>
                <a:hlinkClick r:id="rId7" action="ppaction://hlinksldjump"/>
              </a:rPr>
              <a:t>Ex</a:t>
            </a:r>
            <a:r>
              <a:rPr dirty="0" sz="600">
                <a:solidFill>
                  <a:srgbClr val="8C8CAC"/>
                </a:solidFill>
                <a:latin typeface="Microsoft Sans Serif"/>
                <a:cs typeface="Microsoft Sans Serif"/>
                <a:hlinkClick r:id="rId7" action="ppaction://hlinksldjump"/>
              </a:rPr>
              <a:t>p</a:t>
            </a:r>
            <a:r>
              <a:rPr dirty="0" sz="600" spc="-10">
                <a:solidFill>
                  <a:srgbClr val="8C8CAC"/>
                </a:solidFill>
                <a:latin typeface="Microsoft Sans Serif"/>
                <a:cs typeface="Microsoft Sans Serif"/>
                <a:hlinkClick r:id="rId7" action="ppaction://hlinksldjump"/>
              </a:rPr>
              <a:t>eriments</a:t>
            </a:r>
            <a:r>
              <a:rPr dirty="0" sz="600">
                <a:solidFill>
                  <a:srgbClr val="8C8CAC"/>
                </a:solidFill>
                <a:latin typeface="Microsoft Sans Serif"/>
                <a:cs typeface="Microsoft Sans Serif"/>
              </a:rPr>
              <a:t>	</a:t>
            </a:r>
            <a:r>
              <a:rPr dirty="0" sz="600" spc="-15">
                <a:solidFill>
                  <a:srgbClr val="8C8CAC"/>
                </a:solidFill>
                <a:latin typeface="Microsoft Sans Serif"/>
                <a:cs typeface="Microsoft Sans Serif"/>
                <a:hlinkClick r:id="rId8" action="ppaction://hlinksldjump"/>
              </a:rPr>
              <a:t>Extensions</a:t>
            </a:r>
            <a:endParaRPr sz="600">
              <a:latin typeface="Microsoft Sans Serif"/>
              <a:cs typeface="Microsoft Sans Serif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0" y="250786"/>
            <a:ext cx="4608195" cy="122555"/>
          </a:xfrm>
          <a:prstGeom prst="rect">
            <a:avLst/>
          </a:prstGeom>
          <a:solidFill>
            <a:srgbClr val="262685"/>
          </a:solidFill>
        </p:spPr>
        <p:txBody>
          <a:bodyPr wrap="square" lIns="0" tIns="8255" rIns="0" bIns="0" rtlCol="0" vert="horz">
            <a:spAutoFit/>
          </a:bodyPr>
          <a:lstStyle/>
          <a:p>
            <a:pPr marL="107950">
              <a:lnSpc>
                <a:spcPct val="100000"/>
              </a:lnSpc>
              <a:spcBef>
                <a:spcPts val="65"/>
              </a:spcBef>
            </a:pPr>
            <a:r>
              <a:rPr dirty="0" sz="600" spc="5">
                <a:solidFill>
                  <a:srgbClr val="FFFFFF"/>
                </a:solidFill>
                <a:latin typeface="Microsoft Sans Serif"/>
                <a:cs typeface="Microsoft Sans Serif"/>
                <a:hlinkClick r:id="rId5" action="ppaction://hlinksldjump"/>
              </a:rPr>
              <a:t>Introduction</a:t>
            </a:r>
            <a:r>
              <a:rPr dirty="0" sz="600" spc="40">
                <a:solidFill>
                  <a:srgbClr val="FFFFFF"/>
                </a:solidFill>
                <a:latin typeface="Microsoft Sans Serif"/>
                <a:cs typeface="Microsoft Sans Serif"/>
                <a:hlinkClick r:id="rId5" action="ppaction://hlinksldjump"/>
              </a:rPr>
              <a:t> </a:t>
            </a:r>
            <a:r>
              <a:rPr dirty="0" sz="600" spc="20">
                <a:solidFill>
                  <a:srgbClr val="FFFFFF"/>
                </a:solidFill>
                <a:latin typeface="Microsoft Sans Serif"/>
                <a:cs typeface="Microsoft Sans Serif"/>
                <a:hlinkClick r:id="rId5" action="ppaction://hlinksldjump"/>
              </a:rPr>
              <a:t>to</a:t>
            </a:r>
            <a:r>
              <a:rPr dirty="0" sz="600" spc="40">
                <a:solidFill>
                  <a:srgbClr val="FFFFFF"/>
                </a:solidFill>
                <a:latin typeface="Microsoft Sans Serif"/>
                <a:cs typeface="Microsoft Sans Serif"/>
                <a:hlinkClick r:id="rId5" action="ppaction://hlinksldjump"/>
              </a:rPr>
              <a:t> </a:t>
            </a:r>
            <a:r>
              <a:rPr dirty="0" sz="600" spc="-20">
                <a:solidFill>
                  <a:srgbClr val="FFFFFF"/>
                </a:solidFill>
                <a:latin typeface="Microsoft Sans Serif"/>
                <a:cs typeface="Microsoft Sans Serif"/>
                <a:hlinkClick r:id="rId5" action="ppaction://hlinksldjump"/>
              </a:rPr>
              <a:t>Shapley</a:t>
            </a:r>
            <a:r>
              <a:rPr dirty="0" sz="600" spc="40">
                <a:solidFill>
                  <a:srgbClr val="FFFFFF"/>
                </a:solidFill>
                <a:latin typeface="Microsoft Sans Serif"/>
                <a:cs typeface="Microsoft Sans Serif"/>
                <a:hlinkClick r:id="rId5" action="ppaction://hlinksldjump"/>
              </a:rPr>
              <a:t> </a:t>
            </a:r>
            <a:r>
              <a:rPr dirty="0" sz="600" spc="-25">
                <a:solidFill>
                  <a:srgbClr val="FFFFFF"/>
                </a:solidFill>
                <a:latin typeface="Microsoft Sans Serif"/>
                <a:cs typeface="Microsoft Sans Serif"/>
                <a:hlinkClick r:id="rId5" action="ppaction://hlinksldjump"/>
              </a:rPr>
              <a:t>values</a:t>
            </a:r>
            <a:endParaRPr sz="600">
              <a:latin typeface="Microsoft Sans Serif"/>
              <a:cs typeface="Microsoft Sans Serif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0" y="373087"/>
            <a:ext cx="4608195" cy="350520"/>
          </a:xfrm>
          <a:prstGeom prst="rect">
            <a:avLst/>
          </a:prstGeom>
          <a:solidFill>
            <a:srgbClr val="3333B2"/>
          </a:solidFill>
        </p:spPr>
        <p:txBody>
          <a:bodyPr wrap="square" lIns="0" tIns="76835" rIns="0" bIns="0" rtlCol="0" vert="horz">
            <a:spAutoFit/>
          </a:bodyPr>
          <a:lstStyle/>
          <a:p>
            <a:pPr marL="107950">
              <a:lnSpc>
                <a:spcPct val="100000"/>
              </a:lnSpc>
              <a:spcBef>
                <a:spcPts val="605"/>
              </a:spcBef>
            </a:pPr>
            <a:r>
              <a:rPr dirty="0" sz="1400" spc="-50">
                <a:solidFill>
                  <a:srgbClr val="FFFFFF"/>
                </a:solidFill>
                <a:latin typeface="Tahoma"/>
                <a:cs typeface="Tahoma"/>
              </a:rPr>
              <a:t>Shapley</a:t>
            </a:r>
            <a:r>
              <a:rPr dirty="0" sz="1400" spc="-1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1400" spc="-65">
                <a:solidFill>
                  <a:srgbClr val="FFFFFF"/>
                </a:solidFill>
                <a:latin typeface="Tahoma"/>
                <a:cs typeface="Tahoma"/>
              </a:rPr>
              <a:t>values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47294" y="778673"/>
            <a:ext cx="3795395" cy="535940"/>
          </a:xfrm>
          <a:prstGeom prst="rect">
            <a:avLst/>
          </a:prstGeom>
        </p:spPr>
        <p:txBody>
          <a:bodyPr wrap="square" lIns="0" tIns="6985" rIns="0" bIns="0" rtlCol="0" vert="horz">
            <a:spAutoFit/>
          </a:bodyPr>
          <a:lstStyle/>
          <a:p>
            <a:pPr marL="12700" marR="5080">
              <a:lnSpc>
                <a:spcPct val="102600"/>
              </a:lnSpc>
              <a:spcBef>
                <a:spcPts val="55"/>
              </a:spcBef>
            </a:pPr>
            <a:r>
              <a:rPr dirty="0" sz="1100" spc="-30">
                <a:latin typeface="Tahoma"/>
                <a:cs typeface="Tahoma"/>
              </a:rPr>
              <a:t>Maybe </a:t>
            </a:r>
            <a:r>
              <a:rPr dirty="0" sz="1100" spc="-100">
                <a:latin typeface="Tahoma"/>
                <a:cs typeface="Tahoma"/>
              </a:rPr>
              <a:t>we</a:t>
            </a:r>
            <a:r>
              <a:rPr dirty="0" sz="1100" spc="-9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can </a:t>
            </a:r>
            <a:r>
              <a:rPr dirty="0" sz="1100" spc="-30">
                <a:latin typeface="Tahoma"/>
                <a:cs typeface="Tahoma"/>
              </a:rPr>
              <a:t>just </a:t>
            </a:r>
            <a:r>
              <a:rPr dirty="0" sz="1100" spc="-45">
                <a:latin typeface="Tahoma"/>
                <a:cs typeface="Tahoma"/>
              </a:rPr>
              <a:t>take </a:t>
            </a:r>
            <a:r>
              <a:rPr dirty="0" sz="1100" spc="-40">
                <a:latin typeface="Tahoma"/>
                <a:cs typeface="Tahoma"/>
              </a:rPr>
              <a:t>the </a:t>
            </a:r>
            <a:r>
              <a:rPr dirty="0" sz="1100" spc="-65">
                <a:latin typeface="Tahoma"/>
                <a:cs typeface="Tahoma"/>
              </a:rPr>
              <a:t>average</a:t>
            </a:r>
            <a:r>
              <a:rPr dirty="0" sz="1100" spc="-60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of </a:t>
            </a:r>
            <a:r>
              <a:rPr dirty="0" sz="1100" spc="-55">
                <a:latin typeface="Tahoma"/>
                <a:cs typeface="Tahoma"/>
              </a:rPr>
              <a:t>player </a:t>
            </a:r>
            <a:r>
              <a:rPr dirty="0" sz="1100" spc="15" i="1">
                <a:latin typeface="Arial"/>
                <a:cs typeface="Arial"/>
              </a:rPr>
              <a:t>i </a:t>
            </a:r>
            <a:r>
              <a:rPr dirty="0" sz="1100" spc="-5">
                <a:latin typeface="Tahoma"/>
                <a:cs typeface="Tahoma"/>
              </a:rPr>
              <a:t>’s </a:t>
            </a:r>
            <a:r>
              <a:rPr dirty="0" sz="1100" spc="-45">
                <a:latin typeface="Tahoma"/>
                <a:cs typeface="Tahoma"/>
              </a:rPr>
              <a:t>marginal 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contribution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over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15">
                <a:latin typeface="Tahoma"/>
                <a:cs typeface="Tahoma"/>
              </a:rPr>
              <a:t>all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subsets.</a:t>
            </a:r>
            <a:r>
              <a:rPr dirty="0" sz="1100" spc="140">
                <a:latin typeface="Tahoma"/>
                <a:cs typeface="Tahoma"/>
              </a:rPr>
              <a:t> </a:t>
            </a:r>
            <a:r>
              <a:rPr dirty="0" sz="1100" spc="-80">
                <a:latin typeface="Tahoma"/>
                <a:cs typeface="Tahoma"/>
              </a:rPr>
              <a:t>In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fact,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this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calculation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gives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player </a:t>
            </a:r>
            <a:r>
              <a:rPr dirty="0" sz="1100" spc="-330">
                <a:latin typeface="Tahoma"/>
                <a:cs typeface="Tahoma"/>
              </a:rPr>
              <a:t> </a:t>
            </a:r>
            <a:r>
              <a:rPr dirty="0" sz="1100" spc="15" i="1">
                <a:latin typeface="Arial"/>
                <a:cs typeface="Arial"/>
              </a:rPr>
              <a:t>i</a:t>
            </a:r>
            <a:r>
              <a:rPr dirty="0" sz="1100" spc="-204" i="1">
                <a:latin typeface="Arial"/>
                <a:cs typeface="Arial"/>
              </a:rPr>
              <a:t> </a:t>
            </a:r>
            <a:r>
              <a:rPr dirty="0" sz="1100" spc="-5">
                <a:latin typeface="Tahoma"/>
                <a:cs typeface="Tahoma"/>
              </a:rPr>
              <a:t>’s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5" b="1">
                <a:latin typeface="Arial"/>
                <a:cs typeface="Arial"/>
              </a:rPr>
              <a:t>Banzhaf</a:t>
            </a:r>
            <a:r>
              <a:rPr dirty="0" sz="1100" spc="95" b="1">
                <a:latin typeface="Arial"/>
                <a:cs typeface="Arial"/>
              </a:rPr>
              <a:t> </a:t>
            </a:r>
            <a:r>
              <a:rPr dirty="0" sz="1100" spc="-60" b="1">
                <a:latin typeface="Arial"/>
                <a:cs typeface="Arial"/>
              </a:rPr>
              <a:t>power</a:t>
            </a:r>
            <a:r>
              <a:rPr dirty="0" sz="1100" spc="90" b="1">
                <a:latin typeface="Arial"/>
                <a:cs typeface="Arial"/>
              </a:rPr>
              <a:t> </a:t>
            </a:r>
            <a:r>
              <a:rPr dirty="0" sz="1100" spc="-60" b="1">
                <a:latin typeface="Arial"/>
                <a:cs typeface="Arial"/>
              </a:rPr>
              <a:t>index</a:t>
            </a:r>
            <a:r>
              <a:rPr dirty="0" sz="1100" spc="-60">
                <a:latin typeface="Tahoma"/>
                <a:cs typeface="Tahoma"/>
              </a:rPr>
              <a:t>: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265872" y="1374303"/>
            <a:ext cx="354330" cy="340995"/>
          </a:xfrm>
          <a:prstGeom prst="rect">
            <a:avLst/>
          </a:prstGeom>
        </p:spPr>
        <p:txBody>
          <a:bodyPr wrap="square" lIns="0" tIns="32384" rIns="0" bIns="0" rtlCol="0" vert="horz">
            <a:spAutoFit/>
          </a:bodyPr>
          <a:lstStyle/>
          <a:p>
            <a:pPr marL="38100" marR="30480">
              <a:lnSpc>
                <a:spcPts val="1170"/>
              </a:lnSpc>
              <a:spcBef>
                <a:spcPts val="254"/>
              </a:spcBef>
            </a:pPr>
            <a:r>
              <a:rPr dirty="0" u="sng" sz="11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1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1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100" spc="-55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1 </a:t>
            </a:r>
            <a:r>
              <a:rPr dirty="0" sz="1100" spc="-50">
                <a:latin typeface="Tahoma"/>
                <a:cs typeface="Tahoma"/>
              </a:rPr>
              <a:t> </a:t>
            </a:r>
            <a:r>
              <a:rPr dirty="0" baseline="-15151" sz="1650" spc="-89">
                <a:latin typeface="Tahoma"/>
                <a:cs typeface="Tahoma"/>
              </a:rPr>
              <a:t>2</a:t>
            </a:r>
            <a:r>
              <a:rPr dirty="0" sz="800" spc="-10" i="1">
                <a:latin typeface="Arial"/>
                <a:cs typeface="Arial"/>
              </a:rPr>
              <a:t>d</a:t>
            </a:r>
            <a:r>
              <a:rPr dirty="0" sz="800" spc="-150" i="1">
                <a:latin typeface="Arial"/>
                <a:cs typeface="Arial"/>
              </a:rPr>
              <a:t> </a:t>
            </a:r>
            <a:r>
              <a:rPr dirty="0" sz="800" spc="215">
                <a:latin typeface="Cambria"/>
                <a:cs typeface="Cambria"/>
              </a:rPr>
              <a:t>−</a:t>
            </a:r>
            <a:r>
              <a:rPr dirty="0" sz="800" spc="-25">
                <a:latin typeface="Microsoft Sans Serif"/>
                <a:cs typeface="Microsoft Sans Serif"/>
              </a:rPr>
              <a:t>1</a:t>
            </a:r>
            <a:endParaRPr sz="800">
              <a:latin typeface="Microsoft Sans Serif"/>
              <a:cs typeface="Microsoft Sans Serif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745995" y="1336406"/>
            <a:ext cx="22606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919">
                <a:latin typeface="Lucida Sans Unicode"/>
                <a:cs typeface="Lucida Sans Unicode"/>
              </a:rPr>
              <a:t>Σ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47294" y="1680564"/>
            <a:ext cx="3875404" cy="59563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2540">
              <a:lnSpc>
                <a:spcPct val="100000"/>
              </a:lnSpc>
              <a:spcBef>
                <a:spcPts val="95"/>
              </a:spcBef>
            </a:pPr>
            <a:r>
              <a:rPr dirty="0" sz="800" spc="-65" i="1">
                <a:latin typeface="Arial"/>
                <a:cs typeface="Arial"/>
              </a:rPr>
              <a:t>S</a:t>
            </a:r>
            <a:r>
              <a:rPr dirty="0" sz="800" spc="-155" i="1">
                <a:latin typeface="Arial"/>
                <a:cs typeface="Arial"/>
              </a:rPr>
              <a:t> </a:t>
            </a:r>
            <a:r>
              <a:rPr dirty="0" sz="800" spc="60">
                <a:latin typeface="Cambria"/>
                <a:cs typeface="Cambria"/>
              </a:rPr>
              <a:t>⊂</a:t>
            </a:r>
            <a:r>
              <a:rPr dirty="0" sz="800" spc="20">
                <a:latin typeface="Microsoft Sans Serif"/>
                <a:cs typeface="Microsoft Sans Serif"/>
              </a:rPr>
              <a:t>[</a:t>
            </a:r>
            <a:r>
              <a:rPr dirty="0" sz="800" spc="-10" i="1">
                <a:latin typeface="Arial"/>
                <a:cs typeface="Arial"/>
              </a:rPr>
              <a:t>d</a:t>
            </a:r>
            <a:r>
              <a:rPr dirty="0" sz="800" spc="-150" i="1">
                <a:latin typeface="Arial"/>
                <a:cs typeface="Arial"/>
              </a:rPr>
              <a:t> </a:t>
            </a:r>
            <a:r>
              <a:rPr dirty="0" sz="800" spc="20">
                <a:latin typeface="Microsoft Sans Serif"/>
                <a:cs typeface="Microsoft Sans Serif"/>
              </a:rPr>
              <a:t>]</a:t>
            </a:r>
            <a:r>
              <a:rPr dirty="0" sz="800" spc="70">
                <a:latin typeface="Cambria"/>
                <a:cs typeface="Cambria"/>
              </a:rPr>
              <a:t>\{</a:t>
            </a:r>
            <a:r>
              <a:rPr dirty="0" sz="800" spc="20" i="1">
                <a:latin typeface="Arial"/>
                <a:cs typeface="Arial"/>
              </a:rPr>
              <a:t>i</a:t>
            </a:r>
            <a:r>
              <a:rPr dirty="0" sz="800" spc="-145" i="1">
                <a:latin typeface="Arial"/>
                <a:cs typeface="Arial"/>
              </a:rPr>
              <a:t> </a:t>
            </a:r>
            <a:r>
              <a:rPr dirty="0" sz="800" spc="110">
                <a:latin typeface="Cambria"/>
                <a:cs typeface="Cambria"/>
              </a:rPr>
              <a:t>}</a:t>
            </a:r>
            <a:endParaRPr sz="800">
              <a:latin typeface="Cambria"/>
              <a:cs typeface="Cambria"/>
            </a:endParaRPr>
          </a:p>
          <a:p>
            <a:pPr marL="12700" marR="5080">
              <a:lnSpc>
                <a:spcPct val="102600"/>
              </a:lnSpc>
              <a:spcBef>
                <a:spcPts val="825"/>
              </a:spcBef>
            </a:pPr>
            <a:r>
              <a:rPr dirty="0" sz="1100" spc="-20">
                <a:latin typeface="Tahoma"/>
                <a:cs typeface="Tahoma"/>
              </a:rPr>
              <a:t>The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-55" b="1">
                <a:latin typeface="Arial"/>
                <a:cs typeface="Arial"/>
              </a:rPr>
              <a:t>Shapley</a:t>
            </a:r>
            <a:r>
              <a:rPr dirty="0" sz="1100" spc="95" b="1">
                <a:latin typeface="Arial"/>
                <a:cs typeface="Arial"/>
              </a:rPr>
              <a:t> </a:t>
            </a:r>
            <a:r>
              <a:rPr dirty="0" sz="1100" spc="-50" b="1">
                <a:latin typeface="Arial"/>
                <a:cs typeface="Arial"/>
              </a:rPr>
              <a:t>value</a:t>
            </a:r>
            <a:r>
              <a:rPr dirty="0" sz="1100" spc="65" b="1">
                <a:latin typeface="Arial"/>
                <a:cs typeface="Arial"/>
              </a:rPr>
              <a:t> </a:t>
            </a:r>
            <a:r>
              <a:rPr dirty="0" sz="1100" spc="-55">
                <a:latin typeface="Tahoma"/>
                <a:cs typeface="Tahoma"/>
              </a:rPr>
              <a:t>reweights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the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marginal</a:t>
            </a:r>
            <a:r>
              <a:rPr dirty="0" sz="1100" spc="30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contributions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based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on </a:t>
            </a:r>
            <a:r>
              <a:rPr dirty="0" sz="1100" spc="-33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the</a:t>
            </a:r>
            <a:r>
              <a:rPr dirty="0" sz="1100" spc="10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size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of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the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subset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130" i="1">
                <a:latin typeface="Arial"/>
                <a:cs typeface="Arial"/>
              </a:rPr>
              <a:t>S</a:t>
            </a:r>
            <a:r>
              <a:rPr dirty="0" sz="1100" spc="-204" i="1">
                <a:latin typeface="Arial"/>
                <a:cs typeface="Arial"/>
              </a:rPr>
              <a:t> </a:t>
            </a:r>
            <a:r>
              <a:rPr dirty="0" sz="1100" spc="-90">
                <a:latin typeface="Tahoma"/>
                <a:cs typeface="Tahoma"/>
              </a:rPr>
              <a:t>: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107603" y="1355812"/>
            <a:ext cx="1224280" cy="191770"/>
          </a:xfrm>
          <a:prstGeom prst="rect">
            <a:avLst/>
          </a:prstGeom>
        </p:spPr>
        <p:txBody>
          <a:bodyPr wrap="square" lIns="0" tIns="1511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90"/>
              </a:spcBef>
              <a:tabLst>
                <a:tab pos="1147445" algn="l"/>
              </a:tabLst>
            </a:pPr>
            <a:r>
              <a:rPr dirty="0" sz="1100" spc="150">
                <a:latin typeface="Lucida Sans Unicode"/>
                <a:cs typeface="Lucida Sans Unicode"/>
              </a:rPr>
              <a:t> </a:t>
            </a:r>
            <a:r>
              <a:rPr dirty="0" sz="1100" spc="150">
                <a:latin typeface="Lucida Sans Unicode"/>
                <a:cs typeface="Lucida Sans Unicode"/>
              </a:rPr>
              <a:t>	</a:t>
            </a:r>
            <a:r>
              <a:rPr dirty="0" sz="1100" spc="150">
                <a:latin typeface="Lucida Sans Unicode"/>
                <a:cs typeface="Lucida Sans Unicode"/>
              </a:rPr>
              <a:t> 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171103" y="1468029"/>
            <a:ext cx="208978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1899285" algn="l"/>
              </a:tabLst>
            </a:pPr>
            <a:r>
              <a:rPr dirty="0" sz="1100" spc="-70" i="1">
                <a:latin typeface="Arial"/>
                <a:cs typeface="Arial"/>
              </a:rPr>
              <a:t>g</a:t>
            </a:r>
            <a:r>
              <a:rPr dirty="0" sz="1100" spc="-190" i="1">
                <a:latin typeface="Arial"/>
                <a:cs typeface="Arial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130" i="1">
                <a:latin typeface="Arial"/>
                <a:cs typeface="Arial"/>
              </a:rPr>
              <a:t>S</a:t>
            </a:r>
            <a:r>
              <a:rPr dirty="0" sz="1100" spc="35" i="1">
                <a:latin typeface="Arial"/>
                <a:cs typeface="Arial"/>
              </a:rPr>
              <a:t> </a:t>
            </a:r>
            <a:r>
              <a:rPr dirty="0" sz="1100" spc="-150">
                <a:latin typeface="Lucida Sans Unicode"/>
                <a:cs typeface="Lucida Sans Unicode"/>
              </a:rPr>
              <a:t>⊔</a:t>
            </a:r>
            <a:r>
              <a:rPr dirty="0" sz="1100" spc="-110">
                <a:latin typeface="Lucida Sans Unicode"/>
                <a:cs typeface="Lucida Sans Unicode"/>
              </a:rPr>
              <a:t> </a:t>
            </a:r>
            <a:r>
              <a:rPr dirty="0" sz="1100" spc="185">
                <a:latin typeface="Lucida Sans Unicode"/>
                <a:cs typeface="Lucida Sans Unicode"/>
              </a:rPr>
              <a:t>{</a:t>
            </a:r>
            <a:r>
              <a:rPr dirty="0" sz="1100" spc="15" i="1">
                <a:latin typeface="Arial"/>
                <a:cs typeface="Arial"/>
              </a:rPr>
              <a:t>i</a:t>
            </a:r>
            <a:r>
              <a:rPr dirty="0" sz="1100" spc="-200" i="1">
                <a:latin typeface="Arial"/>
                <a:cs typeface="Arial"/>
              </a:rPr>
              <a:t> </a:t>
            </a:r>
            <a:r>
              <a:rPr dirty="0" sz="1100" spc="185">
                <a:latin typeface="Lucida Sans Unicode"/>
                <a:cs typeface="Lucida Sans Unicode"/>
              </a:rPr>
              <a:t>}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30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70" i="1">
                <a:latin typeface="Arial"/>
                <a:cs typeface="Arial"/>
              </a:rPr>
              <a:t>g</a:t>
            </a:r>
            <a:r>
              <a:rPr dirty="0" sz="1100" spc="-190" i="1">
                <a:latin typeface="Arial"/>
                <a:cs typeface="Arial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130" i="1">
                <a:latin typeface="Arial"/>
                <a:cs typeface="Arial"/>
              </a:rPr>
              <a:t>S</a:t>
            </a:r>
            <a:r>
              <a:rPr dirty="0" sz="1100" spc="-204" i="1">
                <a:latin typeface="Arial"/>
                <a:cs typeface="Arial"/>
              </a:rPr>
              <a:t> 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>
                <a:latin typeface="Tahoma"/>
                <a:cs typeface="Tahoma"/>
              </a:rPr>
              <a:t>	</a:t>
            </a:r>
            <a:r>
              <a:rPr dirty="0" sz="1100" spc="-20">
                <a:latin typeface="Tahoma"/>
                <a:cs typeface="Tahoma"/>
              </a:rPr>
              <a:t>(1)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707148" y="2366275"/>
            <a:ext cx="22796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-10" i="1">
                <a:latin typeface="Arial"/>
                <a:cs typeface="Arial"/>
              </a:rPr>
              <a:t>d</a:t>
            </a:r>
            <a:r>
              <a:rPr dirty="0" sz="800" spc="-150" i="1">
                <a:latin typeface="Arial"/>
                <a:cs typeface="Arial"/>
              </a:rPr>
              <a:t> </a:t>
            </a:r>
            <a:r>
              <a:rPr dirty="0" sz="800" spc="215">
                <a:latin typeface="Cambria"/>
                <a:cs typeface="Cambria"/>
              </a:rPr>
              <a:t>−</a:t>
            </a:r>
            <a:r>
              <a:rPr dirty="0" sz="800" spc="-25">
                <a:latin typeface="Microsoft Sans Serif"/>
                <a:cs typeface="Microsoft Sans Serif"/>
              </a:rPr>
              <a:t>1</a:t>
            </a:r>
            <a:endParaRPr sz="800">
              <a:latin typeface="Microsoft Sans Serif"/>
              <a:cs typeface="Microsoft Sans Serif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708317" y="2370517"/>
            <a:ext cx="21336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155">
                <a:latin typeface="Lucida Sans Unicode"/>
                <a:cs typeface="Lucida Sans Unicode"/>
              </a:rPr>
              <a:t>Σ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932688" y="2473044"/>
            <a:ext cx="11811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375">
                <a:latin typeface="Lucida Sans Unicode"/>
                <a:cs typeface="Lucida Sans Unicode"/>
              </a:rPr>
              <a:t>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127036" y="2408414"/>
            <a:ext cx="34925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50" i="1">
                <a:latin typeface="Arial"/>
                <a:cs typeface="Arial"/>
              </a:rPr>
              <a:t>d</a:t>
            </a:r>
            <a:r>
              <a:rPr dirty="0" sz="1100" spc="40" i="1">
                <a:latin typeface="Arial"/>
                <a:cs typeface="Arial"/>
              </a:rPr>
              <a:t> </a:t>
            </a:r>
            <a:r>
              <a:rPr dirty="0" sz="1100" spc="-30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55">
                <a:latin typeface="Tahoma"/>
                <a:cs typeface="Tahoma"/>
              </a:rPr>
              <a:t>1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584161" y="2385908"/>
            <a:ext cx="742315" cy="403225"/>
          </a:xfrm>
          <a:prstGeom prst="rect">
            <a:avLst/>
          </a:prstGeom>
        </p:spPr>
        <p:txBody>
          <a:bodyPr wrap="square" lIns="0" tIns="33655" rIns="0" bIns="0" rtlCol="0" vert="horz">
            <a:spAutoFit/>
          </a:bodyPr>
          <a:lstStyle/>
          <a:p>
            <a:pPr marL="20320">
              <a:lnSpc>
                <a:spcPct val="100000"/>
              </a:lnSpc>
              <a:spcBef>
                <a:spcPts val="265"/>
              </a:spcBef>
            </a:pPr>
            <a:r>
              <a:rPr dirty="0" u="sng" sz="1100" spc="-55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1</a:t>
            </a:r>
            <a:endParaRPr sz="11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170"/>
              </a:spcBef>
              <a:tabLst>
                <a:tab pos="692150" algn="l"/>
              </a:tabLst>
            </a:pPr>
            <a:r>
              <a:rPr dirty="0" sz="1100" spc="-50" i="1">
                <a:latin typeface="Arial"/>
                <a:cs typeface="Arial"/>
              </a:rPr>
              <a:t>d</a:t>
            </a:r>
            <a:r>
              <a:rPr dirty="0" sz="1100" spc="-50" i="1">
                <a:latin typeface="Arial"/>
                <a:cs typeface="Arial"/>
              </a:rPr>
              <a:t>	</a:t>
            </a:r>
            <a:r>
              <a:rPr dirty="0" sz="1100" spc="45" i="1">
                <a:latin typeface="Arial"/>
                <a:cs typeface="Arial"/>
              </a:rPr>
              <a:t>j</a:t>
            </a:r>
            <a:endParaRPr sz="11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025055" y="2306788"/>
            <a:ext cx="553085" cy="191770"/>
          </a:xfrm>
          <a:prstGeom prst="rect">
            <a:avLst/>
          </a:prstGeom>
        </p:spPr>
        <p:txBody>
          <a:bodyPr wrap="square" lIns="0" tIns="1511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90"/>
              </a:spcBef>
              <a:tabLst>
                <a:tab pos="437515" algn="l"/>
              </a:tabLst>
            </a:pPr>
            <a:r>
              <a:rPr dirty="0" sz="1100" spc="450">
                <a:latin typeface="Lucida Sans Unicode"/>
                <a:cs typeface="Lucida Sans Unicode"/>
              </a:rPr>
              <a:t> </a:t>
            </a:r>
            <a:r>
              <a:rPr dirty="0" sz="1100" spc="450">
                <a:latin typeface="Lucida Sans Unicode"/>
                <a:cs typeface="Lucida Sans Unicode"/>
              </a:rPr>
              <a:t>	</a:t>
            </a:r>
            <a:r>
              <a:rPr dirty="0" sz="1100" spc="450">
                <a:latin typeface="Lucida Sans Unicode"/>
                <a:cs typeface="Lucida Sans Unicode"/>
              </a:rPr>
              <a:t> 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552346" y="2378632"/>
            <a:ext cx="16319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215">
                <a:latin typeface="Cambria"/>
                <a:cs typeface="Cambria"/>
              </a:rPr>
              <a:t>−</a:t>
            </a:r>
            <a:r>
              <a:rPr dirty="0" sz="800" spc="-25">
                <a:latin typeface="Microsoft Sans Serif"/>
                <a:cs typeface="Microsoft Sans Serif"/>
              </a:rPr>
              <a:t>1</a:t>
            </a:r>
            <a:endParaRPr sz="800">
              <a:latin typeface="Microsoft Sans Serif"/>
              <a:cs typeface="Microsoft Sans Serif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020646" y="2370517"/>
            <a:ext cx="22606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919">
                <a:latin typeface="Lucida Sans Unicode"/>
                <a:cs typeface="Lucida Sans Unicode"/>
              </a:rPr>
              <a:t>Σ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720699" y="2714662"/>
            <a:ext cx="181800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010919" algn="l"/>
              </a:tabLst>
            </a:pPr>
            <a:r>
              <a:rPr dirty="0" baseline="3472" sz="1200" spc="172" i="1">
                <a:latin typeface="Arial"/>
                <a:cs typeface="Arial"/>
              </a:rPr>
              <a:t>j</a:t>
            </a:r>
            <a:r>
              <a:rPr dirty="0" baseline="3472" sz="1200" spc="120">
                <a:latin typeface="Microsoft Sans Serif"/>
                <a:cs typeface="Microsoft Sans Serif"/>
              </a:rPr>
              <a:t>=0</a:t>
            </a:r>
            <a:r>
              <a:rPr dirty="0" baseline="3472" sz="1200">
                <a:latin typeface="Microsoft Sans Serif"/>
                <a:cs typeface="Microsoft Sans Serif"/>
              </a:rPr>
              <a:t>	</a:t>
            </a:r>
            <a:r>
              <a:rPr dirty="0" sz="800" spc="-65" i="1">
                <a:latin typeface="Arial"/>
                <a:cs typeface="Arial"/>
              </a:rPr>
              <a:t>S</a:t>
            </a:r>
            <a:r>
              <a:rPr dirty="0" sz="800" spc="-155" i="1">
                <a:latin typeface="Arial"/>
                <a:cs typeface="Arial"/>
              </a:rPr>
              <a:t> </a:t>
            </a:r>
            <a:r>
              <a:rPr dirty="0" sz="800" spc="60">
                <a:latin typeface="Cambria"/>
                <a:cs typeface="Cambria"/>
              </a:rPr>
              <a:t>⊂</a:t>
            </a:r>
            <a:r>
              <a:rPr dirty="0" sz="800" spc="20">
                <a:latin typeface="Microsoft Sans Serif"/>
                <a:cs typeface="Microsoft Sans Serif"/>
              </a:rPr>
              <a:t>[</a:t>
            </a:r>
            <a:r>
              <a:rPr dirty="0" sz="800" spc="-10" i="1">
                <a:latin typeface="Arial"/>
                <a:cs typeface="Arial"/>
              </a:rPr>
              <a:t>d</a:t>
            </a:r>
            <a:r>
              <a:rPr dirty="0" sz="800" spc="-150" i="1">
                <a:latin typeface="Arial"/>
                <a:cs typeface="Arial"/>
              </a:rPr>
              <a:t> </a:t>
            </a:r>
            <a:r>
              <a:rPr dirty="0" sz="800" spc="20">
                <a:latin typeface="Microsoft Sans Serif"/>
                <a:cs typeface="Microsoft Sans Serif"/>
              </a:rPr>
              <a:t>]</a:t>
            </a:r>
            <a:r>
              <a:rPr dirty="0" sz="800" spc="70">
                <a:latin typeface="Cambria"/>
                <a:cs typeface="Cambria"/>
              </a:rPr>
              <a:t>\{</a:t>
            </a:r>
            <a:r>
              <a:rPr dirty="0" sz="800" spc="20" i="1">
                <a:latin typeface="Arial"/>
                <a:cs typeface="Arial"/>
              </a:rPr>
              <a:t>i</a:t>
            </a:r>
            <a:r>
              <a:rPr dirty="0" sz="800" spc="-145" i="1">
                <a:latin typeface="Arial"/>
                <a:cs typeface="Arial"/>
              </a:rPr>
              <a:t> </a:t>
            </a:r>
            <a:r>
              <a:rPr dirty="0" sz="800" spc="110">
                <a:latin typeface="Cambria"/>
                <a:cs typeface="Cambria"/>
              </a:rPr>
              <a:t>}</a:t>
            </a:r>
            <a:r>
              <a:rPr dirty="0" sz="800" spc="-5" i="1">
                <a:latin typeface="Sitka Text"/>
                <a:cs typeface="Sitka Text"/>
              </a:rPr>
              <a:t>,</a:t>
            </a:r>
            <a:r>
              <a:rPr dirty="0" sz="800" i="1">
                <a:latin typeface="Sitka Text"/>
                <a:cs typeface="Sitka Text"/>
              </a:rPr>
              <a:t> </a:t>
            </a:r>
            <a:r>
              <a:rPr dirty="0" sz="800" spc="-95" i="1">
                <a:latin typeface="Sitka Text"/>
                <a:cs typeface="Sitka Text"/>
              </a:rPr>
              <a:t> </a:t>
            </a:r>
            <a:r>
              <a:rPr dirty="0" sz="800" spc="-20">
                <a:latin typeface="Cambria"/>
                <a:cs typeface="Cambria"/>
              </a:rPr>
              <a:t>|</a:t>
            </a:r>
            <a:r>
              <a:rPr dirty="0" sz="800" spc="-65" i="1">
                <a:latin typeface="Arial"/>
                <a:cs typeface="Arial"/>
              </a:rPr>
              <a:t>S</a:t>
            </a:r>
            <a:r>
              <a:rPr dirty="0" sz="800" spc="-155" i="1">
                <a:latin typeface="Arial"/>
                <a:cs typeface="Arial"/>
              </a:rPr>
              <a:t> </a:t>
            </a:r>
            <a:r>
              <a:rPr dirty="0" sz="800" spc="-20">
                <a:latin typeface="Cambria"/>
                <a:cs typeface="Cambria"/>
              </a:rPr>
              <a:t>|</a:t>
            </a:r>
            <a:r>
              <a:rPr dirty="0" sz="800" spc="190">
                <a:latin typeface="Microsoft Sans Serif"/>
                <a:cs typeface="Microsoft Sans Serif"/>
              </a:rPr>
              <a:t>=</a:t>
            </a:r>
            <a:r>
              <a:rPr dirty="0" sz="800" spc="45" i="1">
                <a:latin typeface="Arial"/>
                <a:cs typeface="Arial"/>
              </a:rPr>
              <a:t>j</a:t>
            </a:r>
            <a:endParaRPr sz="80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2545321" y="2389910"/>
            <a:ext cx="8890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150">
                <a:latin typeface="Lucida Sans Unicode"/>
                <a:cs typeface="Lucida Sans Unicode"/>
              </a:rPr>
              <a:t> 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932688" y="2223654"/>
            <a:ext cx="2941955" cy="35814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r" marR="17780">
              <a:lnSpc>
                <a:spcPts val="1315"/>
              </a:lnSpc>
              <a:spcBef>
                <a:spcPts val="90"/>
              </a:spcBef>
              <a:tabLst>
                <a:tab pos="2811145" algn="l"/>
              </a:tabLst>
            </a:pPr>
            <a:r>
              <a:rPr dirty="0" sz="1100" spc="-375">
                <a:latin typeface="Lucida Sans Unicode"/>
                <a:cs typeface="Lucida Sans Unicode"/>
              </a:rPr>
              <a:t></a:t>
            </a:r>
            <a:r>
              <a:rPr dirty="0" sz="1100" spc="-375">
                <a:latin typeface="Lucida Sans Unicode"/>
                <a:cs typeface="Lucida Sans Unicode"/>
              </a:rPr>
              <a:t>	</a:t>
            </a:r>
            <a:r>
              <a:rPr dirty="0" sz="1100" spc="-375">
                <a:latin typeface="Lucida Sans Unicode"/>
                <a:cs typeface="Lucida Sans Unicode"/>
              </a:rPr>
              <a:t></a:t>
            </a:r>
            <a:endParaRPr sz="1100">
              <a:latin typeface="Lucida Sans Unicode"/>
              <a:cs typeface="Lucida Sans Unicode"/>
            </a:endParaRPr>
          </a:p>
          <a:p>
            <a:pPr algn="r" marR="109855">
              <a:lnSpc>
                <a:spcPts val="1315"/>
              </a:lnSpc>
            </a:pPr>
            <a:r>
              <a:rPr dirty="0" sz="1100" spc="150">
                <a:latin typeface="Lucida Sans Unicode"/>
                <a:cs typeface="Lucida Sans Unicode"/>
              </a:rPr>
              <a:t> 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2570721" y="2502140"/>
            <a:ext cx="171577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90"/>
              </a:spcBef>
              <a:tabLst>
                <a:tab pos="1499870" algn="l"/>
              </a:tabLst>
            </a:pPr>
            <a:r>
              <a:rPr dirty="0" sz="1100" spc="-70" i="1">
                <a:latin typeface="Arial"/>
                <a:cs typeface="Arial"/>
              </a:rPr>
              <a:t>g</a:t>
            </a:r>
            <a:r>
              <a:rPr dirty="0" sz="1100" spc="-190" i="1">
                <a:latin typeface="Arial"/>
                <a:cs typeface="Arial"/>
              </a:rPr>
              <a:t> </a:t>
            </a:r>
            <a:r>
              <a:rPr dirty="0" sz="1100" spc="-65">
                <a:latin typeface="Tahoma"/>
                <a:cs typeface="Tahoma"/>
              </a:rPr>
              <a:t>(</a:t>
            </a:r>
            <a:r>
              <a:rPr dirty="0" sz="1100" spc="-65" i="1">
                <a:latin typeface="Arial"/>
                <a:cs typeface="Arial"/>
              </a:rPr>
              <a:t>S</a:t>
            </a:r>
            <a:r>
              <a:rPr dirty="0" sz="1100" spc="35" i="1">
                <a:latin typeface="Arial"/>
                <a:cs typeface="Arial"/>
              </a:rPr>
              <a:t> </a:t>
            </a:r>
            <a:r>
              <a:rPr dirty="0" sz="1100" spc="-150">
                <a:latin typeface="Lucida Sans Unicode"/>
                <a:cs typeface="Lucida Sans Unicode"/>
              </a:rPr>
              <a:t>⊔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100">
                <a:latin typeface="Lucida Sans Unicode"/>
                <a:cs typeface="Lucida Sans Unicode"/>
              </a:rPr>
              <a:t>{</a:t>
            </a:r>
            <a:r>
              <a:rPr dirty="0" sz="1100" spc="100" i="1">
                <a:latin typeface="Arial"/>
                <a:cs typeface="Arial"/>
              </a:rPr>
              <a:t>i</a:t>
            </a:r>
            <a:r>
              <a:rPr dirty="0" sz="1100" spc="-200" i="1">
                <a:latin typeface="Arial"/>
                <a:cs typeface="Arial"/>
              </a:rPr>
              <a:t> </a:t>
            </a:r>
            <a:r>
              <a:rPr dirty="0" sz="1100" spc="95">
                <a:latin typeface="Lucida Sans Unicode"/>
                <a:cs typeface="Lucida Sans Unicode"/>
              </a:rPr>
              <a:t>}</a:t>
            </a:r>
            <a:r>
              <a:rPr dirty="0" sz="1100" spc="95">
                <a:latin typeface="Tahoma"/>
                <a:cs typeface="Tahoma"/>
              </a:rPr>
              <a:t>)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30">
                <a:latin typeface="Lucida Sans Unicode"/>
                <a:cs typeface="Lucida Sans Unicode"/>
              </a:rPr>
              <a:t>−</a:t>
            </a:r>
            <a:r>
              <a:rPr dirty="0" sz="1100" spc="-100">
                <a:latin typeface="Lucida Sans Unicode"/>
                <a:cs typeface="Lucida Sans Unicode"/>
              </a:rPr>
              <a:t> </a:t>
            </a:r>
            <a:r>
              <a:rPr dirty="0" sz="1100" spc="-70" i="1">
                <a:latin typeface="Arial"/>
                <a:cs typeface="Arial"/>
              </a:rPr>
              <a:t>g</a:t>
            </a:r>
            <a:r>
              <a:rPr dirty="0" sz="1100" spc="-190" i="1">
                <a:latin typeface="Arial"/>
                <a:cs typeface="Arial"/>
              </a:rPr>
              <a:t> </a:t>
            </a:r>
            <a:r>
              <a:rPr dirty="0" sz="1100" spc="-65">
                <a:latin typeface="Tahoma"/>
                <a:cs typeface="Tahoma"/>
              </a:rPr>
              <a:t>(</a:t>
            </a:r>
            <a:r>
              <a:rPr dirty="0" sz="1100" spc="-65" i="1">
                <a:latin typeface="Arial"/>
                <a:cs typeface="Arial"/>
              </a:rPr>
              <a:t>S</a:t>
            </a:r>
            <a:r>
              <a:rPr dirty="0" sz="1100" spc="-204" i="1">
                <a:latin typeface="Arial"/>
                <a:cs typeface="Arial"/>
              </a:rPr>
              <a:t> 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160">
                <a:latin typeface="Tahoma"/>
                <a:cs typeface="Tahoma"/>
              </a:rPr>
              <a:t> </a:t>
            </a:r>
            <a:r>
              <a:rPr dirty="0" baseline="12626" sz="1650" spc="-562">
                <a:latin typeface="Lucida Sans Unicode"/>
                <a:cs typeface="Lucida Sans Unicode"/>
              </a:rPr>
              <a:t>	</a:t>
            </a:r>
            <a:r>
              <a:rPr dirty="0" sz="1100" spc="-20">
                <a:latin typeface="Tahoma"/>
                <a:cs typeface="Tahoma"/>
              </a:rPr>
              <a:t>(2)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321894" y="2970166"/>
            <a:ext cx="310769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1000" spc="-45">
                <a:latin typeface="Tahoma"/>
                <a:cs typeface="Tahoma"/>
              </a:rPr>
              <a:t>or,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equivalently,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baseline="41666" sz="1500" spc="82">
                <a:latin typeface="Lucida Sans Unicode"/>
                <a:cs typeface="Lucida Sans Unicode"/>
              </a:rPr>
              <a:t>Σ</a:t>
            </a:r>
            <a:r>
              <a:rPr dirty="0" baseline="-23809" sz="1050" spc="82" i="1">
                <a:latin typeface="Arial"/>
                <a:cs typeface="Arial"/>
              </a:rPr>
              <a:t>σ</a:t>
            </a:r>
            <a:r>
              <a:rPr dirty="0" baseline="-23809" sz="1050" spc="82">
                <a:latin typeface="SimSun"/>
                <a:cs typeface="SimSun"/>
              </a:rPr>
              <a:t>∈</a:t>
            </a:r>
            <a:r>
              <a:rPr dirty="0" baseline="-23809" sz="1050" spc="82" i="1">
                <a:latin typeface="Arial"/>
                <a:cs typeface="Arial"/>
              </a:rPr>
              <a:t>S</a:t>
            </a:r>
            <a:r>
              <a:rPr dirty="0" baseline="-44444" sz="750" spc="82" i="1">
                <a:latin typeface="Arial"/>
                <a:cs typeface="Arial"/>
              </a:rPr>
              <a:t>d </a:t>
            </a:r>
            <a:r>
              <a:rPr dirty="0" baseline="88888" sz="750" spc="359" i="1">
                <a:latin typeface="Arial"/>
                <a:cs typeface="Arial"/>
              </a:rPr>
              <a:t> </a:t>
            </a:r>
            <a:r>
              <a:rPr dirty="0" sz="1000" spc="-60" i="1">
                <a:latin typeface="Arial"/>
                <a:cs typeface="Arial"/>
              </a:rPr>
              <a:t>g</a:t>
            </a:r>
            <a:r>
              <a:rPr dirty="0" sz="1000" spc="-170" i="1">
                <a:latin typeface="Arial"/>
                <a:cs typeface="Arial"/>
              </a:rPr>
              <a:t> </a:t>
            </a:r>
            <a:r>
              <a:rPr dirty="0" sz="1000" spc="-10">
                <a:latin typeface="Tahoma"/>
                <a:cs typeface="Tahoma"/>
              </a:rPr>
              <a:t>(</a:t>
            </a:r>
            <a:r>
              <a:rPr dirty="0" sz="1000" spc="-10" i="1">
                <a:latin typeface="Arial"/>
                <a:cs typeface="Arial"/>
              </a:rPr>
              <a:t>σ</a:t>
            </a:r>
            <a:r>
              <a:rPr dirty="0" sz="1000" spc="-10">
                <a:latin typeface="Tahoma"/>
                <a:cs typeface="Tahoma"/>
              </a:rPr>
              <a:t>([</a:t>
            </a:r>
            <a:r>
              <a:rPr dirty="0" sz="1000" spc="-10" i="1">
                <a:latin typeface="Arial"/>
                <a:cs typeface="Arial"/>
              </a:rPr>
              <a:t>σ</a:t>
            </a:r>
            <a:r>
              <a:rPr dirty="0" sz="1000" spc="-10">
                <a:latin typeface="Tahoma"/>
                <a:cs typeface="Tahoma"/>
              </a:rPr>
              <a:t>(</a:t>
            </a:r>
            <a:r>
              <a:rPr dirty="0" sz="1000" spc="-10" i="1">
                <a:latin typeface="Arial"/>
                <a:cs typeface="Arial"/>
              </a:rPr>
              <a:t>i</a:t>
            </a:r>
            <a:r>
              <a:rPr dirty="0" sz="1000" spc="-185" i="1">
                <a:latin typeface="Arial"/>
                <a:cs typeface="Arial"/>
              </a:rPr>
              <a:t> </a:t>
            </a:r>
            <a:r>
              <a:rPr dirty="0" sz="1000" spc="-25">
                <a:latin typeface="Tahoma"/>
                <a:cs typeface="Tahoma"/>
              </a:rPr>
              <a:t>)]))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60" i="1">
                <a:latin typeface="Arial"/>
                <a:cs typeface="Arial"/>
              </a:rPr>
              <a:t>g</a:t>
            </a:r>
            <a:r>
              <a:rPr dirty="0" sz="1000" spc="-170" i="1">
                <a:latin typeface="Arial"/>
                <a:cs typeface="Arial"/>
              </a:rPr>
              <a:t> </a:t>
            </a:r>
            <a:r>
              <a:rPr dirty="0" sz="1000" spc="-10">
                <a:latin typeface="Tahoma"/>
                <a:cs typeface="Tahoma"/>
              </a:rPr>
              <a:t>(</a:t>
            </a:r>
            <a:r>
              <a:rPr dirty="0" sz="1000" spc="-10" i="1">
                <a:latin typeface="Arial"/>
                <a:cs typeface="Arial"/>
              </a:rPr>
              <a:t>σ</a:t>
            </a:r>
            <a:r>
              <a:rPr dirty="0" sz="1000" spc="-10">
                <a:latin typeface="Tahoma"/>
                <a:cs typeface="Tahoma"/>
              </a:rPr>
              <a:t>([</a:t>
            </a:r>
            <a:r>
              <a:rPr dirty="0" sz="1000" spc="-10" i="1">
                <a:latin typeface="Arial"/>
                <a:cs typeface="Arial"/>
              </a:rPr>
              <a:t>σ</a:t>
            </a:r>
            <a:r>
              <a:rPr dirty="0" sz="1000" spc="-10">
                <a:latin typeface="Tahoma"/>
                <a:cs typeface="Tahoma"/>
              </a:rPr>
              <a:t>(</a:t>
            </a:r>
            <a:r>
              <a:rPr dirty="0" sz="1000" spc="-10" i="1">
                <a:latin typeface="Arial"/>
                <a:cs typeface="Arial"/>
              </a:rPr>
              <a:t>i</a:t>
            </a:r>
            <a:r>
              <a:rPr dirty="0" sz="1000" spc="-185" i="1">
                <a:latin typeface="Arial"/>
                <a:cs typeface="Arial"/>
              </a:rPr>
              <a:t> </a:t>
            </a:r>
            <a:r>
              <a:rPr dirty="0" sz="1000">
                <a:latin typeface="Tahoma"/>
                <a:cs typeface="Tahoma"/>
              </a:rPr>
              <a:t>)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35">
                <a:latin typeface="Tahoma"/>
                <a:cs typeface="Tahoma"/>
              </a:rPr>
              <a:t>1]))</a:t>
            </a:r>
            <a:r>
              <a:rPr dirty="0" baseline="44444" sz="1500" spc="150">
                <a:latin typeface="Lucida Sans Unicode"/>
                <a:cs typeface="Lucida Sans Unicode"/>
              </a:rPr>
              <a:t> </a:t>
            </a:r>
            <a:endParaRPr baseline="44444" sz="1500">
              <a:latin typeface="Lucida Sans Unicode"/>
              <a:cs typeface="Lucida Sans Unicode"/>
            </a:endParaRPr>
          </a:p>
        </p:txBody>
      </p:sp>
      <p:grpSp>
        <p:nvGrpSpPr>
          <p:cNvPr id="37" name="object 37"/>
          <p:cNvGrpSpPr/>
          <p:nvPr/>
        </p:nvGrpSpPr>
        <p:grpSpPr>
          <a:xfrm>
            <a:off x="0" y="3211372"/>
            <a:ext cx="4608195" cy="245110"/>
            <a:chOff x="0" y="3211372"/>
            <a:chExt cx="4608195" cy="245110"/>
          </a:xfrm>
        </p:grpSpPr>
        <p:sp>
          <p:nvSpPr>
            <p:cNvPr id="38" name="object 38"/>
            <p:cNvSpPr/>
            <p:nvPr/>
          </p:nvSpPr>
          <p:spPr>
            <a:xfrm>
              <a:off x="0" y="3211372"/>
              <a:ext cx="4608195" cy="122555"/>
            </a:xfrm>
            <a:custGeom>
              <a:avLst/>
              <a:gdLst/>
              <a:ahLst/>
              <a:cxnLst/>
              <a:rect l="l" t="t" r="r" b="b"/>
              <a:pathLst>
                <a:path w="4608195" h="122554">
                  <a:moveTo>
                    <a:pt x="4608004" y="0"/>
                  </a:moveTo>
                  <a:lnTo>
                    <a:pt x="0" y="0"/>
                  </a:lnTo>
                  <a:lnTo>
                    <a:pt x="0" y="122313"/>
                  </a:lnTo>
                  <a:lnTo>
                    <a:pt x="4608004" y="122313"/>
                  </a:lnTo>
                  <a:lnTo>
                    <a:pt x="4608004" y="0"/>
                  </a:lnTo>
                  <a:close/>
                </a:path>
              </a:pathLst>
            </a:custGeom>
            <a:solidFill>
              <a:srgbClr val="26268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9" name="object 39"/>
            <p:cNvSpPr/>
            <p:nvPr/>
          </p:nvSpPr>
          <p:spPr>
            <a:xfrm>
              <a:off x="0" y="3333686"/>
              <a:ext cx="4608195" cy="122555"/>
            </a:xfrm>
            <a:custGeom>
              <a:avLst/>
              <a:gdLst/>
              <a:ahLst/>
              <a:cxnLst/>
              <a:rect l="l" t="t" r="r" b="b"/>
              <a:pathLst>
                <a:path w="4608195" h="122554">
                  <a:moveTo>
                    <a:pt x="4608004" y="0"/>
                  </a:moveTo>
                  <a:lnTo>
                    <a:pt x="0" y="0"/>
                  </a:lnTo>
                  <a:lnTo>
                    <a:pt x="0" y="122313"/>
                  </a:lnTo>
                  <a:lnTo>
                    <a:pt x="4608004" y="122313"/>
                  </a:lnTo>
                  <a:lnTo>
                    <a:pt x="4608004" y="0"/>
                  </a:lnTo>
                  <a:close/>
                </a:path>
              </a:pathLst>
            </a:custGeom>
            <a:solidFill>
              <a:srgbClr val="191959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40" name="object 40"/>
          <p:cNvSpPr txBox="1"/>
          <p:nvPr/>
        </p:nvSpPr>
        <p:spPr>
          <a:xfrm>
            <a:off x="95300" y="3225267"/>
            <a:ext cx="1838325" cy="2247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675"/>
              </a:lnSpc>
            </a:pPr>
            <a:r>
              <a:rPr dirty="0" sz="600" spc="5">
                <a:solidFill>
                  <a:srgbClr val="FFFFFF"/>
                </a:solidFill>
                <a:latin typeface="Microsoft Sans Serif"/>
                <a:cs typeface="Microsoft Sans Serif"/>
              </a:rPr>
              <a:t>Max</a:t>
            </a:r>
            <a:r>
              <a:rPr dirty="0" sz="600" spc="4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dirty="0" sz="600" spc="-15">
                <a:solidFill>
                  <a:srgbClr val="FFFFFF"/>
                </a:solidFill>
                <a:latin typeface="Microsoft Sans Serif"/>
                <a:cs typeface="Microsoft Sans Serif"/>
              </a:rPr>
              <a:t>Nadeau,</a:t>
            </a:r>
            <a:r>
              <a:rPr dirty="0" sz="600" spc="4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dirty="0" sz="600" spc="5">
                <a:solidFill>
                  <a:srgbClr val="FFFFFF"/>
                </a:solidFill>
                <a:latin typeface="Microsoft Sans Serif"/>
                <a:cs typeface="Microsoft Sans Serif"/>
              </a:rPr>
              <a:t>Max</a:t>
            </a:r>
            <a:r>
              <a:rPr dirty="0" sz="600" spc="45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dirty="0" sz="600" spc="10">
                <a:solidFill>
                  <a:srgbClr val="FFFFFF"/>
                </a:solidFill>
                <a:latin typeface="Microsoft Sans Serif"/>
                <a:cs typeface="Microsoft Sans Serif"/>
              </a:rPr>
              <a:t>Li,</a:t>
            </a:r>
            <a:r>
              <a:rPr dirty="0" sz="600" spc="4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dirty="0" sz="600" spc="-15">
                <a:solidFill>
                  <a:srgbClr val="FFFFFF"/>
                </a:solidFill>
                <a:latin typeface="Microsoft Sans Serif"/>
                <a:cs typeface="Microsoft Sans Serif"/>
              </a:rPr>
              <a:t>and</a:t>
            </a:r>
            <a:r>
              <a:rPr dirty="0" sz="600" spc="45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dirty="0" sz="600" spc="-10">
                <a:solidFill>
                  <a:srgbClr val="FFFFFF"/>
                </a:solidFill>
                <a:latin typeface="Microsoft Sans Serif"/>
                <a:cs typeface="Microsoft Sans Serif"/>
              </a:rPr>
              <a:t>Xander</a:t>
            </a:r>
            <a:r>
              <a:rPr dirty="0" sz="600" spc="4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dirty="0" sz="600" spc="-20">
                <a:solidFill>
                  <a:srgbClr val="FFFFFF"/>
                </a:solidFill>
                <a:latin typeface="Microsoft Sans Serif"/>
                <a:cs typeface="Microsoft Sans Serif"/>
              </a:rPr>
              <a:t>Davies</a:t>
            </a:r>
            <a:endParaRPr sz="6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240"/>
              </a:spcBef>
            </a:pPr>
            <a:r>
              <a:rPr dirty="0" sz="600" spc="20">
                <a:solidFill>
                  <a:srgbClr val="FFFFFF"/>
                </a:solidFill>
                <a:latin typeface="Microsoft Sans Serif"/>
                <a:cs typeface="Microsoft Sans Serif"/>
                <a:hlinkClick r:id="rId9" action="ppaction://hlinksldjump"/>
              </a:rPr>
              <a:t>A</a:t>
            </a:r>
            <a:r>
              <a:rPr dirty="0" sz="600" spc="55">
                <a:solidFill>
                  <a:srgbClr val="FFFFFF"/>
                </a:solidFill>
                <a:latin typeface="Microsoft Sans Serif"/>
                <a:cs typeface="Microsoft Sans Serif"/>
                <a:hlinkClick r:id="rId9" action="ppaction://hlinksldjump"/>
              </a:rPr>
              <a:t> </a:t>
            </a:r>
            <a:r>
              <a:rPr dirty="0" sz="600" spc="-5">
                <a:solidFill>
                  <a:srgbClr val="FFFFFF"/>
                </a:solidFill>
                <a:latin typeface="Microsoft Sans Serif"/>
                <a:cs typeface="Microsoft Sans Serif"/>
                <a:hlinkClick r:id="rId9" action="ppaction://hlinksldjump"/>
              </a:rPr>
              <a:t>Unified</a:t>
            </a:r>
            <a:r>
              <a:rPr dirty="0" sz="600" spc="55">
                <a:solidFill>
                  <a:srgbClr val="FFFFFF"/>
                </a:solidFill>
                <a:latin typeface="Microsoft Sans Serif"/>
                <a:cs typeface="Microsoft Sans Serif"/>
                <a:hlinkClick r:id="rId9" action="ppaction://hlinksldjump"/>
              </a:rPr>
              <a:t> </a:t>
            </a:r>
            <a:r>
              <a:rPr dirty="0" sz="600" spc="-10">
                <a:solidFill>
                  <a:srgbClr val="FFFFFF"/>
                </a:solidFill>
                <a:latin typeface="Microsoft Sans Serif"/>
                <a:cs typeface="Microsoft Sans Serif"/>
                <a:hlinkClick r:id="rId9" action="ppaction://hlinksldjump"/>
              </a:rPr>
              <a:t>Approach</a:t>
            </a:r>
            <a:r>
              <a:rPr dirty="0" sz="600" spc="55">
                <a:solidFill>
                  <a:srgbClr val="FFFFFF"/>
                </a:solidFill>
                <a:latin typeface="Microsoft Sans Serif"/>
                <a:cs typeface="Microsoft Sans Serif"/>
                <a:hlinkClick r:id="rId9" action="ppaction://hlinksldjump"/>
              </a:rPr>
              <a:t> </a:t>
            </a:r>
            <a:r>
              <a:rPr dirty="0" sz="600" spc="20">
                <a:solidFill>
                  <a:srgbClr val="FFFFFF"/>
                </a:solidFill>
                <a:latin typeface="Microsoft Sans Serif"/>
                <a:cs typeface="Microsoft Sans Serif"/>
                <a:hlinkClick r:id="rId9" action="ppaction://hlinksldjump"/>
              </a:rPr>
              <a:t>to</a:t>
            </a:r>
            <a:r>
              <a:rPr dirty="0" sz="600" spc="55">
                <a:solidFill>
                  <a:srgbClr val="FFFFFF"/>
                </a:solidFill>
                <a:latin typeface="Microsoft Sans Serif"/>
                <a:cs typeface="Microsoft Sans Serif"/>
                <a:hlinkClick r:id="rId9" action="ppaction://hlinksldjump"/>
              </a:rPr>
              <a:t> </a:t>
            </a:r>
            <a:r>
              <a:rPr dirty="0" sz="600">
                <a:solidFill>
                  <a:srgbClr val="FFFFFF"/>
                </a:solidFill>
                <a:latin typeface="Microsoft Sans Serif"/>
                <a:cs typeface="Microsoft Sans Serif"/>
                <a:hlinkClick r:id="rId9" action="ppaction://hlinksldjump"/>
              </a:rPr>
              <a:t>Interpreting</a:t>
            </a:r>
            <a:r>
              <a:rPr dirty="0" sz="600" spc="55">
                <a:solidFill>
                  <a:srgbClr val="FFFFFF"/>
                </a:solidFill>
                <a:latin typeface="Microsoft Sans Serif"/>
                <a:cs typeface="Microsoft Sans Serif"/>
                <a:hlinkClick r:id="rId9" action="ppaction://hlinksldjump"/>
              </a:rPr>
              <a:t> </a:t>
            </a:r>
            <a:r>
              <a:rPr dirty="0" sz="600">
                <a:solidFill>
                  <a:srgbClr val="FFFFFF"/>
                </a:solidFill>
                <a:latin typeface="Microsoft Sans Serif"/>
                <a:cs typeface="Microsoft Sans Serif"/>
                <a:hlinkClick r:id="rId9" action="ppaction://hlinksldjump"/>
              </a:rPr>
              <a:t>Model</a:t>
            </a:r>
            <a:r>
              <a:rPr dirty="0" sz="600" spc="55">
                <a:solidFill>
                  <a:srgbClr val="FFFFFF"/>
                </a:solidFill>
                <a:latin typeface="Microsoft Sans Serif"/>
                <a:cs typeface="Microsoft Sans Serif"/>
                <a:hlinkClick r:id="rId9" action="ppaction://hlinksldjump"/>
              </a:rPr>
              <a:t> </a:t>
            </a:r>
            <a:r>
              <a:rPr dirty="0" sz="600" spc="-10">
                <a:solidFill>
                  <a:srgbClr val="FFFFFF"/>
                </a:solidFill>
                <a:latin typeface="Microsoft Sans Serif"/>
                <a:cs typeface="Microsoft Sans Serif"/>
                <a:hlinkClick r:id="rId9" action="ppaction://hlinksldjump"/>
              </a:rPr>
              <a:t>Predictions</a:t>
            </a:r>
            <a:endParaRPr sz="6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4608195" cy="250825"/>
            <a:chOff x="0" y="0"/>
            <a:chExt cx="4608195" cy="25082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18119" y="140143"/>
              <a:ext cx="141863" cy="87862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316250" y="140143"/>
              <a:ext cx="141863" cy="87862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2289429" y="14267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8C8CA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2339822" y="14267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8C8CA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2390228" y="14267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8C8CA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2440622" y="14267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8C8CA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2491028" y="14267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8C8CA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2541422" y="14267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8C8CA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/>
            <p:cNvSpPr/>
            <p:nvPr/>
          </p:nvSpPr>
          <p:spPr>
            <a:xfrm>
              <a:off x="3277069" y="14267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8C8CA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/>
            <p:cNvSpPr/>
            <p:nvPr/>
          </p:nvSpPr>
          <p:spPr>
            <a:xfrm>
              <a:off x="3327463" y="14267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8C8CA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/>
            <p:cNvSpPr/>
            <p:nvPr/>
          </p:nvSpPr>
          <p:spPr>
            <a:xfrm>
              <a:off x="4157433" y="14267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8C8CA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/>
            <p:cNvSpPr/>
            <p:nvPr/>
          </p:nvSpPr>
          <p:spPr>
            <a:xfrm>
              <a:off x="4157433" y="189473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5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8C8CAC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5" name="object 15"/>
          <p:cNvSpPr txBox="1"/>
          <p:nvPr/>
        </p:nvSpPr>
        <p:spPr>
          <a:xfrm>
            <a:off x="108000" y="25252"/>
            <a:ext cx="440499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  <a:tabLst>
                <a:tab pos="1197610" algn="l"/>
                <a:tab pos="2168525" algn="l"/>
                <a:tab pos="3155950" algn="l"/>
                <a:tab pos="4036695" algn="l"/>
              </a:tabLst>
            </a:pPr>
            <a:r>
              <a:rPr dirty="0" sz="600" spc="5">
                <a:solidFill>
                  <a:srgbClr val="8C8CAC"/>
                </a:solidFill>
                <a:latin typeface="Microsoft Sans Serif"/>
                <a:cs typeface="Microsoft Sans Serif"/>
                <a:hlinkClick r:id="rId4" action="ppaction://hlinksldjump"/>
              </a:rPr>
              <a:t>Additive</a:t>
            </a:r>
            <a:r>
              <a:rPr dirty="0" sz="600" spc="50">
                <a:solidFill>
                  <a:srgbClr val="8C8CAC"/>
                </a:solidFill>
                <a:latin typeface="Microsoft Sans Serif"/>
                <a:cs typeface="Microsoft Sans Serif"/>
                <a:hlinkClick r:id="rId4" action="ppaction://hlinksldjump"/>
              </a:rPr>
              <a:t> </a:t>
            </a:r>
            <a:r>
              <a:rPr dirty="0" sz="600" spc="-10">
                <a:solidFill>
                  <a:srgbClr val="8C8CAC"/>
                </a:solidFill>
                <a:latin typeface="Microsoft Sans Serif"/>
                <a:cs typeface="Microsoft Sans Serif"/>
                <a:hlinkClick r:id="rId4" action="ppaction://hlinksldjump"/>
              </a:rPr>
              <a:t>Explanations</a:t>
            </a:r>
            <a:r>
              <a:rPr dirty="0" sz="600">
                <a:solidFill>
                  <a:srgbClr val="8C8CAC"/>
                </a:solidFill>
                <a:latin typeface="Microsoft Sans Serif"/>
                <a:cs typeface="Microsoft Sans Serif"/>
              </a:rPr>
              <a:t>	</a:t>
            </a:r>
            <a:r>
              <a:rPr dirty="0" sz="600" spc="-20">
                <a:solidFill>
                  <a:srgbClr val="FFFFFF"/>
                </a:solidFill>
                <a:latin typeface="Microsoft Sans Serif"/>
                <a:cs typeface="Microsoft Sans Serif"/>
                <a:hlinkClick r:id="rId5" action="ppaction://hlinksldjump"/>
              </a:rPr>
              <a:t>Shapley</a:t>
            </a:r>
            <a:r>
              <a:rPr dirty="0" sz="600" spc="50">
                <a:solidFill>
                  <a:srgbClr val="FFFFFF"/>
                </a:solidFill>
                <a:latin typeface="Microsoft Sans Serif"/>
                <a:cs typeface="Microsoft Sans Serif"/>
                <a:hlinkClick r:id="rId5" action="ppaction://hlinksldjump"/>
              </a:rPr>
              <a:t> </a:t>
            </a:r>
            <a:r>
              <a:rPr dirty="0" sz="600">
                <a:solidFill>
                  <a:srgbClr val="FFFFFF"/>
                </a:solidFill>
                <a:latin typeface="Microsoft Sans Serif"/>
                <a:cs typeface="Microsoft Sans Serif"/>
                <a:hlinkClick r:id="rId5" action="ppaction://hlinksldjump"/>
              </a:rPr>
              <a:t>V</a:t>
            </a:r>
            <a:r>
              <a:rPr dirty="0" sz="600" spc="-30">
                <a:solidFill>
                  <a:srgbClr val="FFFFFF"/>
                </a:solidFill>
                <a:latin typeface="Microsoft Sans Serif"/>
                <a:cs typeface="Microsoft Sans Serif"/>
                <a:hlinkClick r:id="rId5" action="ppaction://hlinksldjump"/>
              </a:rPr>
              <a:t>alues</a:t>
            </a:r>
            <a:r>
              <a:rPr dirty="0" sz="600">
                <a:solidFill>
                  <a:srgbClr val="FFFFFF"/>
                </a:solidFill>
                <a:latin typeface="Microsoft Sans Serif"/>
                <a:cs typeface="Microsoft Sans Serif"/>
              </a:rPr>
              <a:t>	</a:t>
            </a:r>
            <a:r>
              <a:rPr dirty="0" sz="600">
                <a:solidFill>
                  <a:srgbClr val="8C8CAC"/>
                </a:solidFill>
                <a:latin typeface="Microsoft Sans Serif"/>
                <a:cs typeface="Microsoft Sans Serif"/>
                <a:hlinkClick r:id="rId6" action="ppaction://hlinksldjump"/>
              </a:rPr>
              <a:t>Ap</a:t>
            </a:r>
            <a:r>
              <a:rPr dirty="0" sz="600" spc="-20">
                <a:solidFill>
                  <a:srgbClr val="8C8CAC"/>
                </a:solidFill>
                <a:latin typeface="Microsoft Sans Serif"/>
                <a:cs typeface="Microsoft Sans Serif"/>
                <a:hlinkClick r:id="rId6" action="ppaction://hlinksldjump"/>
              </a:rPr>
              <a:t>p</a:t>
            </a:r>
            <a:r>
              <a:rPr dirty="0" sz="600">
                <a:solidFill>
                  <a:srgbClr val="8C8CAC"/>
                </a:solidFill>
                <a:latin typeface="Microsoft Sans Serif"/>
                <a:cs typeface="Microsoft Sans Serif"/>
                <a:hlinkClick r:id="rId6" action="ppaction://hlinksldjump"/>
              </a:rPr>
              <a:t>r</a:t>
            </a:r>
            <a:r>
              <a:rPr dirty="0" sz="600" spc="-20">
                <a:solidFill>
                  <a:srgbClr val="8C8CAC"/>
                </a:solidFill>
                <a:latin typeface="Microsoft Sans Serif"/>
                <a:cs typeface="Microsoft Sans Serif"/>
                <a:hlinkClick r:id="rId6" action="ppaction://hlinksldjump"/>
              </a:rPr>
              <a:t>o</a:t>
            </a:r>
            <a:r>
              <a:rPr dirty="0" sz="600" spc="-5">
                <a:solidFill>
                  <a:srgbClr val="8C8CAC"/>
                </a:solidFill>
                <a:latin typeface="Microsoft Sans Serif"/>
                <a:cs typeface="Microsoft Sans Serif"/>
                <a:hlinkClick r:id="rId6" action="ppaction://hlinksldjump"/>
              </a:rPr>
              <a:t>ximations</a:t>
            </a:r>
            <a:r>
              <a:rPr dirty="0" sz="600">
                <a:solidFill>
                  <a:srgbClr val="8C8CAC"/>
                </a:solidFill>
                <a:latin typeface="Microsoft Sans Serif"/>
                <a:cs typeface="Microsoft Sans Serif"/>
              </a:rPr>
              <a:t>	</a:t>
            </a:r>
            <a:r>
              <a:rPr dirty="0" sz="600" spc="-15">
                <a:solidFill>
                  <a:srgbClr val="8C8CAC"/>
                </a:solidFill>
                <a:latin typeface="Microsoft Sans Serif"/>
                <a:cs typeface="Microsoft Sans Serif"/>
                <a:hlinkClick r:id="rId7" action="ppaction://hlinksldjump"/>
              </a:rPr>
              <a:t>Ex</a:t>
            </a:r>
            <a:r>
              <a:rPr dirty="0" sz="600">
                <a:solidFill>
                  <a:srgbClr val="8C8CAC"/>
                </a:solidFill>
                <a:latin typeface="Microsoft Sans Serif"/>
                <a:cs typeface="Microsoft Sans Serif"/>
                <a:hlinkClick r:id="rId7" action="ppaction://hlinksldjump"/>
              </a:rPr>
              <a:t>p</a:t>
            </a:r>
            <a:r>
              <a:rPr dirty="0" sz="600" spc="-10">
                <a:solidFill>
                  <a:srgbClr val="8C8CAC"/>
                </a:solidFill>
                <a:latin typeface="Microsoft Sans Serif"/>
                <a:cs typeface="Microsoft Sans Serif"/>
                <a:hlinkClick r:id="rId7" action="ppaction://hlinksldjump"/>
              </a:rPr>
              <a:t>eriments</a:t>
            </a:r>
            <a:r>
              <a:rPr dirty="0" sz="600">
                <a:solidFill>
                  <a:srgbClr val="8C8CAC"/>
                </a:solidFill>
                <a:latin typeface="Microsoft Sans Serif"/>
                <a:cs typeface="Microsoft Sans Serif"/>
              </a:rPr>
              <a:t>	</a:t>
            </a:r>
            <a:r>
              <a:rPr dirty="0" sz="600" spc="-15">
                <a:solidFill>
                  <a:srgbClr val="8C8CAC"/>
                </a:solidFill>
                <a:latin typeface="Microsoft Sans Serif"/>
                <a:cs typeface="Microsoft Sans Serif"/>
                <a:hlinkClick r:id="rId8" action="ppaction://hlinksldjump"/>
              </a:rPr>
              <a:t>Extensions</a:t>
            </a:r>
            <a:endParaRPr sz="600">
              <a:latin typeface="Microsoft Sans Serif"/>
              <a:cs typeface="Microsoft Sans Serif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0" y="250786"/>
            <a:ext cx="4608195" cy="122555"/>
          </a:xfrm>
          <a:prstGeom prst="rect">
            <a:avLst/>
          </a:prstGeom>
          <a:solidFill>
            <a:srgbClr val="262685"/>
          </a:solidFill>
        </p:spPr>
        <p:txBody>
          <a:bodyPr wrap="square" lIns="0" tIns="8255" rIns="0" bIns="0" rtlCol="0" vert="horz">
            <a:spAutoFit/>
          </a:bodyPr>
          <a:lstStyle/>
          <a:p>
            <a:pPr marL="107950">
              <a:lnSpc>
                <a:spcPct val="100000"/>
              </a:lnSpc>
              <a:spcBef>
                <a:spcPts val="65"/>
              </a:spcBef>
            </a:pPr>
            <a:r>
              <a:rPr dirty="0" sz="600" spc="5">
                <a:solidFill>
                  <a:srgbClr val="FFFFFF"/>
                </a:solidFill>
                <a:latin typeface="Microsoft Sans Serif"/>
                <a:cs typeface="Microsoft Sans Serif"/>
                <a:hlinkClick r:id="rId5" action="ppaction://hlinksldjump"/>
              </a:rPr>
              <a:t>Introduction</a:t>
            </a:r>
            <a:r>
              <a:rPr dirty="0" sz="600" spc="40">
                <a:solidFill>
                  <a:srgbClr val="FFFFFF"/>
                </a:solidFill>
                <a:latin typeface="Microsoft Sans Serif"/>
                <a:cs typeface="Microsoft Sans Serif"/>
                <a:hlinkClick r:id="rId5" action="ppaction://hlinksldjump"/>
              </a:rPr>
              <a:t> </a:t>
            </a:r>
            <a:r>
              <a:rPr dirty="0" sz="600" spc="20">
                <a:solidFill>
                  <a:srgbClr val="FFFFFF"/>
                </a:solidFill>
                <a:latin typeface="Microsoft Sans Serif"/>
                <a:cs typeface="Microsoft Sans Serif"/>
                <a:hlinkClick r:id="rId5" action="ppaction://hlinksldjump"/>
              </a:rPr>
              <a:t>to</a:t>
            </a:r>
            <a:r>
              <a:rPr dirty="0" sz="600" spc="40">
                <a:solidFill>
                  <a:srgbClr val="FFFFFF"/>
                </a:solidFill>
                <a:latin typeface="Microsoft Sans Serif"/>
                <a:cs typeface="Microsoft Sans Serif"/>
                <a:hlinkClick r:id="rId5" action="ppaction://hlinksldjump"/>
              </a:rPr>
              <a:t> </a:t>
            </a:r>
            <a:r>
              <a:rPr dirty="0" sz="600" spc="-20">
                <a:solidFill>
                  <a:srgbClr val="FFFFFF"/>
                </a:solidFill>
                <a:latin typeface="Microsoft Sans Serif"/>
                <a:cs typeface="Microsoft Sans Serif"/>
                <a:hlinkClick r:id="rId5" action="ppaction://hlinksldjump"/>
              </a:rPr>
              <a:t>Shapley</a:t>
            </a:r>
            <a:r>
              <a:rPr dirty="0" sz="600" spc="40">
                <a:solidFill>
                  <a:srgbClr val="FFFFFF"/>
                </a:solidFill>
                <a:latin typeface="Microsoft Sans Serif"/>
                <a:cs typeface="Microsoft Sans Serif"/>
                <a:hlinkClick r:id="rId5" action="ppaction://hlinksldjump"/>
              </a:rPr>
              <a:t> </a:t>
            </a:r>
            <a:r>
              <a:rPr dirty="0" sz="600" spc="-25">
                <a:solidFill>
                  <a:srgbClr val="FFFFFF"/>
                </a:solidFill>
                <a:latin typeface="Microsoft Sans Serif"/>
                <a:cs typeface="Microsoft Sans Serif"/>
                <a:hlinkClick r:id="rId5" action="ppaction://hlinksldjump"/>
              </a:rPr>
              <a:t>values</a:t>
            </a:r>
            <a:endParaRPr sz="600">
              <a:latin typeface="Microsoft Sans Serif"/>
              <a:cs typeface="Microsoft Sans Serif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0" y="373087"/>
            <a:ext cx="4608195" cy="350520"/>
          </a:xfrm>
          <a:prstGeom prst="rect">
            <a:avLst/>
          </a:prstGeom>
          <a:solidFill>
            <a:srgbClr val="3333B2"/>
          </a:solidFill>
        </p:spPr>
        <p:txBody>
          <a:bodyPr wrap="square" lIns="0" tIns="76835" rIns="0" bIns="0" rtlCol="0" vert="horz">
            <a:spAutoFit/>
          </a:bodyPr>
          <a:lstStyle/>
          <a:p>
            <a:pPr marL="107950">
              <a:lnSpc>
                <a:spcPct val="100000"/>
              </a:lnSpc>
              <a:spcBef>
                <a:spcPts val="605"/>
              </a:spcBef>
            </a:pPr>
            <a:r>
              <a:rPr dirty="0" sz="1400" spc="-35">
                <a:solidFill>
                  <a:srgbClr val="FFFFFF"/>
                </a:solidFill>
                <a:latin typeface="Tahoma"/>
                <a:cs typeface="Tahoma"/>
              </a:rPr>
              <a:t>From</a:t>
            </a:r>
            <a:r>
              <a:rPr dirty="0" sz="1400" spc="3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1400" spc="-85">
                <a:solidFill>
                  <a:srgbClr val="FFFFFF"/>
                </a:solidFill>
                <a:latin typeface="Tahoma"/>
                <a:cs typeface="Tahoma"/>
              </a:rPr>
              <a:t>games</a:t>
            </a:r>
            <a:r>
              <a:rPr dirty="0" sz="1400" spc="35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1400" spc="-15">
                <a:solidFill>
                  <a:srgbClr val="FFFFFF"/>
                </a:solidFill>
                <a:latin typeface="Tahoma"/>
                <a:cs typeface="Tahoma"/>
              </a:rPr>
              <a:t>to</a:t>
            </a:r>
            <a:r>
              <a:rPr dirty="0" sz="1400" spc="35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1400" spc="-20">
                <a:solidFill>
                  <a:srgbClr val="FFFFFF"/>
                </a:solidFill>
                <a:latin typeface="Tahoma"/>
                <a:cs typeface="Tahoma"/>
              </a:rPr>
              <a:t>local</a:t>
            </a:r>
            <a:r>
              <a:rPr dirty="0" sz="1400" spc="35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1400" spc="-35">
                <a:solidFill>
                  <a:srgbClr val="FFFFFF"/>
                </a:solidFill>
                <a:latin typeface="Tahoma"/>
                <a:cs typeface="Tahoma"/>
              </a:rPr>
              <a:t>interpretability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506247" y="1187780"/>
            <a:ext cx="61594" cy="61594"/>
          </a:xfrm>
          <a:custGeom>
            <a:avLst/>
            <a:gdLst/>
            <a:ahLst/>
            <a:cxnLst/>
            <a:rect l="l" t="t" r="r" b="b"/>
            <a:pathLst>
              <a:path w="61595" h="61594">
                <a:moveTo>
                  <a:pt x="61569" y="0"/>
                </a:moveTo>
                <a:lnTo>
                  <a:pt x="0" y="0"/>
                </a:lnTo>
                <a:lnTo>
                  <a:pt x="0" y="61569"/>
                </a:lnTo>
                <a:lnTo>
                  <a:pt x="61569" y="61569"/>
                </a:lnTo>
                <a:lnTo>
                  <a:pt x="61569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506247" y="2086114"/>
            <a:ext cx="61594" cy="61594"/>
          </a:xfrm>
          <a:custGeom>
            <a:avLst/>
            <a:gdLst/>
            <a:ahLst/>
            <a:cxnLst/>
            <a:rect l="l" t="t" r="r" b="b"/>
            <a:pathLst>
              <a:path w="61595" h="61594">
                <a:moveTo>
                  <a:pt x="61569" y="0"/>
                </a:moveTo>
                <a:lnTo>
                  <a:pt x="0" y="0"/>
                </a:lnTo>
                <a:lnTo>
                  <a:pt x="0" y="61569"/>
                </a:lnTo>
                <a:lnTo>
                  <a:pt x="61569" y="61569"/>
                </a:lnTo>
                <a:lnTo>
                  <a:pt x="61569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788682" y="2612732"/>
            <a:ext cx="56515" cy="56515"/>
          </a:xfrm>
          <a:custGeom>
            <a:avLst/>
            <a:gdLst/>
            <a:ahLst/>
            <a:cxnLst/>
            <a:rect l="l" t="t" r="r" b="b"/>
            <a:pathLst>
              <a:path w="56515" h="56514">
                <a:moveTo>
                  <a:pt x="56235" y="0"/>
                </a:moveTo>
                <a:lnTo>
                  <a:pt x="0" y="0"/>
                </a:lnTo>
                <a:lnTo>
                  <a:pt x="0" y="56235"/>
                </a:lnTo>
                <a:lnTo>
                  <a:pt x="56235" y="56235"/>
                </a:lnTo>
                <a:lnTo>
                  <a:pt x="56235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624395" y="1098104"/>
            <a:ext cx="3636645" cy="1609090"/>
          </a:xfrm>
          <a:prstGeom prst="rect">
            <a:avLst/>
          </a:prstGeom>
        </p:spPr>
        <p:txBody>
          <a:bodyPr wrap="square" lIns="0" tIns="6985" rIns="0" bIns="0" rtlCol="0" vert="horz">
            <a:spAutoFit/>
          </a:bodyPr>
          <a:lstStyle/>
          <a:p>
            <a:pPr marL="12700" marR="66675">
              <a:lnSpc>
                <a:spcPct val="102600"/>
              </a:lnSpc>
              <a:spcBef>
                <a:spcPts val="55"/>
              </a:spcBef>
            </a:pPr>
            <a:r>
              <a:rPr dirty="0" sz="1100" spc="-50">
                <a:latin typeface="Tahoma"/>
                <a:cs typeface="Tahoma"/>
              </a:rPr>
              <a:t>Suppose </a:t>
            </a:r>
            <a:r>
              <a:rPr dirty="0" sz="1100" spc="-15">
                <a:latin typeface="Tahoma"/>
                <a:cs typeface="Tahoma"/>
              </a:rPr>
              <a:t>that </a:t>
            </a:r>
            <a:r>
              <a:rPr dirty="0" sz="1100" spc="-45">
                <a:latin typeface="Tahoma"/>
                <a:cs typeface="Tahoma"/>
              </a:rPr>
              <a:t>for </a:t>
            </a:r>
            <a:r>
              <a:rPr dirty="0" sz="1100" spc="-70">
                <a:latin typeface="Tahoma"/>
                <a:cs typeface="Tahoma"/>
              </a:rPr>
              <a:t>some</a:t>
            </a:r>
            <a:r>
              <a:rPr dirty="0" sz="1100" spc="20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input </a:t>
            </a:r>
            <a:r>
              <a:rPr dirty="0" sz="1100" spc="-50" i="1">
                <a:latin typeface="Arial"/>
                <a:cs typeface="Arial"/>
              </a:rPr>
              <a:t>x </a:t>
            </a:r>
            <a:r>
              <a:rPr dirty="0" sz="1100" spc="-35">
                <a:latin typeface="Tahoma"/>
                <a:cs typeface="Tahoma"/>
              </a:rPr>
              <a:t>, </a:t>
            </a:r>
            <a:r>
              <a:rPr dirty="0" sz="1100" spc="-55">
                <a:latin typeface="Tahoma"/>
                <a:cs typeface="Tahoma"/>
              </a:rPr>
              <a:t>a</a:t>
            </a:r>
            <a:r>
              <a:rPr dirty="0" sz="1100" spc="23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model </a:t>
            </a:r>
            <a:r>
              <a:rPr dirty="0" sz="1100" spc="-55">
                <a:latin typeface="Tahoma"/>
                <a:cs typeface="Tahoma"/>
              </a:rPr>
              <a:t>produces</a:t>
            </a:r>
            <a:r>
              <a:rPr dirty="0" sz="1100" spc="23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prediction </a:t>
            </a:r>
            <a:r>
              <a:rPr dirty="0" sz="1100" spc="-330">
                <a:latin typeface="Tahoma"/>
                <a:cs typeface="Tahoma"/>
              </a:rPr>
              <a:t> </a:t>
            </a:r>
            <a:r>
              <a:rPr dirty="0" sz="1100" spc="25" i="1">
                <a:latin typeface="Arial"/>
                <a:cs typeface="Arial"/>
              </a:rPr>
              <a:t>f </a:t>
            </a:r>
            <a:r>
              <a:rPr dirty="0" sz="1100" spc="-25">
                <a:latin typeface="Tahoma"/>
                <a:cs typeface="Tahoma"/>
              </a:rPr>
              <a:t>(</a:t>
            </a:r>
            <a:r>
              <a:rPr dirty="0" sz="1100" spc="-25" i="1">
                <a:latin typeface="Arial"/>
                <a:cs typeface="Arial"/>
              </a:rPr>
              <a:t>x </a:t>
            </a:r>
            <a:r>
              <a:rPr dirty="0" sz="1100" spc="-15">
                <a:latin typeface="Tahoma"/>
                <a:cs typeface="Tahoma"/>
              </a:rPr>
              <a:t>), </a:t>
            </a:r>
            <a:r>
              <a:rPr dirty="0" sz="1100" spc="-50">
                <a:latin typeface="Tahoma"/>
                <a:cs typeface="Tahoma"/>
              </a:rPr>
              <a:t>and </a:t>
            </a:r>
            <a:r>
              <a:rPr dirty="0" sz="1100" spc="-105">
                <a:latin typeface="Tahoma"/>
                <a:cs typeface="Tahoma"/>
              </a:rPr>
              <a:t>we</a:t>
            </a:r>
            <a:r>
              <a:rPr dirty="0" sz="1100" spc="-10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would </a:t>
            </a:r>
            <a:r>
              <a:rPr dirty="0" sz="1100" spc="-35">
                <a:latin typeface="Tahoma"/>
                <a:cs typeface="Tahoma"/>
              </a:rPr>
              <a:t>like </a:t>
            </a:r>
            <a:r>
              <a:rPr dirty="0" sz="1100" spc="-15">
                <a:latin typeface="Tahoma"/>
                <a:cs typeface="Tahoma"/>
              </a:rPr>
              <a:t>to </a:t>
            </a:r>
            <a:r>
              <a:rPr dirty="0" sz="1100" spc="-65">
                <a:latin typeface="Tahoma"/>
                <a:cs typeface="Tahoma"/>
              </a:rPr>
              <a:t>measure</a:t>
            </a:r>
            <a:r>
              <a:rPr dirty="0" sz="1100" spc="-60">
                <a:latin typeface="Tahoma"/>
                <a:cs typeface="Tahoma"/>
              </a:rPr>
              <a:t> </a:t>
            </a:r>
            <a:r>
              <a:rPr dirty="0" sz="1100" spc="-70">
                <a:latin typeface="Tahoma"/>
                <a:cs typeface="Tahoma"/>
              </a:rPr>
              <a:t>how</a:t>
            </a:r>
            <a:r>
              <a:rPr dirty="0" sz="1100" spc="-6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“important” </a:t>
            </a:r>
            <a:r>
              <a:rPr dirty="0" sz="1100" spc="-60">
                <a:latin typeface="Tahoma"/>
                <a:cs typeface="Tahoma"/>
              </a:rPr>
              <a:t>each </a:t>
            </a:r>
            <a:r>
              <a:rPr dirty="0" sz="1100" spc="-5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feature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80">
                <a:latin typeface="Tahoma"/>
                <a:cs typeface="Tahoma"/>
              </a:rPr>
              <a:t>was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for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the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model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prediction.</a:t>
            </a:r>
            <a:r>
              <a:rPr dirty="0" sz="1100" spc="140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We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can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treat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the </a:t>
            </a:r>
            <a:r>
              <a:rPr dirty="0" sz="1100" spc="-3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features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as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players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in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a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cooperative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game,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and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ask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-70">
                <a:latin typeface="Tahoma"/>
                <a:cs typeface="Tahoma"/>
              </a:rPr>
              <a:t>how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much </a:t>
            </a:r>
            <a:r>
              <a:rPr dirty="0" sz="1100" spc="-32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each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contributed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15">
                <a:latin typeface="Tahoma"/>
                <a:cs typeface="Tahoma"/>
              </a:rPr>
              <a:t>to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the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output.</a:t>
            </a:r>
            <a:endParaRPr sz="1100">
              <a:latin typeface="Tahoma"/>
              <a:cs typeface="Tahoma"/>
            </a:endParaRPr>
          </a:p>
          <a:p>
            <a:pPr marL="12700" marR="5080">
              <a:lnSpc>
                <a:spcPct val="102600"/>
              </a:lnSpc>
              <a:spcBef>
                <a:spcPts val="300"/>
              </a:spcBef>
            </a:pPr>
            <a:r>
              <a:rPr dirty="0" sz="1100" spc="-60">
                <a:latin typeface="Tahoma"/>
                <a:cs typeface="Tahoma"/>
              </a:rPr>
              <a:t>However,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15">
                <a:latin typeface="Tahoma"/>
                <a:cs typeface="Tahoma"/>
              </a:rPr>
              <a:t>to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prompt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the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model,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-105">
                <a:latin typeface="Tahoma"/>
                <a:cs typeface="Tahoma"/>
              </a:rPr>
              <a:t>we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75">
                <a:latin typeface="Tahoma"/>
                <a:cs typeface="Tahoma"/>
              </a:rPr>
              <a:t>need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15">
                <a:latin typeface="Tahoma"/>
                <a:cs typeface="Tahoma"/>
              </a:rPr>
              <a:t>to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provide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15">
                <a:latin typeface="Tahoma"/>
                <a:cs typeface="Tahoma"/>
              </a:rPr>
              <a:t>all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the </a:t>
            </a:r>
            <a:r>
              <a:rPr dirty="0" sz="1100" spc="-3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input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features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130" i="1">
                <a:latin typeface="Arial"/>
                <a:cs typeface="Arial"/>
              </a:rPr>
              <a:t>S</a:t>
            </a:r>
            <a:r>
              <a:rPr dirty="0" sz="1100" spc="-204" i="1">
                <a:latin typeface="Arial"/>
                <a:cs typeface="Arial"/>
              </a:rPr>
              <a:t> </a:t>
            </a:r>
            <a:r>
              <a:rPr dirty="0" sz="1100" spc="-35">
                <a:latin typeface="Tahoma"/>
                <a:cs typeface="Tahoma"/>
              </a:rPr>
              <a:t>.</a:t>
            </a:r>
            <a:r>
              <a:rPr dirty="0" sz="1100" spc="140">
                <a:latin typeface="Tahoma"/>
                <a:cs typeface="Tahoma"/>
              </a:rPr>
              <a:t> </a:t>
            </a:r>
            <a:r>
              <a:rPr dirty="0" sz="1100" spc="-15">
                <a:latin typeface="Tahoma"/>
                <a:cs typeface="Tahoma"/>
              </a:rPr>
              <a:t>H</a:t>
            </a:r>
            <a:r>
              <a:rPr dirty="0" sz="1100" spc="-40">
                <a:latin typeface="Tahoma"/>
                <a:cs typeface="Tahoma"/>
              </a:rPr>
              <a:t>o</a:t>
            </a:r>
            <a:r>
              <a:rPr dirty="0" sz="1100" spc="-75">
                <a:latin typeface="Tahoma"/>
                <a:cs typeface="Tahoma"/>
              </a:rPr>
              <a:t>w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do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105">
                <a:latin typeface="Tahoma"/>
                <a:cs typeface="Tahoma"/>
              </a:rPr>
              <a:t>w</a:t>
            </a:r>
            <a:r>
              <a:rPr dirty="0" sz="1100" spc="-95">
                <a:latin typeface="Tahoma"/>
                <a:cs typeface="Tahoma"/>
              </a:rPr>
              <a:t>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measure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what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the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70">
                <a:latin typeface="Tahoma"/>
                <a:cs typeface="Tahoma"/>
              </a:rPr>
              <a:t>m</a:t>
            </a:r>
            <a:r>
              <a:rPr dirty="0" sz="1100" spc="-15">
                <a:latin typeface="Tahoma"/>
                <a:cs typeface="Tahoma"/>
              </a:rPr>
              <a:t>o</a:t>
            </a:r>
            <a:r>
              <a:rPr dirty="0" sz="1100" spc="-45">
                <a:latin typeface="Tahoma"/>
                <a:cs typeface="Tahoma"/>
              </a:rPr>
              <a:t>del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110">
                <a:latin typeface="Tahoma"/>
                <a:cs typeface="Tahoma"/>
              </a:rPr>
              <a:t>w</a:t>
            </a:r>
            <a:r>
              <a:rPr dirty="0" sz="1100" spc="-35">
                <a:latin typeface="Tahoma"/>
                <a:cs typeface="Tahoma"/>
              </a:rPr>
              <a:t>ould  </a:t>
            </a:r>
            <a:r>
              <a:rPr dirty="0" sz="1100" spc="-65">
                <a:latin typeface="Tahoma"/>
                <a:cs typeface="Tahoma"/>
              </a:rPr>
              <a:t>have</a:t>
            </a:r>
            <a:r>
              <a:rPr dirty="0" sz="1100" spc="-20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predicted</a:t>
            </a:r>
            <a:r>
              <a:rPr dirty="0" sz="1100" spc="-2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if</a:t>
            </a:r>
            <a:r>
              <a:rPr dirty="0" sz="1100" spc="-20">
                <a:latin typeface="Tahoma"/>
                <a:cs typeface="Tahoma"/>
              </a:rPr>
              <a:t> </a:t>
            </a:r>
            <a:r>
              <a:rPr dirty="0" sz="1100" spc="15">
                <a:latin typeface="Tahoma"/>
                <a:cs typeface="Tahoma"/>
              </a:rPr>
              <a:t>it</a:t>
            </a:r>
            <a:r>
              <a:rPr dirty="0" sz="1100" spc="-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only</a:t>
            </a:r>
            <a:r>
              <a:rPr dirty="0" sz="1100" spc="-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had</a:t>
            </a:r>
            <a:r>
              <a:rPr dirty="0" sz="1100" spc="-2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access</a:t>
            </a:r>
            <a:r>
              <a:rPr dirty="0" sz="1100" spc="-15">
                <a:latin typeface="Tahoma"/>
                <a:cs typeface="Tahoma"/>
              </a:rPr>
              <a:t> to</a:t>
            </a:r>
            <a:r>
              <a:rPr dirty="0" sz="1100" spc="-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a</a:t>
            </a:r>
            <a:r>
              <a:rPr dirty="0" sz="1100" spc="-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subset</a:t>
            </a:r>
            <a:r>
              <a:rPr dirty="0" sz="1100" spc="-20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of</a:t>
            </a:r>
            <a:r>
              <a:rPr dirty="0" sz="1100" spc="-1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the</a:t>
            </a:r>
            <a:r>
              <a:rPr dirty="0" sz="1100" spc="-20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features?</a:t>
            </a:r>
            <a:endParaRPr sz="1100">
              <a:latin typeface="Tahoma"/>
              <a:cs typeface="Tahoma"/>
            </a:endParaRPr>
          </a:p>
          <a:p>
            <a:pPr marL="289560">
              <a:lnSpc>
                <a:spcPct val="100000"/>
              </a:lnSpc>
              <a:spcBef>
                <a:spcPts val="175"/>
              </a:spcBef>
            </a:pPr>
            <a:r>
              <a:rPr dirty="0" sz="1000" spc="-75">
                <a:latin typeface="Tahoma"/>
                <a:cs typeface="Tahoma"/>
              </a:rPr>
              <a:t>In</a:t>
            </a:r>
            <a:r>
              <a:rPr dirty="0" sz="1000" spc="-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other</a:t>
            </a:r>
            <a:r>
              <a:rPr dirty="0" sz="1000" spc="-20">
                <a:latin typeface="Tahoma"/>
                <a:cs typeface="Tahoma"/>
              </a:rPr>
              <a:t> </a:t>
            </a:r>
            <a:r>
              <a:rPr dirty="0" sz="1000" spc="-95">
                <a:latin typeface="Tahoma"/>
                <a:cs typeface="Tahoma"/>
              </a:rPr>
              <a:t>w</a:t>
            </a:r>
            <a:r>
              <a:rPr dirty="0" sz="1000" spc="-75">
                <a:latin typeface="Tahoma"/>
                <a:cs typeface="Tahoma"/>
              </a:rPr>
              <a:t>o</a:t>
            </a:r>
            <a:r>
              <a:rPr dirty="0" sz="1000" spc="-40">
                <a:latin typeface="Tahoma"/>
                <a:cs typeface="Tahoma"/>
              </a:rPr>
              <a:t>rds,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the</a:t>
            </a:r>
            <a:r>
              <a:rPr dirty="0" sz="1000" spc="-2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function</a:t>
            </a:r>
            <a:r>
              <a:rPr dirty="0" sz="1000" spc="-15">
                <a:latin typeface="Tahoma"/>
                <a:cs typeface="Tahoma"/>
              </a:rPr>
              <a:t> </a:t>
            </a:r>
            <a:r>
              <a:rPr dirty="0" sz="1000" spc="-60" i="1">
                <a:latin typeface="Arial"/>
                <a:cs typeface="Arial"/>
              </a:rPr>
              <a:t>g</a:t>
            </a:r>
            <a:r>
              <a:rPr dirty="0" sz="1000" spc="105" i="1">
                <a:latin typeface="Arial"/>
                <a:cs typeface="Arial"/>
              </a:rPr>
              <a:t> </a:t>
            </a:r>
            <a:r>
              <a:rPr dirty="0" sz="1000" spc="-80">
                <a:latin typeface="Tahoma"/>
                <a:cs typeface="Tahoma"/>
              </a:rPr>
              <a:t>:</a:t>
            </a:r>
            <a:r>
              <a:rPr dirty="0" sz="1000" spc="-35">
                <a:latin typeface="Tahoma"/>
                <a:cs typeface="Tahoma"/>
              </a:rPr>
              <a:t> </a:t>
            </a:r>
            <a:r>
              <a:rPr dirty="0" sz="1000" spc="215">
                <a:latin typeface="Lucida Sans Unicode"/>
                <a:cs typeface="Lucida Sans Unicode"/>
              </a:rPr>
              <a:t>P</a:t>
            </a:r>
            <a:r>
              <a:rPr dirty="0" sz="1000" spc="-50">
                <a:latin typeface="Tahoma"/>
                <a:cs typeface="Tahoma"/>
              </a:rPr>
              <a:t>([</a:t>
            </a:r>
            <a:r>
              <a:rPr dirty="0" sz="1000" spc="-45" i="1">
                <a:latin typeface="Arial"/>
                <a:cs typeface="Arial"/>
              </a:rPr>
              <a:t>d</a:t>
            </a:r>
            <a:r>
              <a:rPr dirty="0" sz="1000" spc="-185" i="1">
                <a:latin typeface="Arial"/>
                <a:cs typeface="Arial"/>
              </a:rPr>
              <a:t> </a:t>
            </a:r>
            <a:r>
              <a:rPr dirty="0" sz="1000" spc="-50">
                <a:latin typeface="Tahoma"/>
                <a:cs typeface="Tahoma"/>
              </a:rPr>
              <a:t>])</a:t>
            </a:r>
            <a:r>
              <a:rPr dirty="0" sz="1000" spc="-35">
                <a:latin typeface="Tahoma"/>
                <a:cs typeface="Tahoma"/>
              </a:rPr>
              <a:t> </a:t>
            </a:r>
            <a:r>
              <a:rPr dirty="0" sz="1000" spc="55">
                <a:latin typeface="Lucida Sans Unicode"/>
                <a:cs typeface="Lucida Sans Unicode"/>
              </a:rPr>
              <a:t>→</a:t>
            </a:r>
            <a:r>
              <a:rPr dirty="0" sz="1000" spc="-40">
                <a:latin typeface="Lucida Sans Unicode"/>
                <a:cs typeface="Lucida Sans Unicode"/>
              </a:rPr>
              <a:t> </a:t>
            </a:r>
            <a:r>
              <a:rPr dirty="0" sz="1000" spc="-5">
                <a:latin typeface="Microsoft Sans Serif"/>
                <a:cs typeface="Microsoft Sans Serif"/>
              </a:rPr>
              <a:t>R</a:t>
            </a:r>
            <a:r>
              <a:rPr dirty="0" sz="1000" spc="30">
                <a:latin typeface="Microsoft Sans Serif"/>
                <a:cs typeface="Microsoft Sans Serif"/>
              </a:rPr>
              <a:t> </a:t>
            </a:r>
            <a:r>
              <a:rPr dirty="0" sz="1000" spc="-30">
                <a:latin typeface="Tahoma"/>
                <a:cs typeface="Tahoma"/>
              </a:rPr>
              <a:t>is</a:t>
            </a:r>
            <a:r>
              <a:rPr dirty="0" sz="1000" spc="-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not</a:t>
            </a:r>
            <a:r>
              <a:rPr dirty="0" sz="1000" spc="-15">
                <a:latin typeface="Tahoma"/>
                <a:cs typeface="Tahoma"/>
              </a:rPr>
              <a:t> </a:t>
            </a:r>
            <a:r>
              <a:rPr dirty="0" sz="1000" spc="-95">
                <a:latin typeface="Tahoma"/>
                <a:cs typeface="Tahoma"/>
              </a:rPr>
              <a:t>w</a:t>
            </a:r>
            <a:r>
              <a:rPr dirty="0" sz="1000" spc="-40">
                <a:latin typeface="Tahoma"/>
                <a:cs typeface="Tahoma"/>
              </a:rPr>
              <a:t>ell-defined.</a:t>
            </a:r>
            <a:endParaRPr sz="1000">
              <a:latin typeface="Tahoma"/>
              <a:cs typeface="Tahoma"/>
            </a:endParaRPr>
          </a:p>
        </p:txBody>
      </p:sp>
      <p:grpSp>
        <p:nvGrpSpPr>
          <p:cNvPr id="22" name="object 22"/>
          <p:cNvGrpSpPr/>
          <p:nvPr/>
        </p:nvGrpSpPr>
        <p:grpSpPr>
          <a:xfrm>
            <a:off x="0" y="3211372"/>
            <a:ext cx="4608195" cy="245110"/>
            <a:chOff x="0" y="3211372"/>
            <a:chExt cx="4608195" cy="245110"/>
          </a:xfrm>
        </p:grpSpPr>
        <p:sp>
          <p:nvSpPr>
            <p:cNvPr id="23" name="object 23"/>
            <p:cNvSpPr/>
            <p:nvPr/>
          </p:nvSpPr>
          <p:spPr>
            <a:xfrm>
              <a:off x="0" y="3211372"/>
              <a:ext cx="4608195" cy="122555"/>
            </a:xfrm>
            <a:custGeom>
              <a:avLst/>
              <a:gdLst/>
              <a:ahLst/>
              <a:cxnLst/>
              <a:rect l="l" t="t" r="r" b="b"/>
              <a:pathLst>
                <a:path w="4608195" h="122554">
                  <a:moveTo>
                    <a:pt x="4608004" y="0"/>
                  </a:moveTo>
                  <a:lnTo>
                    <a:pt x="0" y="0"/>
                  </a:lnTo>
                  <a:lnTo>
                    <a:pt x="0" y="122313"/>
                  </a:lnTo>
                  <a:lnTo>
                    <a:pt x="4608004" y="122313"/>
                  </a:lnTo>
                  <a:lnTo>
                    <a:pt x="4608004" y="0"/>
                  </a:lnTo>
                  <a:close/>
                </a:path>
              </a:pathLst>
            </a:custGeom>
            <a:solidFill>
              <a:srgbClr val="26268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4" name="object 24"/>
            <p:cNvSpPr/>
            <p:nvPr/>
          </p:nvSpPr>
          <p:spPr>
            <a:xfrm>
              <a:off x="0" y="3333686"/>
              <a:ext cx="4608195" cy="122555"/>
            </a:xfrm>
            <a:custGeom>
              <a:avLst/>
              <a:gdLst/>
              <a:ahLst/>
              <a:cxnLst/>
              <a:rect l="l" t="t" r="r" b="b"/>
              <a:pathLst>
                <a:path w="4608195" h="122554">
                  <a:moveTo>
                    <a:pt x="4608004" y="0"/>
                  </a:moveTo>
                  <a:lnTo>
                    <a:pt x="0" y="0"/>
                  </a:lnTo>
                  <a:lnTo>
                    <a:pt x="0" y="122313"/>
                  </a:lnTo>
                  <a:lnTo>
                    <a:pt x="4608004" y="122313"/>
                  </a:lnTo>
                  <a:lnTo>
                    <a:pt x="4608004" y="0"/>
                  </a:lnTo>
                  <a:close/>
                </a:path>
              </a:pathLst>
            </a:custGeom>
            <a:solidFill>
              <a:srgbClr val="191959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5" name="object 25"/>
          <p:cNvSpPr txBox="1"/>
          <p:nvPr/>
        </p:nvSpPr>
        <p:spPr>
          <a:xfrm>
            <a:off x="95300" y="3225267"/>
            <a:ext cx="1838325" cy="2247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675"/>
              </a:lnSpc>
            </a:pPr>
            <a:r>
              <a:rPr dirty="0" sz="600" spc="5">
                <a:solidFill>
                  <a:srgbClr val="FFFFFF"/>
                </a:solidFill>
                <a:latin typeface="Microsoft Sans Serif"/>
                <a:cs typeface="Microsoft Sans Serif"/>
              </a:rPr>
              <a:t>Max</a:t>
            </a:r>
            <a:r>
              <a:rPr dirty="0" sz="600" spc="4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dirty="0" sz="600" spc="-15">
                <a:solidFill>
                  <a:srgbClr val="FFFFFF"/>
                </a:solidFill>
                <a:latin typeface="Microsoft Sans Serif"/>
                <a:cs typeface="Microsoft Sans Serif"/>
              </a:rPr>
              <a:t>Nadeau,</a:t>
            </a:r>
            <a:r>
              <a:rPr dirty="0" sz="600" spc="4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dirty="0" sz="600" spc="5">
                <a:solidFill>
                  <a:srgbClr val="FFFFFF"/>
                </a:solidFill>
                <a:latin typeface="Microsoft Sans Serif"/>
                <a:cs typeface="Microsoft Sans Serif"/>
              </a:rPr>
              <a:t>Max</a:t>
            </a:r>
            <a:r>
              <a:rPr dirty="0" sz="600" spc="45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dirty="0" sz="600" spc="10">
                <a:solidFill>
                  <a:srgbClr val="FFFFFF"/>
                </a:solidFill>
                <a:latin typeface="Microsoft Sans Serif"/>
                <a:cs typeface="Microsoft Sans Serif"/>
              </a:rPr>
              <a:t>Li,</a:t>
            </a:r>
            <a:r>
              <a:rPr dirty="0" sz="600" spc="4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dirty="0" sz="600" spc="-15">
                <a:solidFill>
                  <a:srgbClr val="FFFFFF"/>
                </a:solidFill>
                <a:latin typeface="Microsoft Sans Serif"/>
                <a:cs typeface="Microsoft Sans Serif"/>
              </a:rPr>
              <a:t>and</a:t>
            </a:r>
            <a:r>
              <a:rPr dirty="0" sz="600" spc="45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dirty="0" sz="600" spc="-10">
                <a:solidFill>
                  <a:srgbClr val="FFFFFF"/>
                </a:solidFill>
                <a:latin typeface="Microsoft Sans Serif"/>
                <a:cs typeface="Microsoft Sans Serif"/>
              </a:rPr>
              <a:t>Xander</a:t>
            </a:r>
            <a:r>
              <a:rPr dirty="0" sz="600" spc="4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dirty="0" sz="600" spc="-20">
                <a:solidFill>
                  <a:srgbClr val="FFFFFF"/>
                </a:solidFill>
                <a:latin typeface="Microsoft Sans Serif"/>
                <a:cs typeface="Microsoft Sans Serif"/>
              </a:rPr>
              <a:t>Davies</a:t>
            </a:r>
            <a:endParaRPr sz="6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240"/>
              </a:spcBef>
            </a:pPr>
            <a:r>
              <a:rPr dirty="0" sz="600" spc="20">
                <a:solidFill>
                  <a:srgbClr val="FFFFFF"/>
                </a:solidFill>
                <a:latin typeface="Microsoft Sans Serif"/>
                <a:cs typeface="Microsoft Sans Serif"/>
                <a:hlinkClick r:id="rId9" action="ppaction://hlinksldjump"/>
              </a:rPr>
              <a:t>A</a:t>
            </a:r>
            <a:r>
              <a:rPr dirty="0" sz="600" spc="55">
                <a:solidFill>
                  <a:srgbClr val="FFFFFF"/>
                </a:solidFill>
                <a:latin typeface="Microsoft Sans Serif"/>
                <a:cs typeface="Microsoft Sans Serif"/>
                <a:hlinkClick r:id="rId9" action="ppaction://hlinksldjump"/>
              </a:rPr>
              <a:t> </a:t>
            </a:r>
            <a:r>
              <a:rPr dirty="0" sz="600" spc="-5">
                <a:solidFill>
                  <a:srgbClr val="FFFFFF"/>
                </a:solidFill>
                <a:latin typeface="Microsoft Sans Serif"/>
                <a:cs typeface="Microsoft Sans Serif"/>
                <a:hlinkClick r:id="rId9" action="ppaction://hlinksldjump"/>
              </a:rPr>
              <a:t>Unified</a:t>
            </a:r>
            <a:r>
              <a:rPr dirty="0" sz="600" spc="55">
                <a:solidFill>
                  <a:srgbClr val="FFFFFF"/>
                </a:solidFill>
                <a:latin typeface="Microsoft Sans Serif"/>
                <a:cs typeface="Microsoft Sans Serif"/>
                <a:hlinkClick r:id="rId9" action="ppaction://hlinksldjump"/>
              </a:rPr>
              <a:t> </a:t>
            </a:r>
            <a:r>
              <a:rPr dirty="0" sz="600" spc="-10">
                <a:solidFill>
                  <a:srgbClr val="FFFFFF"/>
                </a:solidFill>
                <a:latin typeface="Microsoft Sans Serif"/>
                <a:cs typeface="Microsoft Sans Serif"/>
                <a:hlinkClick r:id="rId9" action="ppaction://hlinksldjump"/>
              </a:rPr>
              <a:t>Approach</a:t>
            </a:r>
            <a:r>
              <a:rPr dirty="0" sz="600" spc="55">
                <a:solidFill>
                  <a:srgbClr val="FFFFFF"/>
                </a:solidFill>
                <a:latin typeface="Microsoft Sans Serif"/>
                <a:cs typeface="Microsoft Sans Serif"/>
                <a:hlinkClick r:id="rId9" action="ppaction://hlinksldjump"/>
              </a:rPr>
              <a:t> </a:t>
            </a:r>
            <a:r>
              <a:rPr dirty="0" sz="600" spc="20">
                <a:solidFill>
                  <a:srgbClr val="FFFFFF"/>
                </a:solidFill>
                <a:latin typeface="Microsoft Sans Serif"/>
                <a:cs typeface="Microsoft Sans Serif"/>
                <a:hlinkClick r:id="rId9" action="ppaction://hlinksldjump"/>
              </a:rPr>
              <a:t>to</a:t>
            </a:r>
            <a:r>
              <a:rPr dirty="0" sz="600" spc="55">
                <a:solidFill>
                  <a:srgbClr val="FFFFFF"/>
                </a:solidFill>
                <a:latin typeface="Microsoft Sans Serif"/>
                <a:cs typeface="Microsoft Sans Serif"/>
                <a:hlinkClick r:id="rId9" action="ppaction://hlinksldjump"/>
              </a:rPr>
              <a:t> </a:t>
            </a:r>
            <a:r>
              <a:rPr dirty="0" sz="600">
                <a:solidFill>
                  <a:srgbClr val="FFFFFF"/>
                </a:solidFill>
                <a:latin typeface="Microsoft Sans Serif"/>
                <a:cs typeface="Microsoft Sans Serif"/>
                <a:hlinkClick r:id="rId9" action="ppaction://hlinksldjump"/>
              </a:rPr>
              <a:t>Interpreting</a:t>
            </a:r>
            <a:r>
              <a:rPr dirty="0" sz="600" spc="55">
                <a:solidFill>
                  <a:srgbClr val="FFFFFF"/>
                </a:solidFill>
                <a:latin typeface="Microsoft Sans Serif"/>
                <a:cs typeface="Microsoft Sans Serif"/>
                <a:hlinkClick r:id="rId9" action="ppaction://hlinksldjump"/>
              </a:rPr>
              <a:t> </a:t>
            </a:r>
            <a:r>
              <a:rPr dirty="0" sz="600">
                <a:solidFill>
                  <a:srgbClr val="FFFFFF"/>
                </a:solidFill>
                <a:latin typeface="Microsoft Sans Serif"/>
                <a:cs typeface="Microsoft Sans Serif"/>
                <a:hlinkClick r:id="rId9" action="ppaction://hlinksldjump"/>
              </a:rPr>
              <a:t>Model</a:t>
            </a:r>
            <a:r>
              <a:rPr dirty="0" sz="600" spc="55">
                <a:solidFill>
                  <a:srgbClr val="FFFFFF"/>
                </a:solidFill>
                <a:latin typeface="Microsoft Sans Serif"/>
                <a:cs typeface="Microsoft Sans Serif"/>
                <a:hlinkClick r:id="rId9" action="ppaction://hlinksldjump"/>
              </a:rPr>
              <a:t> </a:t>
            </a:r>
            <a:r>
              <a:rPr dirty="0" sz="600" spc="-10">
                <a:solidFill>
                  <a:srgbClr val="FFFFFF"/>
                </a:solidFill>
                <a:latin typeface="Microsoft Sans Serif"/>
                <a:cs typeface="Microsoft Sans Serif"/>
                <a:hlinkClick r:id="rId9" action="ppaction://hlinksldjump"/>
              </a:rPr>
              <a:t>Predictions</a:t>
            </a:r>
            <a:endParaRPr sz="6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  <p:transition spd="fast">
    <p:cut thruBlk="0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Max Nadeau, Max Li, and Xander Davies</dc:creator>
  <dc:title>A Unified Approach to Interpreting Model Predictions - Scott Lundberg and Su-In Lee</dc:title>
  <dcterms:created xsi:type="dcterms:W3CDTF">2023-02-22T18:42:38Z</dcterms:created>
  <dcterms:modified xsi:type="dcterms:W3CDTF">2023-02-22T18:42:38Z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2023-02-22T00:00:00Z</vt:filetime>
  </property>
  <property fmtid="{D5CDD505-2E9C-101B-9397-08002B2CF9AE}" pid="3" name="Creator">
    <vt:lpwstr>LaTeX with Beamer class</vt:lpwstr>
  </property>
  <property fmtid="{D5CDD505-2E9C-101B-9397-08002B2CF9AE}" pid="4" name="LastSaved">
    <vt:filetime>2023-02-22T00:00:00Z</vt:filetime>
  </property>
</Properties>
</file>