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aleway"/>
      <p:regular r:id="rId36"/>
      <p:bold r:id="rId37"/>
      <p:italic r:id="rId38"/>
      <p:boldItalic r:id="rId39"/>
    </p:embeddedFont>
    <p:embeddedFont>
      <p:font typeface="Lato"/>
      <p:regular r:id="rId40"/>
      <p:bold r:id="rId41"/>
      <p:italic r:id="rId42"/>
      <p:boldItalic r:id="rId43"/>
    </p:embeddedFont>
    <p:embeddedFont>
      <p:font typeface="IBM Plex Mon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5.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7.xml"/><Relationship Id="rId44" Type="http://schemas.openxmlformats.org/officeDocument/2006/relationships/font" Target="fonts/IBMPlexMono-regular.fntdata"/><Relationship Id="rId21" Type="http://schemas.openxmlformats.org/officeDocument/2006/relationships/slide" Target="slides/slide16.xml"/><Relationship Id="rId43" Type="http://schemas.openxmlformats.org/officeDocument/2006/relationships/font" Target="fonts/Lato-boldItalic.fntdata"/><Relationship Id="rId24" Type="http://schemas.openxmlformats.org/officeDocument/2006/relationships/slide" Target="slides/slide19.xml"/><Relationship Id="rId46" Type="http://schemas.openxmlformats.org/officeDocument/2006/relationships/font" Target="fonts/IBMPlexMono-italic.fntdata"/><Relationship Id="rId23" Type="http://schemas.openxmlformats.org/officeDocument/2006/relationships/slide" Target="slides/slide18.xml"/><Relationship Id="rId45" Type="http://schemas.openxmlformats.org/officeDocument/2006/relationships/font" Target="fonts/IBMPlexMon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IBMPlexMono-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aleway-bold.fntdata"/><Relationship Id="rId14" Type="http://schemas.openxmlformats.org/officeDocument/2006/relationships/slide" Target="slides/slide9.xml"/><Relationship Id="rId36" Type="http://schemas.openxmlformats.org/officeDocument/2006/relationships/font" Target="fonts/Raleway-regular.fntdata"/><Relationship Id="rId17" Type="http://schemas.openxmlformats.org/officeDocument/2006/relationships/slide" Target="slides/slide12.xml"/><Relationship Id="rId39" Type="http://schemas.openxmlformats.org/officeDocument/2006/relationships/font" Target="fonts/Raleway-boldItalic.fntdata"/><Relationship Id="rId16" Type="http://schemas.openxmlformats.org/officeDocument/2006/relationships/slide" Target="slides/slide11.xml"/><Relationship Id="rId38" Type="http://schemas.openxmlformats.org/officeDocument/2006/relationships/font" Target="fonts/Raleway-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xiv.org/pdf/2012.10425.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https://arxiv.org/pdf/1906.07983.pdf</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0c2546a35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0c2546a35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c2546a35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0c2546a35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large β values, the softplus approximates the relu closely but has a well-defined second derivative. After optimization is complete, we test the manipulated image with the original relu network.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c2546a35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c2546a35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06ce679cf0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06ce679cf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0c2546a35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0c2546a35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Qualitative results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The explanation map of the cat is used as the target and the image of the dog is perturbed. The red box contains the manipulated images and the corresponding explanations. The first column corresponds to the original explanations of the unperturbed dog image. The target map, shown in the second column, is generated with the cat image. The last column visualizes the perturbations.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For all explanation methods, the target is closely emulated and the perturbation of the dog image is small</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0c2546a35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0c2546a35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0c2546a35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0c2546a35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7820ec2e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7820ec2e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Chelsea: elaborate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07820ec2e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07820ec2e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89992531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89992531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c2546a35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0c2546a35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89992531c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89992531c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0e3e4afc5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0e3e4afc5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06ce679cf0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06ce679cf0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0e3e4afc59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0e3e4afc5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89992531c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89992531c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0e3e4afc59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0e3e4afc59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0e3e4afc59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0e3e4afc59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0e3e4afc59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0e3e4afc59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0c2546a35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0c2546a35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89992531c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89992531c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Towards Robust Explanations for Deep Neural Networks: </a:t>
            </a:r>
            <a:r>
              <a:rPr lang="en" u="sng">
                <a:solidFill>
                  <a:schemeClr val="hlink"/>
                </a:solidFill>
                <a:hlinkClick r:id="rId2"/>
              </a:rPr>
              <a:t>https://arxiv.org/pdf/2012.10425.pdf</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06ce679cf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06ce679cf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Chelsea: Human users</a:t>
            </a:r>
            <a:r>
              <a:rPr lang="en"/>
              <a:t> need to </a:t>
            </a:r>
            <a:r>
              <a:rPr lang="en"/>
              <a:t>understand</a:t>
            </a:r>
            <a:r>
              <a:rPr lang="en"/>
              <a:t> the true model behavior to, for instance, just for understanding to build trust between human and models, or justify the decisions, or diagnose errors and debug, or detect fairness issues, or even get an idea of what to change in order to flip model decisions.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89992531c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89992531c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06ce679cf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06ce679cf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Chelsea: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06ce679cf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06ce679cf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Chelsea: These are all interesting papers, shows the lack of robustness -&gt; Interpretation of neural networks is fragile: geometry point of view, in short it shows that When the decision boundary in the input feature space is complex, a small perturbation in the input can push the example into a region with very different loss contours. Many explanations are related to gradients, which are perpendicular to the loss contours, so the explanations can be dramatically different after perturbation.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unreliability of saliency methods : </a:t>
            </a:r>
            <a:r>
              <a:rPr lang="en">
                <a:solidFill>
                  <a:schemeClr val="dk1"/>
                </a:solidFill>
              </a:rPr>
              <a:t>Saliency methods should mirror the sensitivity of the model with respect to transformations of the input, they design constant shift to the input data but tweak the model structure using a bias term so that the model </a:t>
            </a:r>
            <a:r>
              <a:rPr lang="en">
                <a:solidFill>
                  <a:schemeClr val="dk1"/>
                </a:solidFill>
              </a:rPr>
              <a:t>does</a:t>
            </a:r>
            <a:r>
              <a:rPr lang="en">
                <a:solidFill>
                  <a:schemeClr val="dk1"/>
                </a:solidFill>
              </a:rPr>
              <a:t> not change predictions but the explanation attributions changes</a:t>
            </a:r>
            <a:endParaRPr/>
          </a:p>
          <a:p>
            <a:pPr indent="0" lvl="0" marL="0" rtl="0" algn="l">
              <a:spcBef>
                <a:spcPts val="0"/>
              </a:spcBef>
              <a:spcAft>
                <a:spcPts val="0"/>
              </a:spcAft>
              <a:buNone/>
            </a:pPr>
            <a:r>
              <a:rPr lang="en"/>
              <a:t>Sanity checks for saliency maps -&gt; leave to wednesday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Fairwashing:  one can always construct another classifier g˜ which has the same behavior on the data (same train, validation, and test error) but has arbitrarily manipulated explanation maps.  data manifold is typically low-dimensional</a:t>
            </a:r>
            <a:endParaRPr/>
          </a:p>
          <a:p>
            <a:pPr indent="0" lvl="0" marL="0" rtl="0" algn="l">
              <a:spcBef>
                <a:spcPts val="0"/>
              </a:spcBef>
              <a:spcAft>
                <a:spcPts val="0"/>
              </a:spcAft>
              <a:buClr>
                <a:schemeClr val="dk1"/>
              </a:buClr>
              <a:buSzPts val="1100"/>
              <a:buFont typeface="Arial"/>
              <a:buNone/>
            </a:pPr>
            <a:r>
              <a:rPr lang="en"/>
              <a:t>compared to its high-dimensional embedding space. The</a:t>
            </a:r>
            <a:endParaRPr/>
          </a:p>
          <a:p>
            <a:pPr indent="0" lvl="0" marL="0" rtl="0" algn="l">
              <a:spcBef>
                <a:spcPts val="0"/>
              </a:spcBef>
              <a:spcAft>
                <a:spcPts val="0"/>
              </a:spcAft>
              <a:buClr>
                <a:schemeClr val="dk1"/>
              </a:buClr>
              <a:buSzPts val="1100"/>
              <a:buFont typeface="Arial"/>
              <a:buNone/>
            </a:pPr>
            <a:r>
              <a:rPr lang="en"/>
              <a:t>training process only determines the classifier in directions</a:t>
            </a:r>
            <a:endParaRPr/>
          </a:p>
          <a:p>
            <a:pPr indent="0" lvl="0" marL="0" rtl="0" algn="l">
              <a:spcBef>
                <a:spcPts val="0"/>
              </a:spcBef>
              <a:spcAft>
                <a:spcPts val="0"/>
              </a:spcAft>
              <a:buClr>
                <a:schemeClr val="dk1"/>
              </a:buClr>
              <a:buSzPts val="1100"/>
              <a:buFont typeface="Arial"/>
              <a:buNone/>
            </a:pPr>
            <a:r>
              <a:rPr lang="en"/>
              <a:t>along the manifold. However, many explanation methods</a:t>
            </a:r>
            <a:endParaRPr/>
          </a:p>
          <a:p>
            <a:pPr indent="0" lvl="0" marL="0" rtl="0" algn="l">
              <a:spcBef>
                <a:spcPts val="0"/>
              </a:spcBef>
              <a:spcAft>
                <a:spcPts val="0"/>
              </a:spcAft>
              <a:buClr>
                <a:schemeClr val="dk1"/>
              </a:buClr>
              <a:buSzPts val="1100"/>
              <a:buFont typeface="Arial"/>
              <a:buNone/>
            </a:pPr>
            <a:r>
              <a:rPr lang="en"/>
              <a:t>are mainly sensitive to directions orthogonal to the data manifold. Since these directions are undetermined by training,</a:t>
            </a:r>
            <a:endParaRPr/>
          </a:p>
          <a:p>
            <a:pPr indent="0" lvl="0" marL="0" rtl="0" algn="l">
              <a:spcBef>
                <a:spcPts val="0"/>
              </a:spcBef>
              <a:spcAft>
                <a:spcPts val="0"/>
              </a:spcAft>
              <a:buClr>
                <a:schemeClr val="dk1"/>
              </a:buClr>
              <a:buSzPts val="1100"/>
              <a:buFont typeface="Arial"/>
              <a:buNone/>
            </a:pPr>
            <a:r>
              <a:rPr lang="en"/>
              <a:t>they can be changed at will.</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0c2546a35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0c2546a35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06ce679cf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06ce679cf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06ce679cf0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06ce679cf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0c2546a35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0c2546a35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hyperlink" Target="https://arxiv.org/abs/1710.1054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arxiv.org/abs/1710.10547" TargetMode="External"/><Relationship Id="rId4" Type="http://schemas.openxmlformats.org/officeDocument/2006/relationships/hyperlink" Target="https://arxiv.org/abs/1711.00867" TargetMode="External"/><Relationship Id="rId5" Type="http://schemas.openxmlformats.org/officeDocument/2006/relationships/hyperlink" Target="https://arxiv.org/abs/1810.03292" TargetMode="External"/><Relationship Id="rId6" Type="http://schemas.openxmlformats.org/officeDocument/2006/relationships/hyperlink" Target="https://arxiv.org/abs/2007.0996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680"/>
              <a:t>Explanations can be manipulated and geometry is to blame</a:t>
            </a:r>
            <a:endParaRPr sz="2380"/>
          </a:p>
        </p:txBody>
      </p:sp>
      <p:sp>
        <p:nvSpPr>
          <p:cNvPr id="87" name="Google Shape;87;p13"/>
          <p:cNvSpPr txBox="1"/>
          <p:nvPr>
            <p:ph idx="1" type="subTitle"/>
          </p:nvPr>
        </p:nvSpPr>
        <p:spPr>
          <a:xfrm>
            <a:off x="729450" y="3104725"/>
            <a:ext cx="7688100" cy="122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2"/>
                </a:solidFill>
              </a:rPr>
              <a:t>Authors</a:t>
            </a:r>
            <a:r>
              <a:rPr lang="en">
                <a:solidFill>
                  <a:schemeClr val="dk2"/>
                </a:solidFill>
              </a:rPr>
              <a:t>: Ann-Kathrin Dombrowski, Maximilian Alber, Christopher J. Anders, Marcel Ackermann, Klaus-Robert Müller, Pan Kessel</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b="1" lang="en">
                <a:solidFill>
                  <a:schemeClr val="dk2"/>
                </a:solidFill>
              </a:rPr>
              <a:t>Presented by</a:t>
            </a:r>
            <a:r>
              <a:rPr lang="en">
                <a:solidFill>
                  <a:schemeClr val="dk2"/>
                </a:solidFill>
              </a:rPr>
              <a:t>: Chelsea (Zixi) Chen, Tessa Han, Vignav Ramesh</a:t>
            </a:r>
            <a:endParaRPr>
              <a:solidFill>
                <a:schemeClr val="dk2"/>
              </a:solidFill>
            </a:endParaRPr>
          </a:p>
        </p:txBody>
      </p:sp>
      <p:sp>
        <p:nvSpPr>
          <p:cNvPr id="88" name="Google Shape;88;p13"/>
          <p:cNvSpPr/>
          <p:nvPr/>
        </p:nvSpPr>
        <p:spPr>
          <a:xfrm>
            <a:off x="0" y="0"/>
            <a:ext cx="9144000" cy="5811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Manipulation Method</a:t>
            </a:r>
            <a:endParaRPr/>
          </a:p>
        </p:txBody>
      </p:sp>
      <p:sp>
        <p:nvSpPr>
          <p:cNvPr id="164" name="Google Shape;164;p22"/>
          <p:cNvSpPr txBox="1"/>
          <p:nvPr>
            <p:ph idx="1" type="body"/>
          </p:nvPr>
        </p:nvSpPr>
        <p:spPr>
          <a:xfrm>
            <a:off x="729450" y="2078875"/>
            <a:ext cx="7688700" cy="2600400"/>
          </a:xfrm>
          <a:prstGeom prst="rect">
            <a:avLst/>
          </a:prstGeom>
        </p:spPr>
        <p:txBody>
          <a:bodyPr anchorCtr="0" anchor="t" bIns="91425" lIns="91425" spcFirstLastPara="1" rIns="91425" wrap="square" tIns="91425">
            <a:normAutofit lnSpcReduction="20000"/>
          </a:bodyPr>
          <a:lstStyle/>
          <a:p>
            <a:pPr indent="-349250" lvl="0" marL="457200" rtl="0" algn="l">
              <a:spcBef>
                <a:spcPts val="0"/>
              </a:spcBef>
              <a:spcAft>
                <a:spcPts val="0"/>
              </a:spcAft>
              <a:buSzPts val="1900"/>
              <a:buChar char="●"/>
            </a:pPr>
            <a:r>
              <a:rPr lang="en" sz="1900"/>
              <a:t>O</a:t>
            </a:r>
            <a:r>
              <a:rPr lang="en" sz="1900"/>
              <a:t>btain manipulated images by optimizing the loss function</a:t>
            </a:r>
            <a:endParaRPr sz="1900"/>
          </a:p>
          <a:p>
            <a:pPr indent="0" lvl="0" marL="0" rtl="0" algn="l">
              <a:spcBef>
                <a:spcPts val="1200"/>
              </a:spcBef>
              <a:spcAft>
                <a:spcPts val="0"/>
              </a:spcAft>
              <a:buNone/>
            </a:pPr>
            <a:r>
              <a:t/>
            </a:r>
            <a:endParaRPr sz="1700"/>
          </a:p>
          <a:p>
            <a:pPr indent="0" lvl="0" marL="0" rtl="0" algn="l">
              <a:spcBef>
                <a:spcPts val="1200"/>
              </a:spcBef>
              <a:spcAft>
                <a:spcPts val="0"/>
              </a:spcAft>
              <a:buNone/>
            </a:pPr>
            <a:r>
              <a:rPr lang="en" sz="1700"/>
              <a:t>               </a:t>
            </a:r>
            <a:endParaRPr sz="1700"/>
          </a:p>
          <a:p>
            <a:pPr indent="0" lvl="0" marL="0" rtl="0" algn="l">
              <a:spcBef>
                <a:spcPts val="1200"/>
              </a:spcBef>
              <a:spcAft>
                <a:spcPts val="0"/>
              </a:spcAft>
              <a:buNone/>
            </a:pPr>
            <a:r>
              <a:t/>
            </a:r>
            <a:endParaRPr sz="1900"/>
          </a:p>
          <a:p>
            <a:pPr indent="0" lvl="0" marL="0" rtl="0" algn="l">
              <a:spcBef>
                <a:spcPts val="1200"/>
              </a:spcBef>
              <a:spcAft>
                <a:spcPts val="0"/>
              </a:spcAft>
              <a:buNone/>
            </a:pPr>
            <a:r>
              <a:t/>
            </a:r>
            <a:endParaRPr sz="2291"/>
          </a:p>
          <a:p>
            <a:pPr indent="457200" lvl="0" marL="0" rtl="0" algn="l">
              <a:spcBef>
                <a:spcPts val="1200"/>
              </a:spcBef>
              <a:spcAft>
                <a:spcPts val="1200"/>
              </a:spcAft>
              <a:buNone/>
            </a:pPr>
            <a:r>
              <a:rPr lang="en" sz="1900"/>
              <a:t>  </a:t>
            </a:r>
            <a:r>
              <a:rPr lang="en" sz="1900"/>
              <a:t>w</a:t>
            </a:r>
            <a:r>
              <a:rPr lang="en" sz="1900"/>
              <a:t>ith respect to </a:t>
            </a:r>
            <a:r>
              <a:rPr i="1" lang="en" sz="1900"/>
              <a:t>x</a:t>
            </a:r>
            <a:r>
              <a:rPr baseline="-25000" i="1" lang="en" sz="1900"/>
              <a:t>adv</a:t>
            </a:r>
            <a:r>
              <a:rPr lang="en" sz="1900"/>
              <a:t> using gradient descent</a:t>
            </a:r>
            <a:endParaRPr sz="1900"/>
          </a:p>
        </p:txBody>
      </p:sp>
      <p:pic>
        <p:nvPicPr>
          <p:cNvPr id="165" name="Google Shape;165;p22"/>
          <p:cNvPicPr preferRelativeResize="0"/>
          <p:nvPr/>
        </p:nvPicPr>
        <p:blipFill>
          <a:blip r:embed="rId3">
            <a:alphaModFix/>
          </a:blip>
          <a:stretch>
            <a:fillRect/>
          </a:stretch>
        </p:blipFill>
        <p:spPr>
          <a:xfrm>
            <a:off x="2036876" y="2571746"/>
            <a:ext cx="5070250" cy="458400"/>
          </a:xfrm>
          <a:prstGeom prst="rect">
            <a:avLst/>
          </a:prstGeom>
          <a:noFill/>
          <a:ln>
            <a:noFill/>
          </a:ln>
        </p:spPr>
      </p:pic>
      <p:cxnSp>
        <p:nvCxnSpPr>
          <p:cNvPr id="166" name="Google Shape;166;p22"/>
          <p:cNvCxnSpPr/>
          <p:nvPr/>
        </p:nvCxnSpPr>
        <p:spPr>
          <a:xfrm flipH="1" rot="10800000">
            <a:off x="2965875" y="3030150"/>
            <a:ext cx="172800" cy="449400"/>
          </a:xfrm>
          <a:prstGeom prst="straightConnector1">
            <a:avLst/>
          </a:prstGeom>
          <a:noFill/>
          <a:ln cap="flat" cmpd="sng" w="28575">
            <a:solidFill>
              <a:schemeClr val="dk1"/>
            </a:solidFill>
            <a:prstDash val="solid"/>
            <a:round/>
            <a:headEnd len="med" w="med" type="none"/>
            <a:tailEnd len="med" w="med" type="stealth"/>
          </a:ln>
        </p:spPr>
      </p:cxnSp>
      <p:cxnSp>
        <p:nvCxnSpPr>
          <p:cNvPr id="167" name="Google Shape;167;p22"/>
          <p:cNvCxnSpPr/>
          <p:nvPr/>
        </p:nvCxnSpPr>
        <p:spPr>
          <a:xfrm flipH="1" rot="10800000">
            <a:off x="4020525" y="3010875"/>
            <a:ext cx="51900" cy="553200"/>
          </a:xfrm>
          <a:prstGeom prst="straightConnector1">
            <a:avLst/>
          </a:prstGeom>
          <a:noFill/>
          <a:ln cap="flat" cmpd="sng" w="28575">
            <a:solidFill>
              <a:schemeClr val="dk1"/>
            </a:solidFill>
            <a:prstDash val="solid"/>
            <a:round/>
            <a:headEnd len="med" w="med" type="none"/>
            <a:tailEnd len="med" w="med" type="stealth"/>
          </a:ln>
        </p:spPr>
      </p:cxnSp>
      <p:cxnSp>
        <p:nvCxnSpPr>
          <p:cNvPr id="168" name="Google Shape;168;p22"/>
          <p:cNvCxnSpPr/>
          <p:nvPr/>
        </p:nvCxnSpPr>
        <p:spPr>
          <a:xfrm rot="10800000">
            <a:off x="4907850" y="3030175"/>
            <a:ext cx="11700" cy="516600"/>
          </a:xfrm>
          <a:prstGeom prst="straightConnector1">
            <a:avLst/>
          </a:prstGeom>
          <a:noFill/>
          <a:ln cap="flat" cmpd="sng" w="28575">
            <a:solidFill>
              <a:schemeClr val="dk1"/>
            </a:solidFill>
            <a:prstDash val="solid"/>
            <a:round/>
            <a:headEnd len="med" w="med" type="none"/>
            <a:tailEnd len="med" w="med" type="stealth"/>
          </a:ln>
        </p:spPr>
      </p:cxnSp>
      <p:cxnSp>
        <p:nvCxnSpPr>
          <p:cNvPr id="169" name="Google Shape;169;p22"/>
          <p:cNvCxnSpPr/>
          <p:nvPr/>
        </p:nvCxnSpPr>
        <p:spPr>
          <a:xfrm rot="10800000">
            <a:off x="5708425" y="3010725"/>
            <a:ext cx="213900" cy="527400"/>
          </a:xfrm>
          <a:prstGeom prst="straightConnector1">
            <a:avLst/>
          </a:prstGeom>
          <a:noFill/>
          <a:ln cap="flat" cmpd="sng" w="28575">
            <a:solidFill>
              <a:schemeClr val="dk1"/>
            </a:solidFill>
            <a:prstDash val="solid"/>
            <a:round/>
            <a:headEnd len="med" w="med" type="none"/>
            <a:tailEnd len="med" w="med" type="stealth"/>
          </a:ln>
        </p:spPr>
      </p:cxnSp>
      <p:cxnSp>
        <p:nvCxnSpPr>
          <p:cNvPr id="170" name="Google Shape;170;p22"/>
          <p:cNvCxnSpPr/>
          <p:nvPr/>
        </p:nvCxnSpPr>
        <p:spPr>
          <a:xfrm rot="10800000">
            <a:off x="6688800" y="3010700"/>
            <a:ext cx="590700" cy="484200"/>
          </a:xfrm>
          <a:prstGeom prst="straightConnector1">
            <a:avLst/>
          </a:prstGeom>
          <a:noFill/>
          <a:ln cap="flat" cmpd="sng" w="28575">
            <a:solidFill>
              <a:schemeClr val="dk1"/>
            </a:solidFill>
            <a:prstDash val="solid"/>
            <a:round/>
            <a:headEnd len="med" w="med" type="none"/>
            <a:tailEnd len="med" w="med" type="stealth"/>
          </a:ln>
        </p:spPr>
      </p:cxnSp>
      <p:sp>
        <p:nvSpPr>
          <p:cNvPr id="171" name="Google Shape;171;p22"/>
          <p:cNvSpPr txBox="1"/>
          <p:nvPr/>
        </p:nvSpPr>
        <p:spPr>
          <a:xfrm>
            <a:off x="2378050" y="3479550"/>
            <a:ext cx="12015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Lato"/>
                <a:ea typeface="Lato"/>
                <a:cs typeface="Lato"/>
                <a:sym typeface="Lato"/>
              </a:rPr>
              <a:t>manipulated</a:t>
            </a:r>
            <a:endParaRPr>
              <a:solidFill>
                <a:schemeClr val="dk1"/>
              </a:solidFill>
              <a:latin typeface="Lato"/>
              <a:ea typeface="Lato"/>
              <a:cs typeface="Lato"/>
              <a:sym typeface="Lato"/>
            </a:endParaRPr>
          </a:p>
          <a:p>
            <a:pPr indent="0" lvl="0" marL="0" rtl="0" algn="ctr">
              <a:spcBef>
                <a:spcPts val="0"/>
              </a:spcBef>
              <a:spcAft>
                <a:spcPts val="0"/>
              </a:spcAft>
              <a:buNone/>
            </a:pPr>
            <a:r>
              <a:rPr lang="en">
                <a:solidFill>
                  <a:schemeClr val="dk1"/>
                </a:solidFill>
                <a:latin typeface="Lato"/>
                <a:ea typeface="Lato"/>
                <a:cs typeface="Lato"/>
                <a:sym typeface="Lato"/>
              </a:rPr>
              <a:t>explanation map</a:t>
            </a:r>
            <a:endParaRPr>
              <a:solidFill>
                <a:schemeClr val="dk1"/>
              </a:solidFill>
              <a:latin typeface="Lato"/>
              <a:ea typeface="Lato"/>
              <a:cs typeface="Lato"/>
              <a:sym typeface="Lato"/>
            </a:endParaRPr>
          </a:p>
        </p:txBody>
      </p:sp>
      <p:sp>
        <p:nvSpPr>
          <p:cNvPr id="172" name="Google Shape;172;p22"/>
          <p:cNvSpPr txBox="1"/>
          <p:nvPr/>
        </p:nvSpPr>
        <p:spPr>
          <a:xfrm>
            <a:off x="3461363" y="3479550"/>
            <a:ext cx="1123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Lato"/>
                <a:ea typeface="Lato"/>
                <a:cs typeface="Lato"/>
                <a:sym typeface="Lato"/>
              </a:rPr>
              <a:t>target</a:t>
            </a:r>
            <a:endParaRPr>
              <a:solidFill>
                <a:schemeClr val="dk1"/>
              </a:solidFill>
              <a:latin typeface="Lato"/>
              <a:ea typeface="Lato"/>
              <a:cs typeface="Lato"/>
              <a:sym typeface="Lato"/>
            </a:endParaRPr>
          </a:p>
          <a:p>
            <a:pPr indent="0" lvl="0" marL="0" rtl="0" algn="ctr">
              <a:spcBef>
                <a:spcPts val="0"/>
              </a:spcBef>
              <a:spcAft>
                <a:spcPts val="0"/>
              </a:spcAft>
              <a:buNone/>
            </a:pPr>
            <a:r>
              <a:rPr lang="en">
                <a:solidFill>
                  <a:schemeClr val="dk1"/>
                </a:solidFill>
                <a:latin typeface="Lato"/>
                <a:ea typeface="Lato"/>
                <a:cs typeface="Lato"/>
                <a:sym typeface="Lato"/>
              </a:rPr>
              <a:t> map</a:t>
            </a:r>
            <a:endParaRPr>
              <a:solidFill>
                <a:schemeClr val="dk1"/>
              </a:solidFill>
              <a:latin typeface="Lato"/>
              <a:ea typeface="Lato"/>
              <a:cs typeface="Lato"/>
              <a:sym typeface="Lato"/>
            </a:endParaRPr>
          </a:p>
        </p:txBody>
      </p:sp>
      <p:sp>
        <p:nvSpPr>
          <p:cNvPr id="173" name="Google Shape;173;p22"/>
          <p:cNvSpPr txBox="1"/>
          <p:nvPr/>
        </p:nvSpPr>
        <p:spPr>
          <a:xfrm>
            <a:off x="4072425" y="3479550"/>
            <a:ext cx="1795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Lato"/>
                <a:ea typeface="Lato"/>
                <a:cs typeface="Lato"/>
                <a:sym typeface="Lato"/>
              </a:rPr>
              <a:t>weighting hyperparameter</a:t>
            </a:r>
            <a:endParaRPr>
              <a:solidFill>
                <a:schemeClr val="dk1"/>
              </a:solidFill>
              <a:latin typeface="Lato"/>
              <a:ea typeface="Lato"/>
              <a:cs typeface="Lato"/>
              <a:sym typeface="Lato"/>
            </a:endParaRPr>
          </a:p>
        </p:txBody>
      </p:sp>
      <p:sp>
        <p:nvSpPr>
          <p:cNvPr id="174" name="Google Shape;174;p22"/>
          <p:cNvSpPr txBox="1"/>
          <p:nvPr/>
        </p:nvSpPr>
        <p:spPr>
          <a:xfrm>
            <a:off x="5547425" y="3479550"/>
            <a:ext cx="1559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Lato"/>
                <a:ea typeface="Lato"/>
                <a:cs typeface="Lato"/>
                <a:sym typeface="Lato"/>
              </a:rPr>
              <a:t>network output (manipulated input)</a:t>
            </a:r>
            <a:endParaRPr>
              <a:solidFill>
                <a:schemeClr val="dk1"/>
              </a:solidFill>
              <a:latin typeface="Lato"/>
              <a:ea typeface="Lato"/>
              <a:cs typeface="Lato"/>
              <a:sym typeface="Lato"/>
            </a:endParaRPr>
          </a:p>
        </p:txBody>
      </p:sp>
      <p:sp>
        <p:nvSpPr>
          <p:cNvPr id="175" name="Google Shape;175;p22"/>
          <p:cNvSpPr txBox="1"/>
          <p:nvPr/>
        </p:nvSpPr>
        <p:spPr>
          <a:xfrm>
            <a:off x="7107125" y="3421650"/>
            <a:ext cx="1559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Lato"/>
                <a:ea typeface="Lato"/>
                <a:cs typeface="Lato"/>
                <a:sym typeface="Lato"/>
              </a:rPr>
              <a:t>network output (original input)</a:t>
            </a:r>
            <a:endParaRPr>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Manipulation Method</a:t>
            </a:r>
            <a:endParaRPr/>
          </a:p>
        </p:txBody>
      </p:sp>
      <p:sp>
        <p:nvSpPr>
          <p:cNvPr id="181" name="Google Shape;181;p2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The gradient with respect to the input </a:t>
            </a:r>
            <a:r>
              <a:rPr i="1" lang="en" sz="1500"/>
              <a:t>∇ h(x)</a:t>
            </a:r>
            <a:r>
              <a:rPr lang="en" sz="1500"/>
              <a:t> of the explanation often depends on the vanishing second derivative of the relu non-linearities. This causes problems during optimization of the loss function:</a:t>
            </a:r>
            <a:endParaRPr sz="15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23850" lvl="0" marL="457200" rtl="0" algn="l">
              <a:spcBef>
                <a:spcPts val="1200"/>
              </a:spcBef>
              <a:spcAft>
                <a:spcPts val="0"/>
              </a:spcAft>
              <a:buClr>
                <a:schemeClr val="dk1"/>
              </a:buClr>
              <a:buSzPts val="1500"/>
              <a:buChar char="●"/>
            </a:pPr>
            <a:r>
              <a:rPr b="1" lang="en" sz="1500">
                <a:solidFill>
                  <a:schemeClr val="dk1"/>
                </a:solidFill>
              </a:rPr>
              <a:t>Solution: </a:t>
            </a:r>
            <a:r>
              <a:rPr lang="en" sz="1500">
                <a:solidFill>
                  <a:schemeClr val="dk1"/>
                </a:solidFill>
              </a:rPr>
              <a:t>replace </a:t>
            </a:r>
            <a:r>
              <a:rPr lang="en" sz="1500">
                <a:solidFill>
                  <a:schemeClr val="dk1"/>
                </a:solidFill>
                <a:latin typeface="IBM Plex Mono"/>
                <a:ea typeface="IBM Plex Mono"/>
                <a:cs typeface="IBM Plex Mono"/>
                <a:sym typeface="IBM Plex Mono"/>
              </a:rPr>
              <a:t>relu</a:t>
            </a:r>
            <a:r>
              <a:rPr lang="en" sz="1500">
                <a:solidFill>
                  <a:schemeClr val="dk1"/>
                </a:solidFill>
              </a:rPr>
              <a:t> with </a:t>
            </a:r>
            <a:r>
              <a:rPr lang="en" sz="1500">
                <a:solidFill>
                  <a:schemeClr val="dk1"/>
                </a:solidFill>
                <a:latin typeface="IBM Plex Mono"/>
                <a:ea typeface="IBM Plex Mono"/>
                <a:cs typeface="IBM Plex Mono"/>
                <a:sym typeface="IBM Plex Mono"/>
              </a:rPr>
              <a:t>softplus</a:t>
            </a:r>
            <a:endParaRPr sz="1500">
              <a:solidFill>
                <a:schemeClr val="dk1"/>
              </a:solidFill>
              <a:latin typeface="IBM Plex Mono"/>
              <a:ea typeface="IBM Plex Mono"/>
              <a:cs typeface="IBM Plex Mono"/>
              <a:sym typeface="IBM Plex Mono"/>
            </a:endParaRPr>
          </a:p>
        </p:txBody>
      </p:sp>
      <p:pic>
        <p:nvPicPr>
          <p:cNvPr id="182" name="Google Shape;182;p23"/>
          <p:cNvPicPr preferRelativeResize="0"/>
          <p:nvPr/>
        </p:nvPicPr>
        <p:blipFill>
          <a:blip r:embed="rId3">
            <a:alphaModFix/>
          </a:blip>
          <a:stretch>
            <a:fillRect/>
          </a:stretch>
        </p:blipFill>
        <p:spPr>
          <a:xfrm>
            <a:off x="2990700" y="4159550"/>
            <a:ext cx="3404525" cy="832825"/>
          </a:xfrm>
          <a:prstGeom prst="rect">
            <a:avLst/>
          </a:prstGeom>
          <a:noFill/>
          <a:ln>
            <a:noFill/>
          </a:ln>
        </p:spPr>
      </p:pic>
      <p:pic>
        <p:nvPicPr>
          <p:cNvPr id="183" name="Google Shape;183;p23"/>
          <p:cNvPicPr preferRelativeResize="0"/>
          <p:nvPr/>
        </p:nvPicPr>
        <p:blipFill>
          <a:blip r:embed="rId4">
            <a:alphaModFix/>
          </a:blip>
          <a:stretch>
            <a:fillRect/>
          </a:stretch>
        </p:blipFill>
        <p:spPr>
          <a:xfrm>
            <a:off x="1648848" y="2909813"/>
            <a:ext cx="6675549" cy="779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Experimental Setup</a:t>
            </a:r>
            <a:endParaRPr/>
          </a:p>
        </p:txBody>
      </p:sp>
      <p:sp>
        <p:nvSpPr>
          <p:cNvPr id="194" name="Google Shape;194;p25"/>
          <p:cNvSpPr txBox="1"/>
          <p:nvPr>
            <p:ph idx="1" type="body"/>
          </p:nvPr>
        </p:nvSpPr>
        <p:spPr>
          <a:xfrm>
            <a:off x="729450" y="2078875"/>
            <a:ext cx="7688700" cy="2468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a:t>
            </a:r>
            <a:r>
              <a:rPr lang="en" sz="1600"/>
              <a:t>pply algorithm to 100 randomly selected images for each explanation method</a:t>
            </a:r>
            <a:endParaRPr sz="1600"/>
          </a:p>
          <a:p>
            <a:pPr indent="-330200" lvl="0" marL="457200" rtl="0" algn="l">
              <a:spcBef>
                <a:spcPts val="0"/>
              </a:spcBef>
              <a:spcAft>
                <a:spcPts val="0"/>
              </a:spcAft>
              <a:buSzPts val="1600"/>
              <a:buChar char="●"/>
            </a:pPr>
            <a:r>
              <a:rPr lang="en" sz="1600"/>
              <a:t>Use VGG-16 network </a:t>
            </a:r>
            <a:r>
              <a:rPr lang="en" sz="1600"/>
              <a:t>pre-trained on</a:t>
            </a:r>
            <a:r>
              <a:rPr lang="en" sz="1600"/>
              <a:t> ImageNet</a:t>
            </a:r>
            <a:endParaRPr sz="1600"/>
          </a:p>
          <a:p>
            <a:pPr indent="-330200" lvl="0" marL="457200" rtl="0" algn="l">
              <a:spcBef>
                <a:spcPts val="0"/>
              </a:spcBef>
              <a:spcAft>
                <a:spcPts val="0"/>
              </a:spcAft>
              <a:buSzPts val="1600"/>
              <a:buChar char="●"/>
            </a:pPr>
            <a:r>
              <a:rPr lang="en" sz="1600"/>
              <a:t>For each run, we randomly select two images from the test set. </a:t>
            </a:r>
            <a:endParaRPr sz="1600"/>
          </a:p>
          <a:p>
            <a:pPr indent="-317500" lvl="1" marL="914400" rtl="0" algn="l">
              <a:spcBef>
                <a:spcPts val="0"/>
              </a:spcBef>
              <a:spcAft>
                <a:spcPts val="0"/>
              </a:spcAft>
              <a:buSzPts val="1400"/>
              <a:buChar char="○"/>
            </a:pPr>
            <a:r>
              <a:rPr lang="en" sz="1400"/>
              <a:t>One of the two images is used to generate a target explanation map</a:t>
            </a:r>
            <a:endParaRPr sz="1400"/>
          </a:p>
          <a:p>
            <a:pPr indent="-317500" lvl="1" marL="914400" rtl="0" algn="l">
              <a:spcBef>
                <a:spcPts val="0"/>
              </a:spcBef>
              <a:spcAft>
                <a:spcPts val="0"/>
              </a:spcAft>
              <a:buSzPts val="1400"/>
              <a:buChar char="○"/>
            </a:pPr>
            <a:r>
              <a:rPr lang="en" sz="1400"/>
              <a:t>The other image is perturbed by our algorithm with the goal of replicating the target using a few thousand iterations of gradient descent</a:t>
            </a:r>
            <a:endParaRPr sz="1400"/>
          </a:p>
          <a:p>
            <a:pPr indent="0" lvl="0" marL="0" rtl="0" algn="l">
              <a:spcBef>
                <a:spcPts val="1200"/>
              </a:spcBef>
              <a:spcAft>
                <a:spcPts val="0"/>
              </a:spcAft>
              <a:buNone/>
            </a:pPr>
            <a:r>
              <a:t/>
            </a:r>
            <a:endParaRPr sz="200"/>
          </a:p>
          <a:p>
            <a:pPr indent="-330200" lvl="0" marL="457200" rtl="0" algn="l">
              <a:spcBef>
                <a:spcPts val="1200"/>
              </a:spcBef>
              <a:spcAft>
                <a:spcPts val="0"/>
              </a:spcAft>
              <a:buSzPts val="1600"/>
              <a:buChar char="●"/>
            </a:pPr>
            <a:r>
              <a:rPr lang="en" sz="1600"/>
              <a:t>Comparable results obtained for ResNet-18, AlexNet, and Densenet-121 + CIFAR-10 dataset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6"/>
          <p:cNvPicPr preferRelativeResize="0"/>
          <p:nvPr/>
        </p:nvPicPr>
        <p:blipFill>
          <a:blip r:embed="rId3">
            <a:alphaModFix/>
          </a:blip>
          <a:stretch>
            <a:fillRect/>
          </a:stretch>
        </p:blipFill>
        <p:spPr>
          <a:xfrm>
            <a:off x="1608125" y="0"/>
            <a:ext cx="5927757" cy="51434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7"/>
          <p:cNvSpPr txBox="1"/>
          <p:nvPr>
            <p:ph idx="4294967295"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Quantitative Analysis</a:t>
            </a:r>
            <a:endParaRPr/>
          </a:p>
        </p:txBody>
      </p:sp>
      <p:pic>
        <p:nvPicPr>
          <p:cNvPr id="205" name="Google Shape;205;p27"/>
          <p:cNvPicPr preferRelativeResize="0"/>
          <p:nvPr/>
        </p:nvPicPr>
        <p:blipFill>
          <a:blip r:embed="rId3">
            <a:alphaModFix/>
          </a:blip>
          <a:stretch>
            <a:fillRect/>
          </a:stretch>
        </p:blipFill>
        <p:spPr>
          <a:xfrm>
            <a:off x="477475" y="196600"/>
            <a:ext cx="8189051" cy="47503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Theoretical Analysis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Intuition</a:t>
            </a:r>
            <a:endParaRPr/>
          </a:p>
        </p:txBody>
      </p:sp>
      <p:sp>
        <p:nvSpPr>
          <p:cNvPr id="216" name="Google Shape;216;p2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CC4125"/>
                </a:solidFill>
              </a:rPr>
              <a:t>Why</a:t>
            </a:r>
            <a:r>
              <a:rPr lang="en" sz="1500"/>
              <a:t> are explanations vulnerable and unreliable?  </a:t>
            </a:r>
            <a:endParaRPr sz="1500"/>
          </a:p>
          <a:p>
            <a:pPr indent="0" lvl="0" marL="0" rtl="0" algn="l">
              <a:spcBef>
                <a:spcPts val="1200"/>
              </a:spcBef>
              <a:spcAft>
                <a:spcPts val="0"/>
              </a:spcAft>
              <a:buNone/>
            </a:pPr>
            <a:r>
              <a:rPr lang="en" sz="1500">
                <a:solidFill>
                  <a:srgbClr val="6AA84F"/>
                </a:solidFill>
              </a:rPr>
              <a:t>Large curvature</a:t>
            </a:r>
            <a:r>
              <a:rPr lang="en" sz="1500"/>
              <a:t> of the NN output manifold!</a:t>
            </a:r>
            <a:endParaRPr sz="15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grpSp>
        <p:nvGrpSpPr>
          <p:cNvPr id="217" name="Google Shape;217;p29"/>
          <p:cNvGrpSpPr/>
          <p:nvPr/>
        </p:nvGrpSpPr>
        <p:grpSpPr>
          <a:xfrm>
            <a:off x="4710023" y="2205975"/>
            <a:ext cx="4327677" cy="2785575"/>
            <a:chOff x="4710023" y="2205975"/>
            <a:chExt cx="4327677" cy="2785575"/>
          </a:xfrm>
        </p:grpSpPr>
        <p:pic>
          <p:nvPicPr>
            <p:cNvPr id="218" name="Google Shape;218;p29"/>
            <p:cNvPicPr preferRelativeResize="0"/>
            <p:nvPr/>
          </p:nvPicPr>
          <p:blipFill>
            <a:blip r:embed="rId3">
              <a:alphaModFix/>
            </a:blip>
            <a:stretch>
              <a:fillRect/>
            </a:stretch>
          </p:blipFill>
          <p:spPr>
            <a:xfrm>
              <a:off x="4710023" y="2476075"/>
              <a:ext cx="4270474" cy="2515474"/>
            </a:xfrm>
            <a:prstGeom prst="rect">
              <a:avLst/>
            </a:prstGeom>
            <a:noFill/>
            <a:ln>
              <a:noFill/>
            </a:ln>
          </p:spPr>
        </p:pic>
        <p:sp>
          <p:nvSpPr>
            <p:cNvPr id="219" name="Google Shape;219;p29"/>
            <p:cNvSpPr txBox="1"/>
            <p:nvPr/>
          </p:nvSpPr>
          <p:spPr>
            <a:xfrm>
              <a:off x="7338200" y="2205975"/>
              <a:ext cx="16995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500">
                  <a:solidFill>
                    <a:schemeClr val="accent1"/>
                  </a:solidFill>
                  <a:latin typeface="Lato"/>
                  <a:ea typeface="Lato"/>
                  <a:cs typeface="Lato"/>
                  <a:sym typeface="Lato"/>
                </a:rPr>
                <a:t> [</a:t>
              </a:r>
              <a:r>
                <a:rPr lang="en" sz="1500" u="sng">
                  <a:solidFill>
                    <a:schemeClr val="accent5"/>
                  </a:solidFill>
                  <a:latin typeface="Lato"/>
                  <a:ea typeface="Lato"/>
                  <a:cs typeface="Lato"/>
                  <a:sym typeface="Lato"/>
                  <a:hlinkClick r:id="rId4">
                    <a:extLst>
                      <a:ext uri="{A12FA001-AC4F-418D-AE19-62706E023703}">
                        <ahyp:hlinkClr val="tx"/>
                      </a:ext>
                    </a:extLst>
                  </a:hlinkClick>
                </a:rPr>
                <a:t>Ghorbani et al. </a:t>
              </a:r>
              <a:r>
                <a:rPr lang="en" sz="1500">
                  <a:solidFill>
                    <a:schemeClr val="accent1"/>
                  </a:solidFill>
                  <a:latin typeface="Lato"/>
                  <a:ea typeface="Lato"/>
                  <a:cs typeface="Lato"/>
                  <a:sym typeface="Lato"/>
                </a:rPr>
                <a:t>]</a:t>
              </a:r>
              <a:endParaRPr>
                <a:latin typeface="Lato"/>
                <a:ea typeface="Lato"/>
                <a:cs typeface="Lato"/>
                <a:sym typeface="La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Theoretical Bound</a:t>
            </a:r>
            <a:endParaRPr/>
          </a:p>
        </p:txBody>
      </p:sp>
      <p:sp>
        <p:nvSpPr>
          <p:cNvPr id="225" name="Google Shape;225;p3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6" name="Google Shape;226;p30"/>
          <p:cNvPicPr preferRelativeResize="0"/>
          <p:nvPr/>
        </p:nvPicPr>
        <p:blipFill>
          <a:blip r:embed="rId3">
            <a:alphaModFix/>
          </a:blip>
          <a:stretch>
            <a:fillRect/>
          </a:stretch>
        </p:blipFill>
        <p:spPr>
          <a:xfrm>
            <a:off x="1154600" y="2078875"/>
            <a:ext cx="6834800" cy="1946125"/>
          </a:xfrm>
          <a:prstGeom prst="rect">
            <a:avLst/>
          </a:prstGeom>
          <a:noFill/>
          <a:ln>
            <a:noFill/>
          </a:ln>
        </p:spPr>
      </p:pic>
      <p:cxnSp>
        <p:nvCxnSpPr>
          <p:cNvPr id="227" name="Google Shape;227;p30"/>
          <p:cNvCxnSpPr/>
          <p:nvPr/>
        </p:nvCxnSpPr>
        <p:spPr>
          <a:xfrm rot="10800000">
            <a:off x="2133325" y="3086200"/>
            <a:ext cx="617100" cy="151500"/>
          </a:xfrm>
          <a:prstGeom prst="straightConnector1">
            <a:avLst/>
          </a:prstGeom>
          <a:noFill/>
          <a:ln cap="flat" cmpd="sng" w="19050">
            <a:solidFill>
              <a:srgbClr val="E06666"/>
            </a:solidFill>
            <a:prstDash val="solid"/>
            <a:round/>
            <a:headEnd len="med" w="med" type="stealth"/>
            <a:tailEnd len="med" w="med" type="none"/>
          </a:ln>
        </p:spPr>
      </p:cxnSp>
      <p:cxnSp>
        <p:nvCxnSpPr>
          <p:cNvPr id="228" name="Google Shape;228;p30"/>
          <p:cNvCxnSpPr/>
          <p:nvPr/>
        </p:nvCxnSpPr>
        <p:spPr>
          <a:xfrm flipH="1">
            <a:off x="3995800" y="3356800"/>
            <a:ext cx="270600" cy="173400"/>
          </a:xfrm>
          <a:prstGeom prst="straightConnector1">
            <a:avLst/>
          </a:prstGeom>
          <a:noFill/>
          <a:ln cap="flat" cmpd="sng" w="19050">
            <a:solidFill>
              <a:srgbClr val="E06666"/>
            </a:solidFill>
            <a:prstDash val="solid"/>
            <a:round/>
            <a:headEnd len="med" w="med" type="stealth"/>
            <a:tailEnd len="med" w="med" type="none"/>
          </a:ln>
        </p:spPr>
      </p:cxnSp>
      <p:cxnSp>
        <p:nvCxnSpPr>
          <p:cNvPr id="229" name="Google Shape;229;p30"/>
          <p:cNvCxnSpPr/>
          <p:nvPr/>
        </p:nvCxnSpPr>
        <p:spPr>
          <a:xfrm flipH="1" rot="10800000">
            <a:off x="4840300" y="2912725"/>
            <a:ext cx="292200" cy="184200"/>
          </a:xfrm>
          <a:prstGeom prst="straightConnector1">
            <a:avLst/>
          </a:prstGeom>
          <a:noFill/>
          <a:ln cap="flat" cmpd="sng" w="19050">
            <a:solidFill>
              <a:srgbClr val="E06666"/>
            </a:solidFill>
            <a:prstDash val="solid"/>
            <a:round/>
            <a:headEnd len="med" w="med" type="stealth"/>
            <a:tailEnd len="med" w="med" type="none"/>
          </a:ln>
        </p:spPr>
      </p:cxnSp>
      <p:cxnSp>
        <p:nvCxnSpPr>
          <p:cNvPr id="230" name="Google Shape;230;p30"/>
          <p:cNvCxnSpPr/>
          <p:nvPr/>
        </p:nvCxnSpPr>
        <p:spPr>
          <a:xfrm rot="10800000">
            <a:off x="5435850" y="2891150"/>
            <a:ext cx="108300" cy="216600"/>
          </a:xfrm>
          <a:prstGeom prst="straightConnector1">
            <a:avLst/>
          </a:prstGeom>
          <a:noFill/>
          <a:ln cap="flat" cmpd="sng" w="19050">
            <a:solidFill>
              <a:srgbClr val="E06666"/>
            </a:solidFill>
            <a:prstDash val="solid"/>
            <a:round/>
            <a:headEnd len="med" w="med" type="stealth"/>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Robustness via smoothing</a:t>
            </a:r>
            <a:endParaRPr/>
          </a:p>
        </p:txBody>
      </p:sp>
      <p:pic>
        <p:nvPicPr>
          <p:cNvPr id="236" name="Google Shape;236;p31"/>
          <p:cNvPicPr preferRelativeResize="0"/>
          <p:nvPr/>
        </p:nvPicPr>
        <p:blipFill>
          <a:blip r:embed="rId3">
            <a:alphaModFix/>
          </a:blip>
          <a:stretch>
            <a:fillRect/>
          </a:stretch>
        </p:blipFill>
        <p:spPr>
          <a:xfrm>
            <a:off x="522600" y="1995650"/>
            <a:ext cx="3741147" cy="2984851"/>
          </a:xfrm>
          <a:prstGeom prst="rect">
            <a:avLst/>
          </a:prstGeom>
          <a:noFill/>
          <a:ln>
            <a:noFill/>
          </a:ln>
        </p:spPr>
      </p:pic>
      <p:pic>
        <p:nvPicPr>
          <p:cNvPr id="237" name="Google Shape;237;p31"/>
          <p:cNvPicPr preferRelativeResize="0"/>
          <p:nvPr/>
        </p:nvPicPr>
        <p:blipFill>
          <a:blip r:embed="rId4">
            <a:alphaModFix/>
          </a:blip>
          <a:stretch>
            <a:fillRect/>
          </a:stretch>
        </p:blipFill>
        <p:spPr>
          <a:xfrm>
            <a:off x="4341447" y="3008675"/>
            <a:ext cx="3924300" cy="819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729450" y="1318650"/>
            <a:ext cx="8186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t>
            </a:r>
            <a:r>
              <a:rPr lang="en"/>
              <a:t>moothing: Connections to SmoothGrad</a:t>
            </a:r>
            <a:endParaRPr/>
          </a:p>
        </p:txBody>
      </p:sp>
      <p:pic>
        <p:nvPicPr>
          <p:cNvPr id="243" name="Google Shape;243;p32"/>
          <p:cNvPicPr preferRelativeResize="0"/>
          <p:nvPr/>
        </p:nvPicPr>
        <p:blipFill>
          <a:blip r:embed="rId3">
            <a:alphaModFix/>
          </a:blip>
          <a:stretch>
            <a:fillRect/>
          </a:stretch>
        </p:blipFill>
        <p:spPr>
          <a:xfrm>
            <a:off x="729450" y="2179875"/>
            <a:ext cx="7617875" cy="1610350"/>
          </a:xfrm>
          <a:prstGeom prst="rect">
            <a:avLst/>
          </a:prstGeom>
          <a:noFill/>
          <a:ln>
            <a:noFill/>
          </a:ln>
        </p:spPr>
      </p:pic>
      <p:pic>
        <p:nvPicPr>
          <p:cNvPr id="244" name="Google Shape;244;p32"/>
          <p:cNvPicPr preferRelativeResize="0"/>
          <p:nvPr/>
        </p:nvPicPr>
        <p:blipFill rotWithShape="1">
          <a:blip r:embed="rId4">
            <a:alphaModFix/>
          </a:blip>
          <a:srcRect b="0" l="0" r="82822" t="0"/>
          <a:stretch/>
        </p:blipFill>
        <p:spPr>
          <a:xfrm>
            <a:off x="769250" y="4135400"/>
            <a:ext cx="238500" cy="241850"/>
          </a:xfrm>
          <a:prstGeom prst="rect">
            <a:avLst/>
          </a:prstGeom>
          <a:noFill/>
          <a:ln>
            <a:noFill/>
          </a:ln>
        </p:spPr>
      </p:pic>
      <p:pic>
        <p:nvPicPr>
          <p:cNvPr id="245" name="Google Shape;245;p32"/>
          <p:cNvPicPr preferRelativeResize="0"/>
          <p:nvPr/>
        </p:nvPicPr>
        <p:blipFill rotWithShape="1">
          <a:blip r:embed="rId5">
            <a:alphaModFix/>
          </a:blip>
          <a:srcRect b="5606" l="0" r="0" t="0"/>
          <a:stretch/>
        </p:blipFill>
        <p:spPr>
          <a:xfrm>
            <a:off x="1905700" y="4118688"/>
            <a:ext cx="2203300" cy="300925"/>
          </a:xfrm>
          <a:prstGeom prst="rect">
            <a:avLst/>
          </a:prstGeom>
          <a:noFill/>
          <a:ln>
            <a:noFill/>
          </a:ln>
        </p:spPr>
      </p:pic>
      <p:pic>
        <p:nvPicPr>
          <p:cNvPr id="246" name="Google Shape;246;p32"/>
          <p:cNvPicPr preferRelativeResize="0"/>
          <p:nvPr/>
        </p:nvPicPr>
        <p:blipFill rotWithShape="1">
          <a:blip r:embed="rId4">
            <a:alphaModFix/>
          </a:blip>
          <a:srcRect b="0" l="43255" r="0" t="0"/>
          <a:stretch/>
        </p:blipFill>
        <p:spPr>
          <a:xfrm>
            <a:off x="1007749" y="4148225"/>
            <a:ext cx="787850" cy="241850"/>
          </a:xfrm>
          <a:prstGeom prst="rect">
            <a:avLst/>
          </a:prstGeom>
          <a:noFill/>
          <a:ln>
            <a:noFill/>
          </a:ln>
        </p:spPr>
      </p:pic>
      <p:cxnSp>
        <p:nvCxnSpPr>
          <p:cNvPr id="247" name="Google Shape;247;p32"/>
          <p:cNvCxnSpPr/>
          <p:nvPr/>
        </p:nvCxnSpPr>
        <p:spPr>
          <a:xfrm>
            <a:off x="3224800" y="3323650"/>
            <a:ext cx="1432200" cy="5400"/>
          </a:xfrm>
          <a:prstGeom prst="straightConnector1">
            <a:avLst/>
          </a:prstGeom>
          <a:noFill/>
          <a:ln cap="flat" cmpd="sng" w="19050">
            <a:solidFill>
              <a:schemeClr val="dk1"/>
            </a:solidFill>
            <a:prstDash val="solid"/>
            <a:round/>
            <a:headEnd len="med" w="med" type="none"/>
            <a:tailEnd len="med" w="med" type="none"/>
          </a:ln>
        </p:spPr>
      </p:cxnSp>
      <p:cxnSp>
        <p:nvCxnSpPr>
          <p:cNvPr id="248" name="Google Shape;248;p32"/>
          <p:cNvCxnSpPr/>
          <p:nvPr/>
        </p:nvCxnSpPr>
        <p:spPr>
          <a:xfrm flipH="1" rot="10800000">
            <a:off x="4894125" y="3325300"/>
            <a:ext cx="860700" cy="2100"/>
          </a:xfrm>
          <a:prstGeom prst="straightConnector1">
            <a:avLst/>
          </a:prstGeom>
          <a:noFill/>
          <a:ln cap="flat" cmpd="sng" w="19050">
            <a:solidFill>
              <a:schemeClr val="dk1"/>
            </a:solidFill>
            <a:prstDash val="solid"/>
            <a:round/>
            <a:headEnd len="med" w="med" type="none"/>
            <a:tailEnd len="med" w="med" type="none"/>
          </a:ln>
        </p:spPr>
      </p:cxnSp>
      <p:sp>
        <p:nvSpPr>
          <p:cNvPr id="249" name="Google Shape;249;p32"/>
          <p:cNvSpPr txBox="1"/>
          <p:nvPr/>
        </p:nvSpPr>
        <p:spPr>
          <a:xfrm>
            <a:off x="3341500" y="3297125"/>
            <a:ext cx="1315500" cy="400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SmoothGrad</a:t>
            </a:r>
            <a:endParaRPr>
              <a:solidFill>
                <a:schemeClr val="dk1"/>
              </a:solidFill>
              <a:latin typeface="Lato"/>
              <a:ea typeface="Lato"/>
              <a:cs typeface="Lato"/>
              <a:sym typeface="Lato"/>
            </a:endParaRPr>
          </a:p>
        </p:txBody>
      </p:sp>
      <p:sp>
        <p:nvSpPr>
          <p:cNvPr id="250" name="Google Shape;250;p32"/>
          <p:cNvSpPr txBox="1"/>
          <p:nvPr/>
        </p:nvSpPr>
        <p:spPr>
          <a:xfrm>
            <a:off x="4803950" y="3304775"/>
            <a:ext cx="1146900" cy="384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Lato"/>
                <a:ea typeface="Lato"/>
                <a:cs typeface="Lato"/>
                <a:sym typeface="Lato"/>
              </a:rPr>
              <a:t>𝛽-smoothing</a:t>
            </a:r>
            <a:endParaRPr>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Robustness experiments</a:t>
            </a:r>
            <a:endParaRPr/>
          </a:p>
        </p:txBody>
      </p:sp>
      <p:sp>
        <p:nvSpPr>
          <p:cNvPr id="256" name="Google Shape;256;p33"/>
          <p:cNvSpPr txBox="1"/>
          <p:nvPr>
            <p:ph idx="1" type="body"/>
          </p:nvPr>
        </p:nvSpPr>
        <p:spPr>
          <a:xfrm>
            <a:off x="846050" y="4658750"/>
            <a:ext cx="7688700" cy="371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Figure 4. 𝛽-smoothing makes explanations more robust.</a:t>
            </a:r>
            <a:endParaRPr/>
          </a:p>
        </p:txBody>
      </p:sp>
      <p:pic>
        <p:nvPicPr>
          <p:cNvPr id="257" name="Google Shape;257;p33"/>
          <p:cNvPicPr preferRelativeResize="0"/>
          <p:nvPr/>
        </p:nvPicPr>
        <p:blipFill rotWithShape="1">
          <a:blip r:embed="rId3">
            <a:alphaModFix/>
          </a:blip>
          <a:srcRect b="31124" l="0" r="0" t="0"/>
          <a:stretch/>
        </p:blipFill>
        <p:spPr>
          <a:xfrm>
            <a:off x="676400" y="1892850"/>
            <a:ext cx="8027999" cy="2726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Robustness experiments</a:t>
            </a:r>
            <a:endParaRPr/>
          </a:p>
        </p:txBody>
      </p:sp>
      <p:sp>
        <p:nvSpPr>
          <p:cNvPr id="263" name="Google Shape;263;p34"/>
          <p:cNvSpPr txBox="1"/>
          <p:nvPr>
            <p:ph idx="1" type="body"/>
          </p:nvPr>
        </p:nvSpPr>
        <p:spPr>
          <a:xfrm>
            <a:off x="846050" y="4658750"/>
            <a:ext cx="7688700" cy="371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Figure 4. </a:t>
            </a:r>
            <a:r>
              <a:rPr lang="en"/>
              <a:t>𝛽-smoothing makes explanations more robust.</a:t>
            </a:r>
            <a:endParaRPr/>
          </a:p>
        </p:txBody>
      </p:sp>
      <p:pic>
        <p:nvPicPr>
          <p:cNvPr id="264" name="Google Shape;264;p34"/>
          <p:cNvPicPr preferRelativeResize="0"/>
          <p:nvPr/>
        </p:nvPicPr>
        <p:blipFill rotWithShape="1">
          <a:blip r:embed="rId3">
            <a:alphaModFix/>
          </a:blip>
          <a:srcRect b="31124" l="0" r="0" t="0"/>
          <a:stretch/>
        </p:blipFill>
        <p:spPr>
          <a:xfrm>
            <a:off x="676400" y="1892850"/>
            <a:ext cx="8027999" cy="2726900"/>
          </a:xfrm>
          <a:prstGeom prst="rect">
            <a:avLst/>
          </a:prstGeom>
          <a:noFill/>
          <a:ln>
            <a:noFill/>
          </a:ln>
        </p:spPr>
      </p:pic>
      <p:sp>
        <p:nvSpPr>
          <p:cNvPr id="265" name="Google Shape;265;p34"/>
          <p:cNvSpPr/>
          <p:nvPr/>
        </p:nvSpPr>
        <p:spPr>
          <a:xfrm>
            <a:off x="753150" y="1946550"/>
            <a:ext cx="1448100" cy="2678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chemeClr val="dk1"/>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Robustness experiments</a:t>
            </a:r>
            <a:endParaRPr/>
          </a:p>
        </p:txBody>
      </p:sp>
      <p:sp>
        <p:nvSpPr>
          <p:cNvPr id="271" name="Google Shape;271;p35"/>
          <p:cNvSpPr txBox="1"/>
          <p:nvPr>
            <p:ph idx="1" type="body"/>
          </p:nvPr>
        </p:nvSpPr>
        <p:spPr>
          <a:xfrm>
            <a:off x="846050" y="4658750"/>
            <a:ext cx="7688700" cy="371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Figure 4. 𝛽-smoothing makes explanations more robust.</a:t>
            </a:r>
            <a:endParaRPr/>
          </a:p>
        </p:txBody>
      </p:sp>
      <p:pic>
        <p:nvPicPr>
          <p:cNvPr id="272" name="Google Shape;272;p35"/>
          <p:cNvPicPr preferRelativeResize="0"/>
          <p:nvPr/>
        </p:nvPicPr>
        <p:blipFill rotWithShape="1">
          <a:blip r:embed="rId3">
            <a:alphaModFix/>
          </a:blip>
          <a:srcRect b="31124" l="0" r="0" t="0"/>
          <a:stretch/>
        </p:blipFill>
        <p:spPr>
          <a:xfrm>
            <a:off x="676400" y="1892850"/>
            <a:ext cx="8027999" cy="2726900"/>
          </a:xfrm>
          <a:prstGeom prst="rect">
            <a:avLst/>
          </a:prstGeom>
          <a:noFill/>
          <a:ln>
            <a:noFill/>
          </a:ln>
        </p:spPr>
      </p:pic>
      <p:sp>
        <p:nvSpPr>
          <p:cNvPr id="273" name="Google Shape;273;p35"/>
          <p:cNvSpPr/>
          <p:nvPr/>
        </p:nvSpPr>
        <p:spPr>
          <a:xfrm>
            <a:off x="2255575" y="2047325"/>
            <a:ext cx="3104700" cy="249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chemeClr val="dk1"/>
              </a:highlight>
            </a:endParaRPr>
          </a:p>
        </p:txBody>
      </p:sp>
      <p:sp>
        <p:nvSpPr>
          <p:cNvPr id="274" name="Google Shape;274;p35"/>
          <p:cNvSpPr/>
          <p:nvPr/>
        </p:nvSpPr>
        <p:spPr>
          <a:xfrm>
            <a:off x="5401350" y="2047325"/>
            <a:ext cx="3104700" cy="249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chemeClr val="dk1"/>
              </a:highlight>
            </a:endParaRPr>
          </a:p>
        </p:txBody>
      </p:sp>
      <p:sp>
        <p:nvSpPr>
          <p:cNvPr id="275" name="Google Shape;275;p35"/>
          <p:cNvSpPr txBox="1"/>
          <p:nvPr/>
        </p:nvSpPr>
        <p:spPr>
          <a:xfrm>
            <a:off x="3509675" y="1716550"/>
            <a:ext cx="1315500" cy="369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Lato"/>
                <a:ea typeface="Lato"/>
                <a:cs typeface="Lato"/>
                <a:sym typeface="Lato"/>
              </a:rPr>
              <a:t>Gradient</a:t>
            </a:r>
            <a:endParaRPr sz="1200">
              <a:solidFill>
                <a:schemeClr val="dk1"/>
              </a:solidFill>
              <a:latin typeface="Lato"/>
              <a:ea typeface="Lato"/>
              <a:cs typeface="Lato"/>
              <a:sym typeface="Lato"/>
            </a:endParaRPr>
          </a:p>
        </p:txBody>
      </p:sp>
      <p:sp>
        <p:nvSpPr>
          <p:cNvPr id="276" name="Google Shape;276;p35"/>
          <p:cNvSpPr txBox="1"/>
          <p:nvPr/>
        </p:nvSpPr>
        <p:spPr>
          <a:xfrm>
            <a:off x="6803450" y="1716550"/>
            <a:ext cx="648600" cy="369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Lato"/>
                <a:ea typeface="Lato"/>
                <a:cs typeface="Lato"/>
                <a:sym typeface="Lato"/>
              </a:rPr>
              <a:t>LRP</a:t>
            </a:r>
            <a:endParaRPr sz="120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Robustness experiments</a:t>
            </a:r>
            <a:endParaRPr/>
          </a:p>
        </p:txBody>
      </p:sp>
      <p:pic>
        <p:nvPicPr>
          <p:cNvPr id="282" name="Google Shape;282;p36"/>
          <p:cNvPicPr preferRelativeResize="0"/>
          <p:nvPr/>
        </p:nvPicPr>
        <p:blipFill rotWithShape="1">
          <a:blip r:embed="rId3">
            <a:alphaModFix/>
          </a:blip>
          <a:srcRect b="5109" l="0" r="0" t="6792"/>
          <a:stretch/>
        </p:blipFill>
        <p:spPr>
          <a:xfrm>
            <a:off x="571425" y="1886250"/>
            <a:ext cx="6804400" cy="2395950"/>
          </a:xfrm>
          <a:prstGeom prst="rect">
            <a:avLst/>
          </a:prstGeom>
          <a:noFill/>
          <a:ln>
            <a:noFill/>
          </a:ln>
        </p:spPr>
      </p:pic>
      <p:sp>
        <p:nvSpPr>
          <p:cNvPr id="283" name="Google Shape;283;p36"/>
          <p:cNvSpPr txBox="1"/>
          <p:nvPr/>
        </p:nvSpPr>
        <p:spPr>
          <a:xfrm>
            <a:off x="852275" y="4206000"/>
            <a:ext cx="6242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Figure 5.  𝛽-smoothing 1) makes explanations more robust </a:t>
            </a:r>
            <a:endParaRPr sz="1300">
              <a:solidFill>
                <a:schemeClr val="accent1"/>
              </a:solidFill>
              <a:latin typeface="Lato"/>
              <a:ea typeface="Lato"/>
              <a:cs typeface="Lato"/>
              <a:sym typeface="Lato"/>
            </a:endParaRPr>
          </a:p>
          <a:p>
            <a:pPr indent="0" lvl="0" marL="1371600" rtl="0" algn="l">
              <a:spcBef>
                <a:spcPts val="0"/>
              </a:spcBef>
              <a:spcAft>
                <a:spcPts val="0"/>
              </a:spcAft>
              <a:buNone/>
            </a:pPr>
            <a:r>
              <a:rPr lang="en" sz="1300">
                <a:solidFill>
                  <a:schemeClr val="accent1"/>
                </a:solidFill>
                <a:latin typeface="Lato"/>
                <a:ea typeface="Lato"/>
                <a:cs typeface="Lato"/>
                <a:sym typeface="Lato"/>
              </a:rPr>
              <a:t>        2) is comparable to SmoothGrad </a:t>
            </a:r>
            <a:endParaRPr sz="1300">
              <a:solidFill>
                <a:schemeClr val="accent1"/>
              </a:solidFill>
              <a:latin typeface="Lato"/>
              <a:ea typeface="Lato"/>
              <a:cs typeface="Lato"/>
              <a:sym typeface="Lato"/>
            </a:endParaRPr>
          </a:p>
          <a:p>
            <a:pPr indent="0" lvl="0" marL="1371600" rtl="0" algn="l">
              <a:spcBef>
                <a:spcPts val="0"/>
              </a:spcBef>
              <a:spcAft>
                <a:spcPts val="0"/>
              </a:spcAft>
              <a:buNone/>
            </a:pPr>
            <a:r>
              <a:rPr lang="en" sz="1300">
                <a:solidFill>
                  <a:schemeClr val="accent1"/>
                </a:solidFill>
                <a:latin typeface="Lato"/>
                <a:ea typeface="Lato"/>
                <a:cs typeface="Lato"/>
                <a:sym typeface="Lato"/>
              </a:rPr>
              <a:t>        3) has a faster runtime than SmoothGrad</a:t>
            </a:r>
            <a:endParaRPr>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Robustness experiments</a:t>
            </a:r>
            <a:endParaRPr/>
          </a:p>
        </p:txBody>
      </p:sp>
      <p:pic>
        <p:nvPicPr>
          <p:cNvPr id="289" name="Google Shape;289;p37"/>
          <p:cNvPicPr preferRelativeResize="0"/>
          <p:nvPr/>
        </p:nvPicPr>
        <p:blipFill rotWithShape="1">
          <a:blip r:embed="rId3">
            <a:alphaModFix/>
          </a:blip>
          <a:srcRect b="5109" l="0" r="0" t="6792"/>
          <a:stretch/>
        </p:blipFill>
        <p:spPr>
          <a:xfrm>
            <a:off x="571425" y="1886250"/>
            <a:ext cx="6804400" cy="2395950"/>
          </a:xfrm>
          <a:prstGeom prst="rect">
            <a:avLst/>
          </a:prstGeom>
          <a:noFill/>
          <a:ln>
            <a:noFill/>
          </a:ln>
        </p:spPr>
      </p:pic>
      <p:sp>
        <p:nvSpPr>
          <p:cNvPr id="290" name="Google Shape;290;p37"/>
          <p:cNvSpPr txBox="1"/>
          <p:nvPr/>
        </p:nvSpPr>
        <p:spPr>
          <a:xfrm>
            <a:off x="852275" y="4206000"/>
            <a:ext cx="6242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Figure 5.  𝛽-smoothing 1) makes explanations more robust </a:t>
            </a:r>
            <a:endParaRPr sz="1300">
              <a:solidFill>
                <a:schemeClr val="accent1"/>
              </a:solidFill>
              <a:latin typeface="Lato"/>
              <a:ea typeface="Lato"/>
              <a:cs typeface="Lato"/>
              <a:sym typeface="Lato"/>
            </a:endParaRPr>
          </a:p>
          <a:p>
            <a:pPr indent="0" lvl="0" marL="1371600" rtl="0" algn="l">
              <a:spcBef>
                <a:spcPts val="0"/>
              </a:spcBef>
              <a:spcAft>
                <a:spcPts val="0"/>
              </a:spcAft>
              <a:buNone/>
            </a:pPr>
            <a:r>
              <a:rPr lang="en" sz="1300">
                <a:solidFill>
                  <a:schemeClr val="accent1"/>
                </a:solidFill>
                <a:latin typeface="Lato"/>
                <a:ea typeface="Lato"/>
                <a:cs typeface="Lato"/>
                <a:sym typeface="Lato"/>
              </a:rPr>
              <a:t>        2) is comparable to SmoothGrad </a:t>
            </a:r>
            <a:endParaRPr sz="1300">
              <a:solidFill>
                <a:schemeClr val="accent1"/>
              </a:solidFill>
              <a:latin typeface="Lato"/>
              <a:ea typeface="Lato"/>
              <a:cs typeface="Lato"/>
              <a:sym typeface="Lato"/>
            </a:endParaRPr>
          </a:p>
          <a:p>
            <a:pPr indent="0" lvl="0" marL="1371600" rtl="0" algn="l">
              <a:spcBef>
                <a:spcPts val="0"/>
              </a:spcBef>
              <a:spcAft>
                <a:spcPts val="0"/>
              </a:spcAft>
              <a:buNone/>
            </a:pPr>
            <a:r>
              <a:rPr lang="en" sz="1300">
                <a:solidFill>
                  <a:schemeClr val="accent1"/>
                </a:solidFill>
                <a:latin typeface="Lato"/>
                <a:ea typeface="Lato"/>
                <a:cs typeface="Lato"/>
                <a:sym typeface="Lato"/>
              </a:rPr>
              <a:t>        3) has a faster runtime than SmoothGrad</a:t>
            </a:r>
            <a:endParaRPr>
              <a:latin typeface="Lato"/>
              <a:ea typeface="Lato"/>
              <a:cs typeface="Lato"/>
              <a:sym typeface="Lato"/>
            </a:endParaRPr>
          </a:p>
        </p:txBody>
      </p:sp>
      <p:sp>
        <p:nvSpPr>
          <p:cNvPr id="291" name="Google Shape;291;p37"/>
          <p:cNvSpPr/>
          <p:nvPr/>
        </p:nvSpPr>
        <p:spPr>
          <a:xfrm>
            <a:off x="753150" y="1912775"/>
            <a:ext cx="2238300" cy="2152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chemeClr val="dk1"/>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Robustness experiments</a:t>
            </a:r>
            <a:endParaRPr/>
          </a:p>
        </p:txBody>
      </p:sp>
      <p:pic>
        <p:nvPicPr>
          <p:cNvPr id="297" name="Google Shape;297;p38"/>
          <p:cNvPicPr preferRelativeResize="0"/>
          <p:nvPr/>
        </p:nvPicPr>
        <p:blipFill rotWithShape="1">
          <a:blip r:embed="rId3">
            <a:alphaModFix/>
          </a:blip>
          <a:srcRect b="5109" l="0" r="0" t="6792"/>
          <a:stretch/>
        </p:blipFill>
        <p:spPr>
          <a:xfrm>
            <a:off x="571425" y="1886250"/>
            <a:ext cx="6804400" cy="2395950"/>
          </a:xfrm>
          <a:prstGeom prst="rect">
            <a:avLst/>
          </a:prstGeom>
          <a:noFill/>
          <a:ln>
            <a:noFill/>
          </a:ln>
        </p:spPr>
      </p:pic>
      <p:sp>
        <p:nvSpPr>
          <p:cNvPr id="298" name="Google Shape;298;p38"/>
          <p:cNvSpPr txBox="1"/>
          <p:nvPr/>
        </p:nvSpPr>
        <p:spPr>
          <a:xfrm>
            <a:off x="852275" y="4206000"/>
            <a:ext cx="6242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Figure 5.  𝛽-smoothing 1) makes explanations more robust </a:t>
            </a:r>
            <a:endParaRPr sz="1300">
              <a:solidFill>
                <a:schemeClr val="accent1"/>
              </a:solidFill>
              <a:latin typeface="Lato"/>
              <a:ea typeface="Lato"/>
              <a:cs typeface="Lato"/>
              <a:sym typeface="Lato"/>
            </a:endParaRPr>
          </a:p>
          <a:p>
            <a:pPr indent="0" lvl="0" marL="1371600" rtl="0" algn="l">
              <a:spcBef>
                <a:spcPts val="0"/>
              </a:spcBef>
              <a:spcAft>
                <a:spcPts val="0"/>
              </a:spcAft>
              <a:buNone/>
            </a:pPr>
            <a:r>
              <a:rPr lang="en" sz="1300">
                <a:solidFill>
                  <a:schemeClr val="accent1"/>
                </a:solidFill>
                <a:latin typeface="Lato"/>
                <a:ea typeface="Lato"/>
                <a:cs typeface="Lato"/>
                <a:sym typeface="Lato"/>
              </a:rPr>
              <a:t>        2) is comparable to SmoothGrad </a:t>
            </a:r>
            <a:endParaRPr sz="1300">
              <a:solidFill>
                <a:schemeClr val="accent1"/>
              </a:solidFill>
              <a:latin typeface="Lato"/>
              <a:ea typeface="Lato"/>
              <a:cs typeface="Lato"/>
              <a:sym typeface="Lato"/>
            </a:endParaRPr>
          </a:p>
          <a:p>
            <a:pPr indent="0" lvl="0" marL="1371600" rtl="0" algn="l">
              <a:spcBef>
                <a:spcPts val="0"/>
              </a:spcBef>
              <a:spcAft>
                <a:spcPts val="0"/>
              </a:spcAft>
              <a:buNone/>
            </a:pPr>
            <a:r>
              <a:rPr lang="en" sz="1300">
                <a:solidFill>
                  <a:schemeClr val="accent1"/>
                </a:solidFill>
                <a:latin typeface="Lato"/>
                <a:ea typeface="Lato"/>
                <a:cs typeface="Lato"/>
                <a:sym typeface="Lato"/>
              </a:rPr>
              <a:t>        3) has a faster runtime than SmoothGrad</a:t>
            </a:r>
            <a:endParaRPr>
              <a:latin typeface="Lato"/>
              <a:ea typeface="Lato"/>
              <a:cs typeface="Lato"/>
              <a:sym typeface="Lato"/>
            </a:endParaRPr>
          </a:p>
        </p:txBody>
      </p:sp>
      <p:sp>
        <p:nvSpPr>
          <p:cNvPr id="299" name="Google Shape;299;p38"/>
          <p:cNvSpPr/>
          <p:nvPr/>
        </p:nvSpPr>
        <p:spPr>
          <a:xfrm>
            <a:off x="2959600" y="1912775"/>
            <a:ext cx="2153400" cy="2152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chemeClr val="dk1"/>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Robustness experiments</a:t>
            </a:r>
            <a:endParaRPr/>
          </a:p>
        </p:txBody>
      </p:sp>
      <p:pic>
        <p:nvPicPr>
          <p:cNvPr id="305" name="Google Shape;305;p39"/>
          <p:cNvPicPr preferRelativeResize="0"/>
          <p:nvPr/>
        </p:nvPicPr>
        <p:blipFill rotWithShape="1">
          <a:blip r:embed="rId3">
            <a:alphaModFix/>
          </a:blip>
          <a:srcRect b="5109" l="0" r="0" t="6792"/>
          <a:stretch/>
        </p:blipFill>
        <p:spPr>
          <a:xfrm>
            <a:off x="571425" y="1886250"/>
            <a:ext cx="6804400" cy="2395950"/>
          </a:xfrm>
          <a:prstGeom prst="rect">
            <a:avLst/>
          </a:prstGeom>
          <a:noFill/>
          <a:ln>
            <a:noFill/>
          </a:ln>
        </p:spPr>
      </p:pic>
      <p:sp>
        <p:nvSpPr>
          <p:cNvPr id="306" name="Google Shape;306;p39"/>
          <p:cNvSpPr txBox="1"/>
          <p:nvPr/>
        </p:nvSpPr>
        <p:spPr>
          <a:xfrm>
            <a:off x="852275" y="4206000"/>
            <a:ext cx="6242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Figure 5.  𝛽-smoothing 1) makes explanations more robust </a:t>
            </a:r>
            <a:endParaRPr sz="1300">
              <a:solidFill>
                <a:schemeClr val="accent1"/>
              </a:solidFill>
              <a:latin typeface="Lato"/>
              <a:ea typeface="Lato"/>
              <a:cs typeface="Lato"/>
              <a:sym typeface="Lato"/>
            </a:endParaRPr>
          </a:p>
          <a:p>
            <a:pPr indent="0" lvl="0" marL="1371600" rtl="0" algn="l">
              <a:spcBef>
                <a:spcPts val="0"/>
              </a:spcBef>
              <a:spcAft>
                <a:spcPts val="0"/>
              </a:spcAft>
              <a:buNone/>
            </a:pPr>
            <a:r>
              <a:rPr lang="en" sz="1300">
                <a:solidFill>
                  <a:schemeClr val="accent1"/>
                </a:solidFill>
                <a:latin typeface="Lato"/>
                <a:ea typeface="Lato"/>
                <a:cs typeface="Lato"/>
                <a:sym typeface="Lato"/>
              </a:rPr>
              <a:t>        2) is comparable to SmoothGrad </a:t>
            </a:r>
            <a:endParaRPr sz="1300">
              <a:solidFill>
                <a:schemeClr val="accent1"/>
              </a:solidFill>
              <a:latin typeface="Lato"/>
              <a:ea typeface="Lato"/>
              <a:cs typeface="Lato"/>
              <a:sym typeface="Lato"/>
            </a:endParaRPr>
          </a:p>
          <a:p>
            <a:pPr indent="0" lvl="0" marL="1371600" rtl="0" algn="l">
              <a:spcBef>
                <a:spcPts val="0"/>
              </a:spcBef>
              <a:spcAft>
                <a:spcPts val="0"/>
              </a:spcAft>
              <a:buNone/>
            </a:pPr>
            <a:r>
              <a:rPr lang="en" sz="1300">
                <a:solidFill>
                  <a:schemeClr val="accent1"/>
                </a:solidFill>
                <a:latin typeface="Lato"/>
                <a:ea typeface="Lato"/>
                <a:cs typeface="Lato"/>
                <a:sym typeface="Lato"/>
              </a:rPr>
              <a:t>        3) has a faster runtime than SmoothGrad</a:t>
            </a:r>
            <a:endParaRPr>
              <a:latin typeface="Lato"/>
              <a:ea typeface="Lato"/>
              <a:cs typeface="Lato"/>
              <a:sym typeface="Lato"/>
            </a:endParaRPr>
          </a:p>
        </p:txBody>
      </p:sp>
      <p:sp>
        <p:nvSpPr>
          <p:cNvPr id="307" name="Google Shape;307;p39"/>
          <p:cNvSpPr/>
          <p:nvPr/>
        </p:nvSpPr>
        <p:spPr>
          <a:xfrm>
            <a:off x="5012225" y="1886250"/>
            <a:ext cx="2217000" cy="23958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chemeClr val="dk1"/>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0"/>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Critique</a:t>
            </a:r>
            <a:endParaRPr/>
          </a:p>
        </p:txBody>
      </p:sp>
      <p:sp>
        <p:nvSpPr>
          <p:cNvPr id="318" name="Google Shape;318;p4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t>Strengths</a:t>
            </a:r>
            <a:endParaRPr b="1" sz="1500"/>
          </a:p>
          <a:p>
            <a:pPr indent="-323850" lvl="0" marL="457200" rtl="0" algn="l">
              <a:lnSpc>
                <a:spcPct val="100000"/>
              </a:lnSpc>
              <a:spcBef>
                <a:spcPts val="1200"/>
              </a:spcBef>
              <a:spcAft>
                <a:spcPts val="0"/>
              </a:spcAft>
              <a:buSzPts val="1500"/>
              <a:buChar char="●"/>
            </a:pPr>
            <a:r>
              <a:rPr lang="en" sz="1500"/>
              <a:t>Thorough investigation: problem → reason → solution</a:t>
            </a:r>
            <a:endParaRPr sz="1500"/>
          </a:p>
          <a:p>
            <a:pPr indent="-323850" lvl="0" marL="457200" rtl="0" algn="l">
              <a:lnSpc>
                <a:spcPct val="100000"/>
              </a:lnSpc>
              <a:spcBef>
                <a:spcPts val="0"/>
              </a:spcBef>
              <a:spcAft>
                <a:spcPts val="0"/>
              </a:spcAft>
              <a:buSzPts val="1500"/>
              <a:buChar char="●"/>
            </a:pPr>
            <a:r>
              <a:rPr lang="en" sz="1500"/>
              <a:t>Extensive validation: various explanation methods, models, and datasets</a:t>
            </a:r>
            <a:endParaRPr sz="1500"/>
          </a:p>
          <a:p>
            <a:pPr indent="0" lvl="0" marL="0" rtl="0" algn="l">
              <a:lnSpc>
                <a:spcPct val="100000"/>
              </a:lnSpc>
              <a:spcBef>
                <a:spcPts val="1200"/>
              </a:spcBef>
              <a:spcAft>
                <a:spcPts val="0"/>
              </a:spcAft>
              <a:buNone/>
            </a:pPr>
            <a:r>
              <a:rPr b="1" lang="en" sz="1500"/>
              <a:t>Limitations</a:t>
            </a:r>
            <a:endParaRPr b="1" sz="1500"/>
          </a:p>
          <a:p>
            <a:pPr indent="-323850" lvl="0" marL="457200" rtl="0" algn="l">
              <a:lnSpc>
                <a:spcPct val="100000"/>
              </a:lnSpc>
              <a:spcBef>
                <a:spcPts val="1200"/>
              </a:spcBef>
              <a:spcAft>
                <a:spcPts val="0"/>
              </a:spcAft>
              <a:buSzPts val="1500"/>
              <a:buChar char="●"/>
            </a:pPr>
            <a:r>
              <a:rPr lang="en" sz="1500"/>
              <a:t>Analyses focused on relu/softplus activation function</a:t>
            </a:r>
            <a:endParaRPr sz="1500"/>
          </a:p>
          <a:p>
            <a:pPr indent="-323850" lvl="0" marL="457200" rtl="0" algn="l">
              <a:lnSpc>
                <a:spcPct val="100000"/>
              </a:lnSpc>
              <a:spcBef>
                <a:spcPts val="0"/>
              </a:spcBef>
              <a:spcAft>
                <a:spcPts val="0"/>
              </a:spcAft>
              <a:buSzPts val="1500"/>
              <a:buChar char="●"/>
            </a:pPr>
            <a:r>
              <a:rPr lang="en" sz="1500"/>
              <a:t>Evaluation of robustness based on Pearson correlation coefficient</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a:p>
            <a:pPr indent="0" lvl="0" marL="0" rtl="0" algn="l">
              <a:spcBef>
                <a:spcPts val="0"/>
              </a:spcBef>
              <a:spcAft>
                <a:spcPts val="0"/>
              </a:spcAft>
              <a:buNone/>
            </a:pPr>
            <a:r>
              <a:t/>
            </a:r>
            <a:endParaRPr/>
          </a:p>
        </p:txBody>
      </p:sp>
      <p:sp>
        <p:nvSpPr>
          <p:cNvPr id="99" name="Google Shape;99;p15"/>
          <p:cNvSpPr txBox="1"/>
          <p:nvPr>
            <p:ph idx="1" type="body"/>
          </p:nvPr>
        </p:nvSpPr>
        <p:spPr>
          <a:xfrm>
            <a:off x="729450" y="2078875"/>
            <a:ext cx="3920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Understand and verify aspects of ML models</a:t>
            </a:r>
            <a:endParaRPr sz="1500"/>
          </a:p>
          <a:p>
            <a:pPr indent="0" lvl="0" marL="0" rtl="0" algn="l">
              <a:spcBef>
                <a:spcPts val="1200"/>
              </a:spcBef>
              <a:spcAft>
                <a:spcPts val="0"/>
              </a:spcAft>
              <a:buNone/>
            </a:pPr>
            <a:r>
              <a:rPr lang="en" sz="1500"/>
              <a:t>Aid decision making in high-stakes scenarios</a:t>
            </a:r>
            <a:endParaRPr sz="1500"/>
          </a:p>
          <a:p>
            <a:pPr indent="0" lvl="0" marL="0" rtl="0" algn="l">
              <a:spcBef>
                <a:spcPts val="1200"/>
              </a:spcBef>
              <a:spcAft>
                <a:spcPts val="1200"/>
              </a:spcAft>
              <a:buNone/>
            </a:pPr>
            <a:r>
              <a:t/>
            </a:r>
            <a:endParaRPr sz="1500"/>
          </a:p>
        </p:txBody>
      </p:sp>
      <p:grpSp>
        <p:nvGrpSpPr>
          <p:cNvPr id="100" name="Google Shape;100;p15"/>
          <p:cNvGrpSpPr/>
          <p:nvPr/>
        </p:nvGrpSpPr>
        <p:grpSpPr>
          <a:xfrm>
            <a:off x="4650150" y="2183375"/>
            <a:ext cx="619400" cy="640200"/>
            <a:chOff x="4650150" y="2183375"/>
            <a:chExt cx="619400" cy="640200"/>
          </a:xfrm>
        </p:grpSpPr>
        <p:sp>
          <p:nvSpPr>
            <p:cNvPr id="101" name="Google Shape;101;p15"/>
            <p:cNvSpPr/>
            <p:nvPr/>
          </p:nvSpPr>
          <p:spPr>
            <a:xfrm>
              <a:off x="4650150" y="2183375"/>
              <a:ext cx="136500" cy="640200"/>
            </a:xfrm>
            <a:prstGeom prst="rightBrace">
              <a:avLst>
                <a:gd fmla="val 50000" name="adj1"/>
                <a:gd fmla="val 50000" name="adj2"/>
              </a:avLst>
            </a:prstGeom>
            <a:no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cxnSp>
          <p:nvCxnSpPr>
            <p:cNvPr id="102" name="Google Shape;102;p15"/>
            <p:cNvCxnSpPr/>
            <p:nvPr/>
          </p:nvCxnSpPr>
          <p:spPr>
            <a:xfrm>
              <a:off x="4975550" y="2508775"/>
              <a:ext cx="294000" cy="0"/>
            </a:xfrm>
            <a:prstGeom prst="straightConnector1">
              <a:avLst/>
            </a:prstGeom>
            <a:noFill/>
            <a:ln cap="flat" cmpd="sng" w="9525">
              <a:solidFill>
                <a:schemeClr val="dk2"/>
              </a:solidFill>
              <a:prstDash val="solid"/>
              <a:round/>
              <a:headEnd len="med" w="med" type="none"/>
              <a:tailEnd len="med" w="med" type="triangle"/>
            </a:ln>
          </p:spPr>
        </p:cxnSp>
      </p:grpSp>
      <p:sp>
        <p:nvSpPr>
          <p:cNvPr id="103" name="Google Shape;103;p15"/>
          <p:cNvSpPr txBox="1"/>
          <p:nvPr/>
        </p:nvSpPr>
        <p:spPr>
          <a:xfrm>
            <a:off x="5311450" y="2277825"/>
            <a:ext cx="3201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E06666"/>
                </a:solidFill>
                <a:latin typeface="Lato"/>
                <a:ea typeface="Lato"/>
                <a:cs typeface="Lato"/>
                <a:sym typeface="Lato"/>
              </a:rPr>
              <a:t>Reliable</a:t>
            </a:r>
            <a:r>
              <a:rPr lang="en" sz="1500">
                <a:solidFill>
                  <a:schemeClr val="accent1"/>
                </a:solidFill>
                <a:latin typeface="Lato"/>
                <a:ea typeface="Lato"/>
                <a:cs typeface="Lato"/>
                <a:sym typeface="Lato"/>
              </a:rPr>
              <a:t> explanations of models!</a:t>
            </a:r>
            <a:endParaRPr sz="1500">
              <a:solidFill>
                <a:schemeClr val="accent1"/>
              </a:solidFill>
              <a:latin typeface="Lato"/>
              <a:ea typeface="Lato"/>
              <a:cs typeface="Lato"/>
              <a:sym typeface="Lato"/>
            </a:endParaRPr>
          </a:p>
        </p:txBody>
      </p:sp>
      <p:sp>
        <p:nvSpPr>
          <p:cNvPr id="104" name="Google Shape;104;p15"/>
          <p:cNvSpPr txBox="1"/>
          <p:nvPr/>
        </p:nvSpPr>
        <p:spPr>
          <a:xfrm>
            <a:off x="2770800" y="3153100"/>
            <a:ext cx="3606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accent1"/>
                </a:solidFill>
                <a:latin typeface="Lato"/>
                <a:ea typeface="Lato"/>
                <a:cs typeface="Lato"/>
                <a:sym typeface="Lato"/>
              </a:rPr>
              <a:t>Can we always trust model explanations?</a:t>
            </a:r>
            <a:endParaRPr sz="15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directions &amp; food for thought</a:t>
            </a:r>
            <a:endParaRPr/>
          </a:p>
        </p:txBody>
      </p:sp>
      <p:sp>
        <p:nvSpPr>
          <p:cNvPr id="324" name="Google Shape;324;p42"/>
          <p:cNvSpPr txBox="1"/>
          <p:nvPr>
            <p:ph idx="1" type="body"/>
          </p:nvPr>
        </p:nvSpPr>
        <p:spPr>
          <a:xfrm>
            <a:off x="729450" y="2078875"/>
            <a:ext cx="7968900" cy="25833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1500"/>
              <a:t>Future directions</a:t>
            </a:r>
            <a:endParaRPr b="1" sz="1500"/>
          </a:p>
          <a:p>
            <a:pPr indent="-323850" lvl="0" marL="457200" rtl="0" algn="l">
              <a:lnSpc>
                <a:spcPct val="90000"/>
              </a:lnSpc>
              <a:spcBef>
                <a:spcPts val="1200"/>
              </a:spcBef>
              <a:spcAft>
                <a:spcPts val="0"/>
              </a:spcAft>
              <a:buSzPts val="1500"/>
              <a:buChar char="●"/>
            </a:pPr>
            <a:r>
              <a:rPr lang="en" sz="1500"/>
              <a:t>Extend empirical analyses to other tasks and data modalities</a:t>
            </a:r>
            <a:endParaRPr sz="1500"/>
          </a:p>
          <a:p>
            <a:pPr indent="-323850" lvl="0" marL="457200" rtl="0" algn="l">
              <a:lnSpc>
                <a:spcPct val="90000"/>
              </a:lnSpc>
              <a:spcBef>
                <a:spcPts val="0"/>
              </a:spcBef>
              <a:spcAft>
                <a:spcPts val="0"/>
              </a:spcAft>
              <a:buSzPts val="1500"/>
              <a:buChar char="●"/>
            </a:pPr>
            <a:r>
              <a:rPr lang="en" sz="1500"/>
              <a:t>Generalize theoretical analyses to propagation-based methods</a:t>
            </a:r>
            <a:endParaRPr sz="1500"/>
          </a:p>
          <a:p>
            <a:pPr indent="-323850" lvl="0" marL="457200" rtl="0" algn="l">
              <a:lnSpc>
                <a:spcPct val="90000"/>
              </a:lnSpc>
              <a:spcBef>
                <a:spcPts val="0"/>
              </a:spcBef>
              <a:spcAft>
                <a:spcPts val="0"/>
              </a:spcAft>
              <a:buSzPts val="1500"/>
              <a:buChar char="●"/>
            </a:pPr>
            <a:r>
              <a:rPr lang="en" sz="1500"/>
              <a:t>Modify model training process to make NNs less vulnerable to explanation manipulation </a:t>
            </a:r>
            <a:endParaRPr sz="1500"/>
          </a:p>
          <a:p>
            <a:pPr indent="-323850" lvl="1" marL="914400" rtl="0" algn="l">
              <a:lnSpc>
                <a:spcPct val="90000"/>
              </a:lnSpc>
              <a:spcBef>
                <a:spcPts val="0"/>
              </a:spcBef>
              <a:spcAft>
                <a:spcPts val="0"/>
              </a:spcAft>
              <a:buSzPts val="1500"/>
              <a:buChar char="○"/>
            </a:pPr>
            <a:r>
              <a:rPr lang="en" sz="1500"/>
              <a:t>Low-curvature models [Srinivas et al., NeurIPS 2022]</a:t>
            </a:r>
            <a:endParaRPr sz="1500"/>
          </a:p>
          <a:p>
            <a:pPr indent="0" lvl="0" marL="0" rtl="0" algn="l">
              <a:lnSpc>
                <a:spcPct val="90000"/>
              </a:lnSpc>
              <a:spcBef>
                <a:spcPts val="1200"/>
              </a:spcBef>
              <a:spcAft>
                <a:spcPts val="0"/>
              </a:spcAft>
              <a:buNone/>
            </a:pPr>
            <a:r>
              <a:rPr b="1" lang="en" sz="1500"/>
              <a:t>Food for thought</a:t>
            </a:r>
            <a:r>
              <a:rPr lang="en" sz="1500"/>
              <a:t> </a:t>
            </a:r>
            <a:endParaRPr sz="1500"/>
          </a:p>
          <a:p>
            <a:pPr indent="-323850" lvl="0" marL="457200" rtl="0" algn="l">
              <a:lnSpc>
                <a:spcPct val="90000"/>
              </a:lnSpc>
              <a:spcBef>
                <a:spcPts val="1200"/>
              </a:spcBef>
              <a:spcAft>
                <a:spcPts val="0"/>
              </a:spcAft>
              <a:buSzPts val="1500"/>
              <a:buChar char="●"/>
            </a:pPr>
            <a:r>
              <a:rPr lang="en" sz="1500"/>
              <a:t>Might there be other </a:t>
            </a:r>
            <a:r>
              <a:rPr lang="en" sz="1500"/>
              <a:t>reasons for explanations being sensitive to manipulation?</a:t>
            </a:r>
            <a:endParaRPr sz="1500"/>
          </a:p>
          <a:p>
            <a:pPr indent="-323850" lvl="0" marL="457200" rtl="0" algn="l">
              <a:lnSpc>
                <a:spcPct val="90000"/>
              </a:lnSpc>
              <a:spcBef>
                <a:spcPts val="0"/>
              </a:spcBef>
              <a:spcAft>
                <a:spcPts val="0"/>
              </a:spcAft>
              <a:buSzPts val="1500"/>
              <a:buChar char="●"/>
            </a:pPr>
            <a:r>
              <a:rPr lang="en" sz="1500"/>
              <a:t>What are other ways to evaluate robustness of explanations?</a:t>
            </a:r>
            <a:endParaRPr sz="1500"/>
          </a:p>
          <a:p>
            <a:pPr indent="-323850" lvl="0" marL="457200" rtl="0" algn="l">
              <a:lnSpc>
                <a:spcPct val="90000"/>
              </a:lnSpc>
              <a:spcBef>
                <a:spcPts val="0"/>
              </a:spcBef>
              <a:spcAft>
                <a:spcPts val="0"/>
              </a:spcAft>
              <a:buSzPts val="1500"/>
              <a:buChar char="●"/>
            </a:pPr>
            <a:r>
              <a:rPr lang="en" sz="1500"/>
              <a:t>Is it a good idea to trade-off faithfulness for better robustness?</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 Contribution</a:t>
            </a:r>
            <a:endParaRPr/>
          </a:p>
        </p:txBody>
      </p:sp>
      <p:sp>
        <p:nvSpPr>
          <p:cNvPr id="110" name="Google Shape;110;p16"/>
          <p:cNvSpPr txBox="1"/>
          <p:nvPr>
            <p:ph idx="1" type="body"/>
          </p:nvPr>
        </p:nvSpPr>
        <p:spPr>
          <a:xfrm>
            <a:off x="729450" y="2078875"/>
            <a:ext cx="4351200" cy="2261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Manipulate explanations! </a:t>
            </a:r>
            <a:r>
              <a:rPr lang="en" sz="1500"/>
              <a:t>😈</a:t>
            </a:r>
            <a:endParaRPr sz="1500"/>
          </a:p>
          <a:p>
            <a:pPr indent="-323850" lvl="0" marL="457200" rtl="0" algn="l">
              <a:spcBef>
                <a:spcPts val="0"/>
              </a:spcBef>
              <a:spcAft>
                <a:spcPts val="0"/>
              </a:spcAft>
              <a:buSzPts val="1500"/>
              <a:buChar char="●"/>
            </a:pPr>
            <a:r>
              <a:rPr lang="en" sz="1500"/>
              <a:t>Provide a theoretical understanding of such nonrobustness and derive a bound 🤔</a:t>
            </a:r>
            <a:endParaRPr sz="1500"/>
          </a:p>
          <a:p>
            <a:pPr indent="-323850" lvl="0" marL="457200" rtl="0" algn="l">
              <a:spcBef>
                <a:spcPts val="0"/>
              </a:spcBef>
              <a:spcAft>
                <a:spcPts val="0"/>
              </a:spcAft>
              <a:buSzPts val="1500"/>
              <a:buChar char="●"/>
            </a:pPr>
            <a:r>
              <a:rPr lang="en" sz="1500"/>
              <a:t>Introduce</a:t>
            </a:r>
            <a:r>
              <a:rPr lang="en" sz="1500"/>
              <a:t> smoothing to increase explanation robustness! 😎</a:t>
            </a:r>
            <a:endParaRPr sz="1500"/>
          </a:p>
        </p:txBody>
      </p:sp>
      <p:pic>
        <p:nvPicPr>
          <p:cNvPr id="111" name="Google Shape;111;p16"/>
          <p:cNvPicPr preferRelativeResize="0"/>
          <p:nvPr/>
        </p:nvPicPr>
        <p:blipFill>
          <a:blip r:embed="rId3">
            <a:alphaModFix/>
          </a:blip>
          <a:stretch>
            <a:fillRect/>
          </a:stretch>
        </p:blipFill>
        <p:spPr>
          <a:xfrm>
            <a:off x="6326995" y="621350"/>
            <a:ext cx="2343900" cy="2472550"/>
          </a:xfrm>
          <a:prstGeom prst="rect">
            <a:avLst/>
          </a:prstGeom>
          <a:noFill/>
          <a:ln>
            <a:noFill/>
          </a:ln>
        </p:spPr>
      </p:pic>
      <p:pic>
        <p:nvPicPr>
          <p:cNvPr id="112" name="Google Shape;112;p16"/>
          <p:cNvPicPr preferRelativeResize="0"/>
          <p:nvPr/>
        </p:nvPicPr>
        <p:blipFill>
          <a:blip r:embed="rId4">
            <a:alphaModFix/>
          </a:blip>
          <a:stretch>
            <a:fillRect/>
          </a:stretch>
        </p:blipFill>
        <p:spPr>
          <a:xfrm>
            <a:off x="5080650" y="3031375"/>
            <a:ext cx="4010875" cy="491899"/>
          </a:xfrm>
          <a:prstGeom prst="rect">
            <a:avLst/>
          </a:prstGeom>
          <a:noFill/>
          <a:ln>
            <a:noFill/>
          </a:ln>
        </p:spPr>
      </p:pic>
      <p:pic>
        <p:nvPicPr>
          <p:cNvPr id="113" name="Google Shape;113;p16"/>
          <p:cNvPicPr preferRelativeResize="0"/>
          <p:nvPr/>
        </p:nvPicPr>
        <p:blipFill>
          <a:blip r:embed="rId5">
            <a:alphaModFix/>
          </a:blip>
          <a:stretch>
            <a:fillRect/>
          </a:stretch>
        </p:blipFill>
        <p:spPr>
          <a:xfrm>
            <a:off x="6706475" y="3475300"/>
            <a:ext cx="1711675" cy="1504825"/>
          </a:xfrm>
          <a:prstGeom prst="rect">
            <a:avLst/>
          </a:prstGeom>
          <a:noFill/>
          <a:ln>
            <a:noFill/>
          </a:ln>
        </p:spPr>
      </p:pic>
      <p:sp>
        <p:nvSpPr>
          <p:cNvPr id="114" name="Google Shape;114;p16"/>
          <p:cNvSpPr txBox="1"/>
          <p:nvPr/>
        </p:nvSpPr>
        <p:spPr>
          <a:xfrm>
            <a:off x="6012000" y="671800"/>
            <a:ext cx="315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500">
                <a:solidFill>
                  <a:schemeClr val="accent1"/>
                </a:solidFill>
                <a:latin typeface="Lato"/>
                <a:ea typeface="Lato"/>
                <a:cs typeface="Lato"/>
                <a:sym typeface="Lato"/>
              </a:rPr>
              <a:t>😈</a:t>
            </a:r>
            <a:endParaRPr>
              <a:latin typeface="Lato"/>
              <a:ea typeface="Lato"/>
              <a:cs typeface="Lato"/>
              <a:sym typeface="Lato"/>
            </a:endParaRPr>
          </a:p>
        </p:txBody>
      </p:sp>
      <p:sp>
        <p:nvSpPr>
          <p:cNvPr id="115" name="Google Shape;115;p16"/>
          <p:cNvSpPr txBox="1"/>
          <p:nvPr/>
        </p:nvSpPr>
        <p:spPr>
          <a:xfrm>
            <a:off x="5479475" y="2831000"/>
            <a:ext cx="315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500">
                <a:solidFill>
                  <a:schemeClr val="accent1"/>
                </a:solidFill>
                <a:latin typeface="Lato"/>
                <a:ea typeface="Lato"/>
                <a:cs typeface="Lato"/>
                <a:sym typeface="Lato"/>
              </a:rPr>
              <a:t>🤔</a:t>
            </a:r>
            <a:endParaRPr>
              <a:latin typeface="Lato"/>
              <a:ea typeface="Lato"/>
              <a:cs typeface="Lato"/>
              <a:sym typeface="Lato"/>
            </a:endParaRPr>
          </a:p>
        </p:txBody>
      </p:sp>
      <p:sp>
        <p:nvSpPr>
          <p:cNvPr id="116" name="Google Shape;116;p16"/>
          <p:cNvSpPr txBox="1"/>
          <p:nvPr/>
        </p:nvSpPr>
        <p:spPr>
          <a:xfrm>
            <a:off x="6547725" y="3730025"/>
            <a:ext cx="315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500">
                <a:solidFill>
                  <a:schemeClr val="accent1"/>
                </a:solidFill>
                <a:latin typeface="Lato"/>
                <a:ea typeface="Lato"/>
                <a:cs typeface="Lato"/>
                <a:sym typeface="Lato"/>
              </a:rPr>
              <a:t>😎</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 Related Work</a:t>
            </a:r>
            <a:endParaRPr/>
          </a:p>
        </p:txBody>
      </p:sp>
      <p:sp>
        <p:nvSpPr>
          <p:cNvPr id="122" name="Google Shape;122;p17"/>
          <p:cNvSpPr txBox="1"/>
          <p:nvPr>
            <p:ph idx="1" type="body"/>
          </p:nvPr>
        </p:nvSpPr>
        <p:spPr>
          <a:xfrm>
            <a:off x="729450" y="1974775"/>
            <a:ext cx="7688700" cy="1740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Interpretation of Neural Networks is Fragile [</a:t>
            </a:r>
            <a:r>
              <a:rPr lang="en" sz="1500" u="sng">
                <a:solidFill>
                  <a:schemeClr val="hlink"/>
                </a:solidFill>
                <a:hlinkClick r:id="rId3"/>
              </a:rPr>
              <a:t>Ghorbani et al. </a:t>
            </a:r>
            <a:r>
              <a:rPr lang="en" sz="1500"/>
              <a:t>]</a:t>
            </a:r>
            <a:endParaRPr sz="1500"/>
          </a:p>
          <a:p>
            <a:pPr indent="-323850" lvl="1" marL="914400" rtl="0" algn="l">
              <a:spcBef>
                <a:spcPts val="0"/>
              </a:spcBef>
              <a:spcAft>
                <a:spcPts val="0"/>
              </a:spcAft>
              <a:buSzPts val="1500"/>
              <a:buChar char="○"/>
            </a:pPr>
            <a:r>
              <a:rPr lang="en" sz="1500"/>
              <a:t>Complex decision boundary</a:t>
            </a:r>
            <a:endParaRPr sz="1500"/>
          </a:p>
          <a:p>
            <a:pPr indent="-323850" lvl="0" marL="457200" rtl="0" algn="l">
              <a:spcBef>
                <a:spcPts val="0"/>
              </a:spcBef>
              <a:spcAft>
                <a:spcPts val="0"/>
              </a:spcAft>
              <a:buSzPts val="1500"/>
              <a:buChar char="●"/>
            </a:pPr>
            <a:r>
              <a:rPr lang="en" sz="1500"/>
              <a:t>The (un)reliability of saliency methods [</a:t>
            </a:r>
            <a:r>
              <a:rPr lang="en" sz="1500" u="sng">
                <a:solidFill>
                  <a:schemeClr val="hlink"/>
                </a:solidFill>
                <a:hlinkClick r:id="rId4"/>
              </a:rPr>
              <a:t>Kindermans et al.</a:t>
            </a:r>
            <a:r>
              <a:rPr lang="en" sz="1500"/>
              <a:t>]</a:t>
            </a:r>
            <a:endParaRPr sz="1500"/>
          </a:p>
          <a:p>
            <a:pPr indent="-323850" lvl="1" marL="914400" rtl="0" algn="l">
              <a:spcBef>
                <a:spcPts val="0"/>
              </a:spcBef>
              <a:spcAft>
                <a:spcPts val="0"/>
              </a:spcAft>
              <a:buSzPts val="1500"/>
              <a:buChar char="○"/>
            </a:pPr>
            <a:r>
              <a:rPr lang="en" sz="1500"/>
              <a:t>Input invariance</a:t>
            </a:r>
            <a:endParaRPr sz="1500"/>
          </a:p>
          <a:p>
            <a:pPr indent="-323850" lvl="0" marL="457200" rtl="0" algn="l">
              <a:spcBef>
                <a:spcPts val="0"/>
              </a:spcBef>
              <a:spcAft>
                <a:spcPts val="0"/>
              </a:spcAft>
              <a:buSzPts val="1500"/>
              <a:buChar char="●"/>
            </a:pPr>
            <a:r>
              <a:rPr lang="en" sz="1500"/>
              <a:t>Sanity checks for saliency maps  [</a:t>
            </a:r>
            <a:r>
              <a:rPr lang="en" sz="1500" u="sng">
                <a:solidFill>
                  <a:schemeClr val="hlink"/>
                </a:solidFill>
                <a:hlinkClick r:id="rId5"/>
              </a:rPr>
              <a:t>Adebayo et al.</a:t>
            </a:r>
            <a:r>
              <a:rPr lang="en" sz="1500"/>
              <a:t>]</a:t>
            </a:r>
            <a:endParaRPr sz="1500"/>
          </a:p>
          <a:p>
            <a:pPr indent="-323850" lvl="1" marL="914400" rtl="0" algn="l">
              <a:spcBef>
                <a:spcPts val="0"/>
              </a:spcBef>
              <a:spcAft>
                <a:spcPts val="0"/>
              </a:spcAft>
              <a:buSzPts val="1500"/>
              <a:buChar char="○"/>
            </a:pPr>
            <a:r>
              <a:rPr lang="en" sz="1500"/>
              <a:t>Randomization test (Wednesday)</a:t>
            </a:r>
            <a:endParaRPr sz="1500"/>
          </a:p>
        </p:txBody>
      </p:sp>
      <p:sp>
        <p:nvSpPr>
          <p:cNvPr id="123" name="Google Shape;123;p17"/>
          <p:cNvSpPr txBox="1"/>
          <p:nvPr>
            <p:ph idx="1" type="body"/>
          </p:nvPr>
        </p:nvSpPr>
        <p:spPr>
          <a:xfrm>
            <a:off x="729450" y="3761075"/>
            <a:ext cx="7688700" cy="100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300"/>
          </a:p>
          <a:p>
            <a:pPr indent="-323850" lvl="0" marL="457200" rtl="0" algn="l">
              <a:spcBef>
                <a:spcPts val="1200"/>
              </a:spcBef>
              <a:spcAft>
                <a:spcPts val="0"/>
              </a:spcAft>
              <a:buSzPts val="1500"/>
              <a:buChar char="●"/>
            </a:pPr>
            <a:r>
              <a:rPr lang="en" sz="1500"/>
              <a:t>Fairwashing Explanations with Off-Manifold Detergent [</a:t>
            </a:r>
            <a:r>
              <a:rPr lang="en" sz="1500" u="sng">
                <a:solidFill>
                  <a:schemeClr val="hlink"/>
                </a:solidFill>
                <a:hlinkClick r:id="rId6"/>
              </a:rPr>
              <a:t>Anders et al.</a:t>
            </a:r>
            <a:r>
              <a:rPr lang="en" sz="1500"/>
              <a:t>]</a:t>
            </a:r>
            <a:endParaRPr sz="1500"/>
          </a:p>
          <a:p>
            <a:pPr indent="-323850" lvl="1" marL="914400" rtl="0" algn="l">
              <a:spcBef>
                <a:spcPts val="0"/>
              </a:spcBef>
              <a:spcAft>
                <a:spcPts val="0"/>
              </a:spcAft>
              <a:buSzPts val="1500"/>
              <a:buChar char="○"/>
            </a:pPr>
            <a:r>
              <a:rPr lang="en" sz="1500"/>
              <a:t>Low-dimensional data manifold v.s. High-dimensional embedding space</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Methodology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Notation</a:t>
            </a:r>
            <a:endParaRPr/>
          </a:p>
        </p:txBody>
      </p:sp>
      <p:sp>
        <p:nvSpPr>
          <p:cNvPr id="134" name="Google Shape;134;p1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6550" lvl="0" marL="457200" rtl="0" algn="l">
              <a:lnSpc>
                <a:spcPct val="105000"/>
              </a:lnSpc>
              <a:spcBef>
                <a:spcPts val="0"/>
              </a:spcBef>
              <a:spcAft>
                <a:spcPts val="0"/>
              </a:spcAft>
              <a:buSzPts val="1700"/>
              <a:buChar char="●"/>
            </a:pPr>
            <a:r>
              <a:rPr lang="en" sz="1700"/>
              <a:t>Neural network                                 with relu non-linearities </a:t>
            </a:r>
            <a:endParaRPr sz="1700"/>
          </a:p>
          <a:p>
            <a:pPr indent="-336550" lvl="0" marL="457200" rtl="0" algn="l">
              <a:lnSpc>
                <a:spcPct val="105000"/>
              </a:lnSpc>
              <a:spcBef>
                <a:spcPts val="0"/>
              </a:spcBef>
              <a:spcAft>
                <a:spcPts val="0"/>
              </a:spcAft>
              <a:buSzPts val="1700"/>
              <a:buChar char="●"/>
            </a:pPr>
            <a:r>
              <a:rPr lang="en" sz="1700"/>
              <a:t>Classifies input image </a:t>
            </a:r>
            <a:r>
              <a:rPr i="1" lang="en" sz="1700"/>
              <a:t>x</a:t>
            </a:r>
            <a:r>
              <a:rPr lang="en" sz="1700"/>
              <a:t> into K</a:t>
            </a:r>
            <a:r>
              <a:rPr i="1" lang="en" sz="1700"/>
              <a:t> </a:t>
            </a:r>
            <a:r>
              <a:rPr lang="en" sz="1700"/>
              <a:t>categories, predicted class</a:t>
            </a:r>
            <a:endParaRPr sz="1700"/>
          </a:p>
          <a:p>
            <a:pPr indent="-336550" lvl="0" marL="457200" rtl="0" algn="l">
              <a:lnSpc>
                <a:spcPct val="105000"/>
              </a:lnSpc>
              <a:spcBef>
                <a:spcPts val="0"/>
              </a:spcBef>
              <a:spcAft>
                <a:spcPts val="0"/>
              </a:spcAft>
              <a:buSzPts val="1700"/>
              <a:buChar char="●"/>
            </a:pPr>
            <a:r>
              <a:rPr lang="en" sz="1700"/>
              <a:t>Explanation map: </a:t>
            </a:r>
            <a:endParaRPr sz="1700"/>
          </a:p>
          <a:p>
            <a:pPr indent="0" lvl="0" marL="0" rtl="0" algn="l">
              <a:lnSpc>
                <a:spcPct val="105000"/>
              </a:lnSpc>
              <a:spcBef>
                <a:spcPts val="1200"/>
              </a:spcBef>
              <a:spcAft>
                <a:spcPts val="0"/>
              </a:spcAft>
              <a:buNone/>
            </a:pPr>
            <a:r>
              <a:t/>
            </a:r>
            <a:endParaRPr sz="1100"/>
          </a:p>
          <a:p>
            <a:pPr indent="-336550" lvl="0" marL="457200" rtl="0" algn="l">
              <a:lnSpc>
                <a:spcPct val="105000"/>
              </a:lnSpc>
              <a:spcBef>
                <a:spcPts val="1200"/>
              </a:spcBef>
              <a:spcAft>
                <a:spcPts val="0"/>
              </a:spcAft>
              <a:buSzPts val="1700"/>
              <a:buChar char="●"/>
            </a:pPr>
            <a:r>
              <a:rPr lang="en" sz="1700"/>
              <a:t>Target map: </a:t>
            </a:r>
            <a:endParaRPr sz="1700"/>
          </a:p>
          <a:p>
            <a:pPr indent="-336550" lvl="0" marL="457200" rtl="0" algn="l">
              <a:lnSpc>
                <a:spcPct val="105000"/>
              </a:lnSpc>
              <a:spcBef>
                <a:spcPts val="0"/>
              </a:spcBef>
              <a:spcAft>
                <a:spcPts val="0"/>
              </a:spcAft>
              <a:buSzPts val="1700"/>
              <a:buChar char="●"/>
            </a:pPr>
            <a:r>
              <a:rPr lang="en" sz="1700"/>
              <a:t>Manipulated image:</a:t>
            </a:r>
            <a:endParaRPr sz="1700"/>
          </a:p>
          <a:p>
            <a:pPr indent="0" lvl="0" marL="457200" rtl="0" algn="l">
              <a:lnSpc>
                <a:spcPct val="105000"/>
              </a:lnSpc>
              <a:spcBef>
                <a:spcPts val="1200"/>
              </a:spcBef>
              <a:spcAft>
                <a:spcPts val="1200"/>
              </a:spcAft>
              <a:buNone/>
            </a:pPr>
            <a:r>
              <a:rPr lang="en" sz="1500"/>
              <a:t> </a:t>
            </a:r>
            <a:endParaRPr sz="1500"/>
          </a:p>
        </p:txBody>
      </p:sp>
      <p:pic>
        <p:nvPicPr>
          <p:cNvPr id="135" name="Google Shape;135;p19"/>
          <p:cNvPicPr preferRelativeResize="0"/>
          <p:nvPr/>
        </p:nvPicPr>
        <p:blipFill>
          <a:blip r:embed="rId3">
            <a:alphaModFix/>
          </a:blip>
          <a:stretch>
            <a:fillRect/>
          </a:stretch>
        </p:blipFill>
        <p:spPr>
          <a:xfrm>
            <a:off x="2798875" y="2078873"/>
            <a:ext cx="1319775" cy="379468"/>
          </a:xfrm>
          <a:prstGeom prst="rect">
            <a:avLst/>
          </a:prstGeom>
          <a:noFill/>
          <a:ln>
            <a:noFill/>
          </a:ln>
        </p:spPr>
      </p:pic>
      <p:pic>
        <p:nvPicPr>
          <p:cNvPr id="136" name="Google Shape;136;p19"/>
          <p:cNvPicPr preferRelativeResize="0"/>
          <p:nvPr/>
        </p:nvPicPr>
        <p:blipFill>
          <a:blip r:embed="rId4">
            <a:alphaModFix/>
          </a:blip>
          <a:stretch>
            <a:fillRect/>
          </a:stretch>
        </p:blipFill>
        <p:spPr>
          <a:xfrm>
            <a:off x="6624399" y="2409825"/>
            <a:ext cx="1793747" cy="323875"/>
          </a:xfrm>
          <a:prstGeom prst="rect">
            <a:avLst/>
          </a:prstGeom>
          <a:noFill/>
          <a:ln>
            <a:noFill/>
          </a:ln>
        </p:spPr>
      </p:pic>
      <p:pic>
        <p:nvPicPr>
          <p:cNvPr id="137" name="Google Shape;137;p19"/>
          <p:cNvPicPr preferRelativeResize="0"/>
          <p:nvPr/>
        </p:nvPicPr>
        <p:blipFill>
          <a:blip r:embed="rId5">
            <a:alphaModFix/>
          </a:blip>
          <a:stretch>
            <a:fillRect/>
          </a:stretch>
        </p:blipFill>
        <p:spPr>
          <a:xfrm>
            <a:off x="2972775" y="2683375"/>
            <a:ext cx="1380720" cy="323875"/>
          </a:xfrm>
          <a:prstGeom prst="rect">
            <a:avLst/>
          </a:prstGeom>
          <a:noFill/>
          <a:ln>
            <a:noFill/>
          </a:ln>
        </p:spPr>
      </p:pic>
      <p:pic>
        <p:nvPicPr>
          <p:cNvPr id="138" name="Google Shape;138;p19"/>
          <p:cNvPicPr preferRelativeResize="0"/>
          <p:nvPr/>
        </p:nvPicPr>
        <p:blipFill>
          <a:blip r:embed="rId6">
            <a:alphaModFix/>
          </a:blip>
          <a:stretch>
            <a:fillRect/>
          </a:stretch>
        </p:blipFill>
        <p:spPr>
          <a:xfrm>
            <a:off x="2463251" y="3432275"/>
            <a:ext cx="842063" cy="323875"/>
          </a:xfrm>
          <a:prstGeom prst="rect">
            <a:avLst/>
          </a:prstGeom>
          <a:noFill/>
          <a:ln>
            <a:noFill/>
          </a:ln>
        </p:spPr>
      </p:pic>
      <p:pic>
        <p:nvPicPr>
          <p:cNvPr id="139" name="Google Shape;139;p19"/>
          <p:cNvPicPr preferRelativeResize="0"/>
          <p:nvPr/>
        </p:nvPicPr>
        <p:blipFill>
          <a:blip r:embed="rId7">
            <a:alphaModFix/>
          </a:blip>
          <a:stretch>
            <a:fillRect/>
          </a:stretch>
        </p:blipFill>
        <p:spPr>
          <a:xfrm>
            <a:off x="3219375" y="3703350"/>
            <a:ext cx="1546343" cy="379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Properties of Manipulated Image</a:t>
            </a:r>
            <a:endParaRPr/>
          </a:p>
        </p:txBody>
      </p:sp>
      <p:pic>
        <p:nvPicPr>
          <p:cNvPr id="145" name="Google Shape;145;p20"/>
          <p:cNvPicPr preferRelativeResize="0"/>
          <p:nvPr/>
        </p:nvPicPr>
        <p:blipFill>
          <a:blip r:embed="rId3">
            <a:alphaModFix/>
          </a:blip>
          <a:stretch>
            <a:fillRect/>
          </a:stretch>
        </p:blipFill>
        <p:spPr>
          <a:xfrm>
            <a:off x="764150" y="2295350"/>
            <a:ext cx="7807002" cy="1479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Explanation Methods</a:t>
            </a:r>
            <a:endParaRPr/>
          </a:p>
        </p:txBody>
      </p:sp>
      <p:sp>
        <p:nvSpPr>
          <p:cNvPr id="151" name="Google Shape;151;p21"/>
          <p:cNvSpPr txBox="1"/>
          <p:nvPr>
            <p:ph idx="1" type="body"/>
          </p:nvPr>
        </p:nvSpPr>
        <p:spPr>
          <a:xfrm>
            <a:off x="729450" y="2078875"/>
            <a:ext cx="7688700" cy="2546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Vanilla gradients: </a:t>
            </a:r>
            <a:endParaRPr sz="1500"/>
          </a:p>
          <a:p>
            <a:pPr indent="-311150" lvl="1" marL="914400" rtl="0" algn="l">
              <a:spcBef>
                <a:spcPts val="0"/>
              </a:spcBef>
              <a:spcAft>
                <a:spcPts val="0"/>
              </a:spcAft>
              <a:buSzPts val="1300"/>
              <a:buChar char="○"/>
            </a:pPr>
            <a:r>
              <a:rPr lang="en" sz="1300"/>
              <a:t>Q</a:t>
            </a:r>
            <a:r>
              <a:rPr lang="en" sz="1300"/>
              <a:t>uantifies how infinitesimal perturbations in each pixel change the prediction</a:t>
            </a:r>
            <a:endParaRPr sz="1300"/>
          </a:p>
          <a:p>
            <a:pPr indent="-323850" lvl="0" marL="457200" rtl="0" algn="l">
              <a:spcBef>
                <a:spcPts val="0"/>
              </a:spcBef>
              <a:spcAft>
                <a:spcPts val="0"/>
              </a:spcAft>
              <a:buSzPts val="1500"/>
              <a:buChar char="●"/>
            </a:pPr>
            <a:r>
              <a:rPr lang="en" sz="1500"/>
              <a:t>Gradient ⨉ Input:</a:t>
            </a:r>
            <a:endParaRPr sz="1500"/>
          </a:p>
          <a:p>
            <a:pPr indent="-311150" lvl="1" marL="914400" rtl="0" algn="l">
              <a:spcBef>
                <a:spcPts val="0"/>
              </a:spcBef>
              <a:spcAft>
                <a:spcPts val="0"/>
              </a:spcAft>
              <a:buSzPts val="1300"/>
              <a:buChar char="○"/>
            </a:pPr>
            <a:r>
              <a:rPr lang="en" sz="1300"/>
              <a:t>For linear models, this measure gives the exact contribution of each pixel to the prediction</a:t>
            </a:r>
            <a:endParaRPr sz="1300"/>
          </a:p>
          <a:p>
            <a:pPr indent="-323850" lvl="0" marL="457200" rtl="0" algn="l">
              <a:spcBef>
                <a:spcPts val="0"/>
              </a:spcBef>
              <a:spcAft>
                <a:spcPts val="0"/>
              </a:spcAft>
              <a:buSzPts val="1500"/>
              <a:buChar char="●"/>
            </a:pPr>
            <a:r>
              <a:rPr lang="en" sz="1500"/>
              <a:t>Integrated Gradients:</a:t>
            </a:r>
            <a:endParaRPr sz="1500"/>
          </a:p>
          <a:p>
            <a:pPr indent="-323850" lvl="0" marL="457200" rtl="0" algn="l">
              <a:spcBef>
                <a:spcPts val="0"/>
              </a:spcBef>
              <a:spcAft>
                <a:spcPts val="0"/>
              </a:spcAft>
              <a:buSzPts val="1500"/>
              <a:buChar char="●"/>
            </a:pPr>
            <a:r>
              <a:rPr lang="en" sz="1500"/>
              <a:t>Guided Backpropagation</a:t>
            </a:r>
            <a:endParaRPr sz="1500"/>
          </a:p>
          <a:p>
            <a:pPr indent="-323850" lvl="0" marL="457200" rtl="0" algn="l">
              <a:spcBef>
                <a:spcPts val="0"/>
              </a:spcBef>
              <a:spcAft>
                <a:spcPts val="0"/>
              </a:spcAft>
              <a:buSzPts val="1500"/>
              <a:buChar char="●"/>
            </a:pPr>
            <a:r>
              <a:rPr lang="en" sz="1500"/>
              <a:t>Layer-wise Relevance Propagation</a:t>
            </a:r>
            <a:endParaRPr sz="1500"/>
          </a:p>
          <a:p>
            <a:pPr indent="-323850" lvl="0" marL="457200" rtl="0" algn="l">
              <a:spcBef>
                <a:spcPts val="0"/>
              </a:spcBef>
              <a:spcAft>
                <a:spcPts val="0"/>
              </a:spcAft>
              <a:buSzPts val="1500"/>
              <a:buChar char="●"/>
            </a:pPr>
            <a:r>
              <a:rPr lang="en" sz="1500"/>
              <a:t>Pattern Attribution</a:t>
            </a:r>
            <a:endParaRPr sz="1500"/>
          </a:p>
          <a:p>
            <a:pPr indent="-311150" lvl="1" marL="914400" rtl="0" algn="l">
              <a:spcBef>
                <a:spcPts val="0"/>
              </a:spcBef>
              <a:spcAft>
                <a:spcPts val="0"/>
              </a:spcAft>
              <a:buSzPts val="1300"/>
              <a:buChar char="○"/>
            </a:pPr>
            <a:r>
              <a:rPr lang="en" sz="1300"/>
              <a:t>Standard backpropagation upon element-wise multiplication of the weights with learned patterns</a:t>
            </a:r>
            <a:endParaRPr sz="1300"/>
          </a:p>
        </p:txBody>
      </p:sp>
      <p:pic>
        <p:nvPicPr>
          <p:cNvPr id="152" name="Google Shape;152;p21"/>
          <p:cNvPicPr preferRelativeResize="0"/>
          <p:nvPr/>
        </p:nvPicPr>
        <p:blipFill rotWithShape="1">
          <a:blip r:embed="rId3">
            <a:alphaModFix/>
          </a:blip>
          <a:srcRect b="0" l="0" r="0" t="0"/>
          <a:stretch/>
        </p:blipFill>
        <p:spPr>
          <a:xfrm>
            <a:off x="2773100" y="2114900"/>
            <a:ext cx="1066000" cy="296500"/>
          </a:xfrm>
          <a:prstGeom prst="rect">
            <a:avLst/>
          </a:prstGeom>
          <a:noFill/>
          <a:ln>
            <a:noFill/>
          </a:ln>
        </p:spPr>
      </p:pic>
      <p:pic>
        <p:nvPicPr>
          <p:cNvPr id="153" name="Google Shape;153;p21"/>
          <p:cNvPicPr preferRelativeResize="0"/>
          <p:nvPr/>
        </p:nvPicPr>
        <p:blipFill rotWithShape="1">
          <a:blip r:embed="rId4">
            <a:alphaModFix/>
          </a:blip>
          <a:srcRect b="0" l="0" r="0" t="16590"/>
          <a:stretch/>
        </p:blipFill>
        <p:spPr>
          <a:xfrm>
            <a:off x="2773100" y="2672450"/>
            <a:ext cx="1454925" cy="247300"/>
          </a:xfrm>
          <a:prstGeom prst="rect">
            <a:avLst/>
          </a:prstGeom>
          <a:noFill/>
          <a:ln>
            <a:noFill/>
          </a:ln>
        </p:spPr>
      </p:pic>
      <p:pic>
        <p:nvPicPr>
          <p:cNvPr id="154" name="Google Shape;154;p21"/>
          <p:cNvPicPr preferRelativeResize="0"/>
          <p:nvPr/>
        </p:nvPicPr>
        <p:blipFill>
          <a:blip r:embed="rId5">
            <a:alphaModFix/>
          </a:blip>
          <a:stretch>
            <a:fillRect/>
          </a:stretch>
        </p:blipFill>
        <p:spPr>
          <a:xfrm>
            <a:off x="3145050" y="3142400"/>
            <a:ext cx="2422331" cy="247300"/>
          </a:xfrm>
          <a:prstGeom prst="rect">
            <a:avLst/>
          </a:prstGeom>
          <a:noFill/>
          <a:ln>
            <a:noFill/>
          </a:ln>
        </p:spPr>
      </p:pic>
      <p:sp>
        <p:nvSpPr>
          <p:cNvPr id="155" name="Google Shape;155;p21"/>
          <p:cNvSpPr/>
          <p:nvPr/>
        </p:nvSpPr>
        <p:spPr>
          <a:xfrm rot="10800000">
            <a:off x="677600" y="2251775"/>
            <a:ext cx="136500" cy="1124700"/>
          </a:xfrm>
          <a:prstGeom prst="rightBrace">
            <a:avLst>
              <a:gd fmla="val 50000" name="adj1"/>
              <a:gd fmla="val 5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56" name="Google Shape;156;p21"/>
          <p:cNvSpPr/>
          <p:nvPr/>
        </p:nvSpPr>
        <p:spPr>
          <a:xfrm rot="10800000">
            <a:off x="677600" y="3488950"/>
            <a:ext cx="136500" cy="1170600"/>
          </a:xfrm>
          <a:prstGeom prst="rightBrace">
            <a:avLst>
              <a:gd fmla="val 50000" name="adj1"/>
              <a:gd fmla="val 5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sp>
        <p:nvSpPr>
          <p:cNvPr id="157" name="Google Shape;157;p21"/>
          <p:cNvSpPr txBox="1"/>
          <p:nvPr/>
        </p:nvSpPr>
        <p:spPr>
          <a:xfrm rot="-5400000">
            <a:off x="-168200" y="2626750"/>
            <a:ext cx="110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Lato"/>
                <a:ea typeface="Lato"/>
                <a:cs typeface="Lato"/>
                <a:sym typeface="Lato"/>
              </a:rPr>
              <a:t>Gradient-based</a:t>
            </a:r>
            <a:endParaRPr sz="1000">
              <a:solidFill>
                <a:schemeClr val="dk1"/>
              </a:solidFill>
              <a:latin typeface="Lato"/>
              <a:ea typeface="Lato"/>
              <a:cs typeface="Lato"/>
              <a:sym typeface="Lato"/>
            </a:endParaRPr>
          </a:p>
        </p:txBody>
      </p:sp>
      <p:sp>
        <p:nvSpPr>
          <p:cNvPr id="158" name="Google Shape;158;p21"/>
          <p:cNvSpPr txBox="1"/>
          <p:nvPr/>
        </p:nvSpPr>
        <p:spPr>
          <a:xfrm rot="-5400000">
            <a:off x="-269300" y="3859625"/>
            <a:ext cx="130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Lato"/>
                <a:ea typeface="Lato"/>
                <a:cs typeface="Lato"/>
                <a:sym typeface="Lato"/>
              </a:rPr>
              <a:t>Propagation</a:t>
            </a:r>
            <a:r>
              <a:rPr lang="en" sz="1000">
                <a:solidFill>
                  <a:schemeClr val="dk1"/>
                </a:solidFill>
                <a:latin typeface="Lato"/>
                <a:ea typeface="Lato"/>
                <a:cs typeface="Lato"/>
                <a:sym typeface="Lato"/>
              </a:rPr>
              <a:t>-based</a:t>
            </a:r>
            <a:endParaRPr sz="10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