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aleway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  <p:embeddedFont>
      <p:font typeface="Helvetica Neue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italic.fntdata"/><Relationship Id="rId25" Type="http://schemas.openxmlformats.org/officeDocument/2006/relationships/font" Target="fonts/Raleway-bold.fntdata"/><Relationship Id="rId28" Type="http://schemas.openxmlformats.org/officeDocument/2006/relationships/font" Target="fonts/Lato-regular.fntdata"/><Relationship Id="rId27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33" Type="http://schemas.openxmlformats.org/officeDocument/2006/relationships/font" Target="fonts/HelveticaNeue-bold.fntdata"/><Relationship Id="rId10" Type="http://schemas.openxmlformats.org/officeDocument/2006/relationships/slide" Target="slides/slide5.xml"/><Relationship Id="rId32" Type="http://schemas.openxmlformats.org/officeDocument/2006/relationships/font" Target="fonts/HelveticaNeue-regular.fntdata"/><Relationship Id="rId13" Type="http://schemas.openxmlformats.org/officeDocument/2006/relationships/slide" Target="slides/slide8.xml"/><Relationship Id="rId35" Type="http://schemas.openxmlformats.org/officeDocument/2006/relationships/font" Target="fonts/HelveticaNeue-boldItalic.fntdata"/><Relationship Id="rId12" Type="http://schemas.openxmlformats.org/officeDocument/2006/relationships/slide" Target="slides/slide7.xml"/><Relationship Id="rId34" Type="http://schemas.openxmlformats.org/officeDocument/2006/relationships/font" Target="fonts/HelveticaNeue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https://arxiv.org/pdf/1911.02508.pdf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079bc4fd9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079bc4fd9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06ce679cf0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06ce679cf0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079bc4fd9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079bc4fd9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079bc4fd9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079bc4fd9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079bc4fd9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079bc4fd9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079bc4fd9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079bc4fd9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start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Chelsea: </a:t>
            </a:r>
            <a:endParaRPr b="1"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end</a:t>
            </a:r>
            <a:endParaRPr b="1"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06ce679cf0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06ce679cf0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084d7bea6e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084d7bea6e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Dombrowski et al and Heo et al are more “white box” methods.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06ce679cf0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06ce679cf0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is a large literature on learning adversarially robust models - can we leverage some of these techniques?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06ce679cf0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06ce679cf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Need for interpretability -&gt; vulnerable -&gt; not faithful and can cause problems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Use animation and point-by-point illustration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What is the boundary for post-hoc explanations? To what degree can we trust them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Safety and trust, legal issues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Fairness issue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084d7bea6e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084d7bea6e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06ce679cf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06ce679cf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It’s just the title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 way to fool the post hoc methods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Post questions on reliability of current explanations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Introduce what is a discriminatory biase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0c734c6e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0c734c6e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06ce679cf0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06ce679cf0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LIME picks Omega and pi heuristically; SHAP picks them based on some game-theoretic motivation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0c58af1719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0c58af1719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Intuition: Perturbed data in the synthetic dataset X’ are OOD.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06ce679cf0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06ce679cf0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06ce679cf0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06ce679cf0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Fooling LIME and SHAP: Adversarial Attacks on Post hoc Explanation Methods</a:t>
            </a:r>
            <a:endParaRPr sz="2755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5" y="3477700"/>
            <a:ext cx="76881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Authors: Dylan Slack*, Sophie Hilgard*, Emily Jia, Sameer Singh, Himabindu Lakkaraju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by: Chelsea (Zixi) Chen, Xin Tang, Prayaag Venkat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Approach: OOD Detection</a:t>
            </a:r>
            <a:endParaRPr/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729450" y="2078875"/>
            <a:ext cx="7688700" cy="26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</a:t>
            </a:r>
            <a:r>
              <a:rPr lang="en" sz="1500"/>
              <a:t>hich of the inputs belong to the real-</a:t>
            </a:r>
            <a:r>
              <a:rPr lang="en" sz="1500"/>
              <a:t>world</a:t>
            </a:r>
            <a:r>
              <a:rPr lang="en" sz="1500"/>
              <a:t> distribution?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Build another classifier for OOD detection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Assign label “False” (not OOD) to all instance in the dataset </a:t>
            </a:r>
            <a:r>
              <a:rPr b="1" lang="en" sz="1500"/>
              <a:t>X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Perturb all instances in </a:t>
            </a:r>
            <a:r>
              <a:rPr b="1" lang="en" sz="1500"/>
              <a:t>X</a:t>
            </a:r>
            <a:r>
              <a:rPr lang="en" sz="1500"/>
              <a:t> and assign them label “True” (OOD)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E</a:t>
            </a:r>
            <a:r>
              <a:rPr lang="en" sz="1500"/>
              <a:t>xceptions: instances too close to observations from </a:t>
            </a:r>
            <a:r>
              <a:rPr b="1" lang="en" sz="1500"/>
              <a:t>X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Combine data and train OOD </a:t>
            </a:r>
            <a:r>
              <a:rPr lang="en" sz="1500"/>
              <a:t>detection</a:t>
            </a:r>
            <a:r>
              <a:rPr lang="en" sz="1500"/>
              <a:t> classifier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grpSp>
        <p:nvGrpSpPr>
          <p:cNvPr id="145" name="Google Shape;145;p22"/>
          <p:cNvGrpSpPr/>
          <p:nvPr/>
        </p:nvGrpSpPr>
        <p:grpSpPr>
          <a:xfrm>
            <a:off x="5985350" y="3955850"/>
            <a:ext cx="2857150" cy="936575"/>
            <a:chOff x="5985350" y="3955850"/>
            <a:chExt cx="2857150" cy="936575"/>
          </a:xfrm>
        </p:grpSpPr>
        <p:pic>
          <p:nvPicPr>
            <p:cNvPr id="146" name="Google Shape;146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985350" y="3955850"/>
              <a:ext cx="2857150" cy="936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22"/>
            <p:cNvSpPr/>
            <p:nvPr/>
          </p:nvSpPr>
          <p:spPr>
            <a:xfrm>
              <a:off x="7818125" y="4063375"/>
              <a:ext cx="951600" cy="437100"/>
            </a:xfrm>
            <a:prstGeom prst="ellipse">
              <a:avLst/>
            </a:prstGeom>
            <a:noFill/>
            <a:ln cap="flat" cmpd="sng" w="19050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Experiment: Set-up</a:t>
            </a:r>
            <a:endParaRPr/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729450" y="2078875"/>
            <a:ext cx="7688700" cy="29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90% training &amp; 10% test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Biased classifier </a:t>
            </a:r>
            <a:r>
              <a:rPr b="1" lang="en" sz="1500"/>
              <a:t>f </a:t>
            </a:r>
            <a:r>
              <a:rPr lang="en" sz="1500"/>
              <a:t>makes predictions purely based on sensitive attributes (</a:t>
            </a:r>
            <a:r>
              <a:rPr lang="en" sz="1500" u="sng"/>
              <a:t>race</a:t>
            </a:r>
            <a:r>
              <a:rPr lang="en" sz="1500"/>
              <a:t>, </a:t>
            </a:r>
            <a:r>
              <a:rPr lang="en" sz="1500" u="sng"/>
              <a:t>gender</a:t>
            </a:r>
            <a:r>
              <a:rPr lang="en" sz="1500"/>
              <a:t>)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Unbiased classifier </a:t>
            </a:r>
            <a:r>
              <a:rPr b="1" lang="en" sz="1500"/>
              <a:t>ψ  </a:t>
            </a:r>
            <a:r>
              <a:rPr lang="en" sz="1500"/>
              <a:t>uses only features uncorrelated with the sensitive </a:t>
            </a:r>
            <a:r>
              <a:rPr lang="en" sz="1500"/>
              <a:t>attributes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54" name="Google Shape;154;p23"/>
          <p:cNvPicPr preferRelativeResize="0"/>
          <p:nvPr/>
        </p:nvPicPr>
        <p:blipFill rotWithShape="1">
          <a:blip r:embed="rId3">
            <a:alphaModFix/>
          </a:blip>
          <a:srcRect b="21844" l="0" r="0" t="0"/>
          <a:stretch/>
        </p:blipFill>
        <p:spPr>
          <a:xfrm>
            <a:off x="851838" y="2468200"/>
            <a:ext cx="7440323" cy="156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</a:t>
            </a:r>
            <a:r>
              <a:rPr lang="en"/>
              <a:t>: Results - COMPAS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727" y="1853852"/>
            <a:ext cx="4311373" cy="201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 rotWithShape="1">
          <a:blip r:embed="rId4">
            <a:alphaModFix/>
          </a:blip>
          <a:srcRect b="0" l="2008" r="0" t="0"/>
          <a:stretch/>
        </p:blipFill>
        <p:spPr>
          <a:xfrm>
            <a:off x="4743100" y="3021975"/>
            <a:ext cx="4176850" cy="201887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/>
          <p:nvPr/>
        </p:nvSpPr>
        <p:spPr>
          <a:xfrm>
            <a:off x="1909575" y="2125150"/>
            <a:ext cx="1283400" cy="138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4"/>
          <p:cNvSpPr/>
          <p:nvPr/>
        </p:nvSpPr>
        <p:spPr>
          <a:xfrm>
            <a:off x="676000" y="2125150"/>
            <a:ext cx="1283400" cy="138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4"/>
          <p:cNvSpPr/>
          <p:nvPr/>
        </p:nvSpPr>
        <p:spPr>
          <a:xfrm>
            <a:off x="3192975" y="2125150"/>
            <a:ext cx="1283400" cy="138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4"/>
          <p:cNvSpPr/>
          <p:nvPr/>
        </p:nvSpPr>
        <p:spPr>
          <a:xfrm>
            <a:off x="4933375" y="3249675"/>
            <a:ext cx="1283400" cy="138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4"/>
          <p:cNvSpPr/>
          <p:nvPr/>
        </p:nvSpPr>
        <p:spPr>
          <a:xfrm>
            <a:off x="6189825" y="3305800"/>
            <a:ext cx="1283400" cy="132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4"/>
          <p:cNvSpPr/>
          <p:nvPr/>
        </p:nvSpPr>
        <p:spPr>
          <a:xfrm>
            <a:off x="7473225" y="3249675"/>
            <a:ext cx="1283400" cy="138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Experiment: Results - </a:t>
            </a:r>
            <a:r>
              <a:rPr lang="en"/>
              <a:t>Communities and Crime</a:t>
            </a:r>
            <a:endParaRPr/>
          </a:p>
        </p:txBody>
      </p:sp>
      <p:sp>
        <p:nvSpPr>
          <p:cNvPr id="174" name="Google Shape;174;p2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 b="0" l="3522" r="2279" t="0"/>
          <a:stretch/>
        </p:blipFill>
        <p:spPr>
          <a:xfrm>
            <a:off x="455209" y="1853850"/>
            <a:ext cx="4308439" cy="201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2575" y="3051120"/>
            <a:ext cx="4352246" cy="201887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/>
          <p:nvPr/>
        </p:nvSpPr>
        <p:spPr>
          <a:xfrm>
            <a:off x="616000" y="2078875"/>
            <a:ext cx="1324800" cy="142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5"/>
          <p:cNvSpPr/>
          <p:nvPr/>
        </p:nvSpPr>
        <p:spPr>
          <a:xfrm>
            <a:off x="1947025" y="2078875"/>
            <a:ext cx="1324800" cy="142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5"/>
          <p:cNvSpPr/>
          <p:nvPr/>
        </p:nvSpPr>
        <p:spPr>
          <a:xfrm>
            <a:off x="3324800" y="2078875"/>
            <a:ext cx="1324800" cy="142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4902600" y="3275250"/>
            <a:ext cx="1324800" cy="142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5"/>
          <p:cNvSpPr/>
          <p:nvPr/>
        </p:nvSpPr>
        <p:spPr>
          <a:xfrm>
            <a:off x="6216300" y="3275250"/>
            <a:ext cx="1324800" cy="142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5"/>
          <p:cNvSpPr/>
          <p:nvPr/>
        </p:nvSpPr>
        <p:spPr>
          <a:xfrm>
            <a:off x="7589225" y="3275250"/>
            <a:ext cx="1324800" cy="142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Experiment: Results - German credit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050" y="2078873"/>
            <a:ext cx="5405501" cy="246255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/>
          <p:nvPr/>
        </p:nvSpPr>
        <p:spPr>
          <a:xfrm>
            <a:off x="2123625" y="2230850"/>
            <a:ext cx="1651500" cy="1885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6"/>
          <p:cNvSpPr/>
          <p:nvPr/>
        </p:nvSpPr>
        <p:spPr>
          <a:xfrm>
            <a:off x="3844950" y="2230850"/>
            <a:ext cx="1651500" cy="1885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6"/>
          <p:cNvSpPr/>
          <p:nvPr/>
        </p:nvSpPr>
        <p:spPr>
          <a:xfrm>
            <a:off x="5496450" y="2180200"/>
            <a:ext cx="1723200" cy="1885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 from experiments</a:t>
            </a:r>
            <a:endParaRPr/>
          </a:p>
        </p:txBody>
      </p:sp>
      <p:sp>
        <p:nvSpPr>
          <p:cNvPr id="198" name="Google Shape;198;p27"/>
          <p:cNvSpPr txBox="1"/>
          <p:nvPr>
            <p:ph idx="1" type="body"/>
          </p:nvPr>
        </p:nvSpPr>
        <p:spPr>
          <a:xfrm>
            <a:off x="729450" y="2078875"/>
            <a:ext cx="7688700" cy="23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A</a:t>
            </a:r>
            <a:r>
              <a:rPr lang="en" sz="1500"/>
              <a:t>ccuracy of the OOD classifier -&gt; success of the adversarial attack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Adversarial classifiers to LIME are ineffective against SHAP explanations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Any sufficiently accurate OOD classifier is sufficient to fool LIME, while fooling SHAP requires more accurate classifiers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SHAP less successful when using two features</a:t>
            </a:r>
            <a:r>
              <a:rPr lang="en" sz="1500"/>
              <a:t> &lt;- local accuracy property</a:t>
            </a:r>
            <a:endParaRPr sz="175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Distribute attributions among several features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grpSp>
        <p:nvGrpSpPr>
          <p:cNvPr id="199" name="Google Shape;199;p27"/>
          <p:cNvGrpSpPr/>
          <p:nvPr/>
        </p:nvGrpSpPr>
        <p:grpSpPr>
          <a:xfrm>
            <a:off x="5985350" y="3955850"/>
            <a:ext cx="2857150" cy="936575"/>
            <a:chOff x="5985350" y="3955850"/>
            <a:chExt cx="2857150" cy="936575"/>
          </a:xfrm>
        </p:grpSpPr>
        <p:pic>
          <p:nvPicPr>
            <p:cNvPr id="200" name="Google Shape;200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985350" y="3955850"/>
              <a:ext cx="2857150" cy="936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27"/>
            <p:cNvSpPr/>
            <p:nvPr/>
          </p:nvSpPr>
          <p:spPr>
            <a:xfrm>
              <a:off x="7818125" y="4063375"/>
              <a:ext cx="951600" cy="437100"/>
            </a:xfrm>
            <a:prstGeom prst="ellipse">
              <a:avLst/>
            </a:prstGeom>
            <a:noFill/>
            <a:ln cap="flat" cmpd="sng" w="19050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207" name="Google Shape;207;p2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Main contribution: A framework for converting any black-box classifier into a </a:t>
            </a:r>
            <a:r>
              <a:rPr i="1" lang="en" sz="1500"/>
              <a:t>scaffolded</a:t>
            </a:r>
            <a:r>
              <a:rPr lang="en" sz="1500"/>
              <a:t> classifier that fools perturbation-based post-hoc explanation techniques like LIME and SHAP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Effectiveness of this framework demonstrated on sensitive real-world data (criminal justice and credit scoring)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Perturbation-based post-hoc explanation techniques are not sufficient to test whether classifiers discriminate based on sensitive attributes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Works</a:t>
            </a:r>
            <a:endParaRPr/>
          </a:p>
        </p:txBody>
      </p:sp>
      <p:sp>
        <p:nvSpPr>
          <p:cNvPr id="213" name="Google Shape;213;p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Issues with post-hoc explanations: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[Doshi-Velez and Kim] identify explainability of predictions as a potentially useful feature of interpretable models.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[Lipton] and </a:t>
            </a:r>
            <a:r>
              <a:rPr lang="en" sz="1300"/>
              <a:t>[Rudin] argues post-hoc explanations can be misleading and are not trustworthy for sensitive applications.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[Ghorbani et al.] and [Mittelstadt et al.] identified further weaknesses of post-hoc explanations.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Adversarial explanations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[Dombrowski et al.] and [Heo et al.] show how to change saliency maps in arbitrary ways by imperceptibly changing inputs. </a:t>
            </a:r>
            <a:endParaRPr sz="1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219" name="Google Shape;219;p3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Are the experimental results sufficient to justify the conclusions? 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In particular, how can we explain </a:t>
            </a:r>
            <a:r>
              <a:rPr lang="en" sz="1300"/>
              <a:t>the discrepancy in results for LIME vs. SHAP?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What about fooling other classes of post-hoc explanation methods? 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Past work: gradient-based methods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Alternatively, can one design post-hoc explanations that are </a:t>
            </a:r>
            <a:r>
              <a:rPr i="1" lang="en" sz="1500"/>
              <a:t>adversarially robust</a:t>
            </a:r>
            <a:r>
              <a:rPr lang="en" sz="1500"/>
              <a:t>?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78875"/>
            <a:ext cx="7688700" cy="29034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ML has been applied for </a:t>
            </a:r>
            <a:r>
              <a:rPr b="1" lang="en" sz="1500"/>
              <a:t>critical</a:t>
            </a:r>
            <a:r>
              <a:rPr lang="en" sz="1500"/>
              <a:t> decision making 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Healthcare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Criminal justice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Finance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 decision makers must clearly </a:t>
            </a:r>
            <a:r>
              <a:rPr b="1" lang="en" sz="1500"/>
              <a:t>understand the model behavior</a:t>
            </a:r>
            <a:r>
              <a:rPr lang="en" sz="1500"/>
              <a:t> to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Diagnose the error and potential biases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</a:pPr>
            <a:r>
              <a:rPr lang="en" sz="1300"/>
              <a:t>Decide when and h</a:t>
            </a:r>
            <a:r>
              <a:rPr lang="en" sz="1300">
                <a:solidFill>
                  <a:schemeClr val="dk2"/>
                </a:solidFill>
              </a:rPr>
              <a:t>ow much these ML models should be trusted</a:t>
            </a:r>
            <a:endParaRPr sz="13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Trade-off between interpretability and accuracy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b="1" lang="en" sz="1300"/>
              <a:t>Simple</a:t>
            </a:r>
            <a:r>
              <a:rPr lang="en" sz="1300"/>
              <a:t> models can be easily </a:t>
            </a:r>
            <a:r>
              <a:rPr b="1" lang="en" sz="1300"/>
              <a:t>interpreted</a:t>
            </a:r>
            <a:r>
              <a:rPr lang="en" sz="1300"/>
              <a:t> (e.g., linear regression)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b="1" lang="en" sz="1300"/>
              <a:t>Complex</a:t>
            </a:r>
            <a:r>
              <a:rPr lang="en" sz="1300"/>
              <a:t> but also black-box model has much </a:t>
            </a:r>
            <a:r>
              <a:rPr b="1" lang="en" sz="1300"/>
              <a:t>better performance</a:t>
            </a:r>
            <a:r>
              <a:rPr lang="en" sz="1300"/>
              <a:t> (e.g., deep neural network)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/>
              <a:t>Can a ML method be both </a:t>
            </a:r>
            <a:r>
              <a:rPr b="1" lang="en" sz="1500">
                <a:solidFill>
                  <a:schemeClr val="dk1"/>
                </a:solidFill>
              </a:rPr>
              <a:t>interpertable</a:t>
            </a:r>
            <a:r>
              <a:rPr lang="en" sz="1500"/>
              <a:t> and </a:t>
            </a:r>
            <a:r>
              <a:rPr b="1" lang="en" sz="1500">
                <a:solidFill>
                  <a:schemeClr val="accent3"/>
                </a:solidFill>
              </a:rPr>
              <a:t>accurate</a:t>
            </a:r>
            <a:r>
              <a:rPr lang="en" sz="1500">
                <a:solidFill>
                  <a:schemeClr val="dk2"/>
                </a:solidFill>
              </a:rPr>
              <a:t>?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i="1" lang="en" sz="1500"/>
              <a:t>Post hoc</a:t>
            </a:r>
            <a:r>
              <a:rPr lang="en" sz="1500"/>
              <a:t> explanation can seemingly solve this problem: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</a:pPr>
            <a:r>
              <a:rPr lang="en" sz="1300"/>
              <a:t>First build</a:t>
            </a:r>
            <a:r>
              <a:rPr lang="en" sz="1300">
                <a:solidFill>
                  <a:schemeClr val="dk2"/>
                </a:solidFill>
              </a:rPr>
              <a:t> </a:t>
            </a:r>
            <a:r>
              <a:rPr b="1" lang="en" sz="1300">
                <a:solidFill>
                  <a:schemeClr val="accent3"/>
                </a:solidFill>
              </a:rPr>
              <a:t>complex and accurate</a:t>
            </a:r>
            <a:r>
              <a:rPr lang="en" sz="1300">
                <a:solidFill>
                  <a:schemeClr val="dk2"/>
                </a:solidFill>
              </a:rPr>
              <a:t> </a:t>
            </a:r>
            <a:r>
              <a:rPr lang="en" sz="1300"/>
              <a:t>ML models for good performance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</a:pPr>
            <a:r>
              <a:rPr lang="en" sz="1300"/>
              <a:t>Then use post hoc explanation for model</a:t>
            </a:r>
            <a:r>
              <a:rPr lang="en" sz="1300">
                <a:solidFill>
                  <a:schemeClr val="dk2"/>
                </a:solidFill>
              </a:rPr>
              <a:t> </a:t>
            </a:r>
            <a:r>
              <a:rPr b="1" lang="en" sz="1300">
                <a:solidFill>
                  <a:schemeClr val="dk1"/>
                </a:solidFill>
              </a:rPr>
              <a:t>interpretation</a:t>
            </a:r>
            <a:endParaRPr b="1" sz="13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 question is: 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How robust and reliable is the </a:t>
            </a:r>
            <a:r>
              <a:rPr i="1" lang="en" sz="1300"/>
              <a:t>post hoc</a:t>
            </a:r>
            <a:r>
              <a:rPr lang="en" sz="1300"/>
              <a:t> explanation methods?</a:t>
            </a:r>
            <a:endParaRPr sz="1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40"/>
              <a:t>Contribution: A framework to ‘fool’ the post hoc explanation method</a:t>
            </a:r>
            <a:endParaRPr sz="1740"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 novel framework that can effectively </a:t>
            </a:r>
            <a:r>
              <a:rPr b="1" lang="en" sz="1500"/>
              <a:t>mask the discriminat</a:t>
            </a:r>
            <a:r>
              <a:rPr b="1" lang="en" sz="1500"/>
              <a:t>ory biases</a:t>
            </a:r>
            <a:r>
              <a:rPr lang="en" sz="1500"/>
              <a:t> of any black box classifier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Fooling the </a:t>
            </a:r>
            <a:r>
              <a:rPr b="1" lang="en" sz="1300"/>
              <a:t>perturbation based</a:t>
            </a:r>
            <a:r>
              <a:rPr lang="en" sz="1300"/>
              <a:t> post hoc explanation method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LIME and SHAP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Allowing an adversarial entity to control and generate an arbitrary desired explanation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Demonstration using real-world datasets with extremely biased classifier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Existing post hoc explanation techniques are </a:t>
            </a:r>
            <a:r>
              <a:rPr b="1" lang="en" sz="1500"/>
              <a:t>NOT</a:t>
            </a:r>
            <a:r>
              <a:rPr lang="en" sz="1500"/>
              <a:t> sufficiently robust for ascertaining discriminatory behavior of classifiers in sensitive applications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729450" y="1242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Perturbation-based post hoc explanation method</a:t>
            </a:r>
            <a:endParaRPr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729450" y="4182825"/>
            <a:ext cx="76887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6787" y="1854725"/>
            <a:ext cx="3550425" cy="220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Preliminaries &amp; Background</a:t>
            </a:r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963" y="1900238"/>
            <a:ext cx="4429125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872600" y="3343775"/>
            <a:ext cx="7545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</a:pPr>
            <a:r>
              <a:rPr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 is the original classifier and x is the datapoint we want to explain</a:t>
            </a:r>
            <a:endParaRPr sz="1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</a:pPr>
            <a:r>
              <a:rPr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 is the explanation we want to learn, 𝝮(g) is the “complexity” of g</a:t>
            </a:r>
            <a:endParaRPr sz="1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</a:pPr>
            <a:r>
              <a:rPr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𝜋 is the proximity measure</a:t>
            </a:r>
            <a:endParaRPr sz="1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</a:pPr>
            <a:r>
              <a:rPr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X’ is a </a:t>
            </a: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synthetic dataset</a:t>
            </a:r>
            <a:r>
              <a:rPr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, consisting of perturbations of x</a:t>
            </a:r>
            <a:endParaRPr sz="1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Intuition</a:t>
            </a:r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5076" y="1514700"/>
            <a:ext cx="3636725" cy="28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Approach: Set-up</a:t>
            </a:r>
            <a:endParaRPr/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729450" y="2078875"/>
            <a:ext cx="7688700" cy="27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Adversary would like to deploy a biased classifier </a:t>
            </a:r>
            <a:r>
              <a:rPr b="1" lang="en" sz="1500"/>
              <a:t>f</a:t>
            </a:r>
            <a:r>
              <a:rPr lang="en" sz="1500"/>
              <a:t>!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Background: the biased model </a:t>
            </a:r>
            <a:r>
              <a:rPr b="1" lang="en" sz="1500"/>
              <a:t>f </a:t>
            </a:r>
            <a:r>
              <a:rPr lang="en" sz="1500"/>
              <a:t>uses sensitive attributes to make critical decisions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Requirement: give access of black-box models to customers and regulators who use post-hoc explanations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Goal: hide bias of the classifier </a:t>
            </a:r>
            <a:r>
              <a:rPr b="1" lang="en" sz="1500"/>
              <a:t>f</a:t>
            </a:r>
            <a:endParaRPr b="1"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Approach: Set-up</a:t>
            </a:r>
            <a:endParaRPr/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What do we need?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Input: dataset sampled from real-world distribution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Target Product: an adversarial classifier </a:t>
            </a:r>
            <a:r>
              <a:rPr b="1" lang="en" sz="1500"/>
              <a:t>e</a:t>
            </a:r>
            <a:r>
              <a:rPr lang="en" sz="1500"/>
              <a:t> 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f</a:t>
            </a:r>
            <a:r>
              <a:rPr lang="en" sz="1500"/>
              <a:t> is the biased model to be explained, while </a:t>
            </a:r>
            <a:r>
              <a:rPr b="1" lang="en" sz="1500"/>
              <a:t>ψ</a:t>
            </a:r>
            <a:r>
              <a:rPr lang="en" sz="1500"/>
              <a:t> is an </a:t>
            </a:r>
            <a:r>
              <a:rPr lang="en" sz="1500"/>
              <a:t>unbiased</a:t>
            </a:r>
            <a:r>
              <a:rPr lang="en" sz="1500"/>
              <a:t> model</a:t>
            </a:r>
            <a:endParaRPr sz="1500"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6350" y="3493475"/>
            <a:ext cx="2857150" cy="93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